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57" r:id="rId2"/>
    <p:sldId id="28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8" r:id="rId32"/>
    <p:sldId id="293" r:id="rId33"/>
    <p:sldId id="294" r:id="rId34"/>
    <p:sldId id="295" r:id="rId35"/>
    <p:sldId id="296" r:id="rId36"/>
    <p:sldId id="299" r:id="rId37"/>
    <p:sldId id="297" r:id="rId38"/>
    <p:sldId id="298" r:id="rId39"/>
    <p:sldId id="300" r:id="rId40"/>
    <p:sldId id="302"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1F7C"/>
    <a:srgbClr val="7F1F7C"/>
    <a:srgbClr val="CD2FD1"/>
    <a:srgbClr val="6A1E67"/>
    <a:srgbClr val="6B1F68"/>
    <a:srgbClr val="CB35AB"/>
    <a:srgbClr val="CA3679"/>
    <a:srgbClr val="CA36A0"/>
    <a:srgbClr val="CD3384"/>
    <a:srgbClr val="D927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341DFA-91C7-4737-B75E-80B7A652D80A}" v="2" dt="2018-10-05T15:16:36.7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222" autoAdjust="0"/>
    <p:restoredTop sz="73301" autoAdjust="0"/>
  </p:normalViewPr>
  <p:slideViewPr>
    <p:cSldViewPr snapToGrid="0" snapToObjects="1" showGuides="1">
      <p:cViewPr varScale="1">
        <p:scale>
          <a:sx n="109" d="100"/>
          <a:sy n="109" d="100"/>
        </p:scale>
        <p:origin x="78" y="96"/>
      </p:cViewPr>
      <p:guideLst>
        <p:guide orient="horz" pos="2137"/>
        <p:guide pos="362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0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microsoft.com/office/2016/11/relationships/changesInfo" Target="changesInfos/changesInfo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otte Best" userId="6cfa4c79-0a68-4f1a-843f-10660b5e52a7" providerId="ADAL" clId="{C2341DFA-91C7-4737-B75E-80B7A652D80A}"/>
    <pc:docChg chg="delSld">
      <pc:chgData name="Charlotte Best" userId="6cfa4c79-0a68-4f1a-843f-10660b5e52a7" providerId="ADAL" clId="{C2341DFA-91C7-4737-B75E-80B7A652D80A}" dt="2018-10-05T15:16:36.731" v="1" actId="2696"/>
      <pc:docMkLst>
        <pc:docMk/>
      </pc:docMkLst>
      <pc:sldChg chg="del">
        <pc:chgData name="Charlotte Best" userId="6cfa4c79-0a68-4f1a-843f-10660b5e52a7" providerId="ADAL" clId="{C2341DFA-91C7-4737-B75E-80B7A652D80A}" dt="2018-10-05T15:16:36.731" v="1" actId="2696"/>
        <pc:sldMkLst>
          <pc:docMk/>
          <pc:sldMk cId="278328385" sldId="303"/>
        </pc:sldMkLst>
      </pc:sldChg>
      <pc:sldChg chg="del">
        <pc:chgData name="Charlotte Best" userId="6cfa4c79-0a68-4f1a-843f-10660b5e52a7" providerId="ADAL" clId="{C2341DFA-91C7-4737-B75E-80B7A652D80A}" dt="2018-10-05T15:16:34.732" v="0" actId="2696"/>
        <pc:sldMkLst>
          <pc:docMk/>
          <pc:sldMk cId="2138718679" sldId="30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F7BFA6-F51D-4F5A-8EC0-088DB8AAC2FA}" type="datetimeFigureOut">
              <a:rPr lang="en-GB" smtClean="0"/>
              <a:pPr/>
              <a:t>05/10/2018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E69F90-268B-4105-A8BC-28DD82E263B9}"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DE69F90-268B-4105-A8BC-28DD82E263B9}" type="slidenum">
              <a:rPr lang="en-GB" smtClean="0"/>
              <a:pPr/>
              <a:t>1</a:t>
            </a:fld>
            <a:endParaRPr lang="en-GB"/>
          </a:p>
        </p:txBody>
      </p:sp>
    </p:spTree>
    <p:extLst>
      <p:ext uri="{BB962C8B-B14F-4D97-AF65-F5344CB8AC3E}">
        <p14:creationId xmlns:p14="http://schemas.microsoft.com/office/powerpoint/2010/main" val="3169615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DE69F90-268B-4105-A8BC-28DD82E263B9}" type="slidenum">
              <a:rPr lang="en-GB" smtClean="0"/>
              <a:pPr/>
              <a:t>31</a:t>
            </a:fld>
            <a:endParaRPr lang="en-GB"/>
          </a:p>
        </p:txBody>
      </p:sp>
    </p:spTree>
    <p:extLst>
      <p:ext uri="{BB962C8B-B14F-4D97-AF65-F5344CB8AC3E}">
        <p14:creationId xmlns:p14="http://schemas.microsoft.com/office/powerpoint/2010/main" val="2284594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DE69F90-268B-4105-A8BC-28DD82E263B9}" type="slidenum">
              <a:rPr lang="en-GB" smtClean="0"/>
              <a:pPr/>
              <a:t>32</a:t>
            </a:fld>
            <a:endParaRPr lang="en-GB"/>
          </a:p>
        </p:txBody>
      </p:sp>
    </p:spTree>
    <p:extLst>
      <p:ext uri="{BB962C8B-B14F-4D97-AF65-F5344CB8AC3E}">
        <p14:creationId xmlns:p14="http://schemas.microsoft.com/office/powerpoint/2010/main" val="423381630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gradFill flip="none" rotWithShape="1">
            <a:gsLst>
              <a:gs pos="0">
                <a:schemeClr val="tx1"/>
              </a:gs>
              <a:gs pos="100000">
                <a:schemeClr val="tx2"/>
              </a:gs>
            </a:gsLst>
            <a:lin ang="19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pic>
        <p:nvPicPr>
          <p:cNvPr id="9" name="Picture 8" descr="pattrn.png"/>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rot="10800000">
            <a:off x="3758802" y="0"/>
            <a:ext cx="5385198" cy="5385198"/>
          </a:xfrm>
          <a:prstGeom prst="rect">
            <a:avLst/>
          </a:prstGeom>
        </p:spPr>
      </p:pic>
      <p:sp>
        <p:nvSpPr>
          <p:cNvPr id="2" name="Title 1"/>
          <p:cNvSpPr>
            <a:spLocks noGrp="1"/>
          </p:cNvSpPr>
          <p:nvPr>
            <p:ph type="ctrTitle"/>
          </p:nvPr>
        </p:nvSpPr>
        <p:spPr>
          <a:xfrm>
            <a:off x="685800" y="2130427"/>
            <a:ext cx="7772400" cy="1470025"/>
          </a:xfrm>
        </p:spPr>
        <p:txBody>
          <a:bodyPr>
            <a:normAutofit/>
          </a:bodyPr>
          <a:lstStyle>
            <a:lvl1pPr>
              <a:defRPr sz="3300">
                <a:solidFill>
                  <a:schemeClr val="bg1"/>
                </a:solidFill>
              </a:defRPr>
            </a:lvl1pPr>
          </a:lstStyle>
          <a:p>
            <a:r>
              <a:rPr lang="en-GB" dirty="0"/>
              <a:t>Click to edit Master title style</a:t>
            </a:r>
            <a:endParaRPr lang="en-US" dirty="0"/>
          </a:p>
        </p:txBody>
      </p:sp>
      <p:sp>
        <p:nvSpPr>
          <p:cNvPr id="3" name="Subtitle 2"/>
          <p:cNvSpPr>
            <a:spLocks noGrp="1"/>
          </p:cNvSpPr>
          <p:nvPr>
            <p:ph type="subTitle" idx="1"/>
          </p:nvPr>
        </p:nvSpPr>
        <p:spPr>
          <a:xfrm>
            <a:off x="685800" y="3600450"/>
            <a:ext cx="7772400" cy="1752600"/>
          </a:xfrm>
        </p:spPr>
        <p:txBody>
          <a:bodyPr/>
          <a:lstStyle>
            <a:lvl1pPr marL="0" indent="0" algn="l">
              <a:buNone/>
              <a:defRPr>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dirty="0"/>
              <a:t>Click to edit Master subtitle style</a:t>
            </a:r>
            <a:endParaRPr lang="en-US" dirty="0"/>
          </a:p>
        </p:txBody>
      </p:sp>
      <p:pic>
        <p:nvPicPr>
          <p:cNvPr id="7" name="Picture 6" descr="QEIIwhite.png"/>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5560600" y="987028"/>
            <a:ext cx="2897600" cy="485774"/>
          </a:xfrm>
          <a:prstGeom prst="rect">
            <a:avLst/>
          </a:prstGeom>
        </p:spPr>
      </p:pic>
    </p:spTree>
    <p:extLst>
      <p:ext uri="{BB962C8B-B14F-4D97-AF65-F5344CB8AC3E}">
        <p14:creationId xmlns:p14="http://schemas.microsoft.com/office/powerpoint/2010/main" val="21530823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5" name="Footer Placeholder 4"/>
          <p:cNvSpPr>
            <a:spLocks noGrp="1"/>
          </p:cNvSpPr>
          <p:nvPr>
            <p:ph type="ftr" sz="quarter" idx="11"/>
          </p:nvPr>
        </p:nvSpPr>
        <p:spPr>
          <a:xfrm>
            <a:off x="2793276" y="6240076"/>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2342519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5" name="Footer Placeholder 4"/>
          <p:cNvSpPr>
            <a:spLocks noGrp="1"/>
          </p:cNvSpPr>
          <p:nvPr>
            <p:ph type="ftr" sz="quarter" idx="11"/>
          </p:nvPr>
        </p:nvSpPr>
        <p:spPr>
          <a:xfrm>
            <a:off x="2793276" y="6240076"/>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555923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5" name="Footer Placeholder 4"/>
          <p:cNvSpPr>
            <a:spLocks noGrp="1"/>
          </p:cNvSpPr>
          <p:nvPr>
            <p:ph type="ftr" sz="quarter" idx="11"/>
          </p:nvPr>
        </p:nvSpPr>
        <p:spPr>
          <a:xfrm>
            <a:off x="2793276" y="6240076"/>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573807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5" name="Footer Placeholder 4"/>
          <p:cNvSpPr>
            <a:spLocks noGrp="1"/>
          </p:cNvSpPr>
          <p:nvPr>
            <p:ph type="ftr" sz="quarter" idx="11"/>
          </p:nvPr>
        </p:nvSpPr>
        <p:spPr>
          <a:xfrm>
            <a:off x="2793276" y="6240076"/>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2821694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6" name="Footer Placeholder 5"/>
          <p:cNvSpPr>
            <a:spLocks noGrp="1"/>
          </p:cNvSpPr>
          <p:nvPr>
            <p:ph type="ftr" sz="quarter" idx="11"/>
          </p:nvPr>
        </p:nvSpPr>
        <p:spPr>
          <a:xfrm>
            <a:off x="2793276" y="6240076"/>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12458984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8" name="Footer Placeholder 7"/>
          <p:cNvSpPr>
            <a:spLocks noGrp="1"/>
          </p:cNvSpPr>
          <p:nvPr>
            <p:ph type="ftr" sz="quarter" idx="11"/>
          </p:nvPr>
        </p:nvSpPr>
        <p:spPr>
          <a:xfrm>
            <a:off x="2793276" y="6240076"/>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1232024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4" name="Footer Placeholder 3"/>
          <p:cNvSpPr>
            <a:spLocks noGrp="1"/>
          </p:cNvSpPr>
          <p:nvPr>
            <p:ph type="ftr" sz="quarter" idx="11"/>
          </p:nvPr>
        </p:nvSpPr>
        <p:spPr>
          <a:xfrm>
            <a:off x="2793276" y="6240076"/>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3658011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3" name="Footer Placeholder 2"/>
          <p:cNvSpPr>
            <a:spLocks noGrp="1"/>
          </p:cNvSpPr>
          <p:nvPr>
            <p:ph type="ftr" sz="quarter" idx="11"/>
          </p:nvPr>
        </p:nvSpPr>
        <p:spPr>
          <a:xfrm>
            <a:off x="2793276" y="6240076"/>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2328930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GB"/>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GB"/>
              <a:t>Click to edit Master text styles</a:t>
            </a:r>
          </a:p>
        </p:txBody>
      </p:sp>
      <p:sp>
        <p:nvSpPr>
          <p:cNvPr id="5" name="Date Placeholder 4"/>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6" name="Footer Placeholder 5"/>
          <p:cNvSpPr>
            <a:spLocks noGrp="1"/>
          </p:cNvSpPr>
          <p:nvPr>
            <p:ph type="ftr" sz="quarter" idx="11"/>
          </p:nvPr>
        </p:nvSpPr>
        <p:spPr>
          <a:xfrm>
            <a:off x="2793276" y="6240076"/>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2444692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GB"/>
              <a:t>Click to edit Master text styles</a:t>
            </a:r>
          </a:p>
        </p:txBody>
      </p:sp>
      <p:sp>
        <p:nvSpPr>
          <p:cNvPr id="5" name="Date Placeholder 4"/>
          <p:cNvSpPr>
            <a:spLocks noGrp="1"/>
          </p:cNvSpPr>
          <p:nvPr>
            <p:ph type="dt" sz="half" idx="10"/>
          </p:nvPr>
        </p:nvSpPr>
        <p:spPr>
          <a:xfrm>
            <a:off x="126276" y="6240076"/>
            <a:ext cx="2133600" cy="365125"/>
          </a:xfrm>
          <a:prstGeom prst="rect">
            <a:avLst/>
          </a:prstGeom>
        </p:spPr>
        <p:txBody>
          <a:bodyPr/>
          <a:lstStyle/>
          <a:p>
            <a:fld id="{1F362BBC-6C15-9D49-BC9F-D29739648613}" type="datetimeFigureOut">
              <a:rPr lang="en-US" smtClean="0"/>
              <a:pPr/>
              <a:t>10/5/2018</a:t>
            </a:fld>
            <a:endParaRPr lang="en-US"/>
          </a:p>
        </p:txBody>
      </p:sp>
      <p:sp>
        <p:nvSpPr>
          <p:cNvPr id="6" name="Footer Placeholder 5"/>
          <p:cNvSpPr>
            <a:spLocks noGrp="1"/>
          </p:cNvSpPr>
          <p:nvPr>
            <p:ph type="ftr" sz="quarter" idx="11"/>
          </p:nvPr>
        </p:nvSpPr>
        <p:spPr>
          <a:xfrm>
            <a:off x="2793276" y="6240076"/>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222276" y="6240076"/>
            <a:ext cx="2133600" cy="365125"/>
          </a:xfrm>
          <a:prstGeom prst="rect">
            <a:avLst/>
          </a:prstGeom>
        </p:spPr>
        <p:txBody>
          <a:bodyPr/>
          <a:lstStyle/>
          <a:p>
            <a:fld id="{1FDC7742-9B9E-374E-B039-9CB16C44FD1A}" type="slidenum">
              <a:rPr lang="en-US" smtClean="0"/>
              <a:pPr/>
              <a:t>‹#›</a:t>
            </a:fld>
            <a:endParaRPr lang="en-US"/>
          </a:p>
        </p:txBody>
      </p:sp>
    </p:spTree>
    <p:extLst>
      <p:ext uri="{BB962C8B-B14F-4D97-AF65-F5344CB8AC3E}">
        <p14:creationId xmlns:p14="http://schemas.microsoft.com/office/powerpoint/2010/main" val="321569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6277" y="703946"/>
            <a:ext cx="8880212" cy="1143000"/>
          </a:xfrm>
          <a:prstGeom prst="rect">
            <a:avLst/>
          </a:prstGeom>
        </p:spPr>
        <p:txBody>
          <a:bodyPr vert="horz" lIns="91440" tIns="45720" rIns="91440" bIns="45720" rtlCol="0" anchor="b">
            <a:normAutofit/>
          </a:bodyPr>
          <a:lstStyle/>
          <a:p>
            <a:r>
              <a:rPr lang="en-GB"/>
              <a:t>Click to edit Master title style</a:t>
            </a:r>
            <a:endParaRPr lang="en-US"/>
          </a:p>
        </p:txBody>
      </p:sp>
      <p:sp>
        <p:nvSpPr>
          <p:cNvPr id="3" name="Text Placeholder 2"/>
          <p:cNvSpPr>
            <a:spLocks noGrp="1"/>
          </p:cNvSpPr>
          <p:nvPr>
            <p:ph type="body" idx="1"/>
          </p:nvPr>
        </p:nvSpPr>
        <p:spPr>
          <a:xfrm>
            <a:off x="126277" y="2029510"/>
            <a:ext cx="8880212" cy="4525963"/>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pic>
        <p:nvPicPr>
          <p:cNvPr id="7" name="Picture 6" descr="Untitled-5.png"/>
          <p:cNvPicPr>
            <a:picLocks noChangeAspect="1"/>
          </p:cNvPicPr>
          <p:nvPr userDrawn="1"/>
        </p:nvPicPr>
        <p:blipFill>
          <a:blip r:embed="rId13" cstate="screen">
            <a:extLst>
              <a:ext uri="{28A0092B-C50C-407E-A947-70E740481C1C}">
                <a14:useLocalDpi xmlns:a14="http://schemas.microsoft.com/office/drawing/2010/main" val="0"/>
              </a:ext>
            </a:extLst>
          </a:blip>
          <a:stretch>
            <a:fillRect/>
          </a:stretch>
        </p:blipFill>
        <p:spPr>
          <a:xfrm>
            <a:off x="7315516" y="283578"/>
            <a:ext cx="1699916" cy="284986"/>
          </a:xfrm>
          <a:prstGeom prst="rect">
            <a:avLst/>
          </a:prstGeom>
        </p:spPr>
      </p:pic>
    </p:spTree>
    <p:extLst>
      <p:ext uri="{BB962C8B-B14F-4D97-AF65-F5344CB8AC3E}">
        <p14:creationId xmlns:p14="http://schemas.microsoft.com/office/powerpoint/2010/main" val="4893949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342900" rtl="0" eaLnBrk="1" latinLnBrk="0" hangingPunct="1">
        <a:spcBef>
          <a:spcPct val="0"/>
        </a:spcBef>
        <a:buNone/>
        <a:defRPr sz="2100" b="1" kern="1200">
          <a:solidFill>
            <a:schemeClr val="tx1"/>
          </a:solidFill>
          <a:latin typeface="+mj-lt"/>
          <a:ea typeface="+mj-ea"/>
          <a:cs typeface="+mj-cs"/>
        </a:defRPr>
      </a:lvl1pPr>
    </p:titleStyle>
    <p:bodyStyle>
      <a:lvl1pPr marL="175500" indent="-175500" algn="l" defTabSz="342900" rtl="0" eaLnBrk="1" latinLnBrk="0" hangingPunct="1">
        <a:spcBef>
          <a:spcPct val="20000"/>
        </a:spcBef>
        <a:buClr>
          <a:srgbClr val="1A1752"/>
        </a:buClr>
        <a:buFont typeface="Wingdings" charset="2"/>
        <a:buChar char="§"/>
        <a:defRPr sz="1800" kern="1200">
          <a:solidFill>
            <a:schemeClr val="tx1"/>
          </a:solidFill>
          <a:latin typeface="+mn-lt"/>
          <a:ea typeface="+mn-ea"/>
          <a:cs typeface="+mn-cs"/>
        </a:defRPr>
      </a:lvl1pPr>
      <a:lvl2pPr marL="557213" indent="-214313" algn="l" defTabSz="342900" rtl="0" eaLnBrk="1" latinLnBrk="0" hangingPunct="1">
        <a:spcBef>
          <a:spcPct val="20000"/>
        </a:spcBef>
        <a:buClr>
          <a:schemeClr val="bg1">
            <a:lumMod val="65000"/>
          </a:schemeClr>
        </a:buClr>
        <a:buFont typeface="Wingdings" charset="2"/>
        <a:buChar char="§"/>
        <a:defRPr sz="1500" kern="1200">
          <a:solidFill>
            <a:schemeClr val="tx1"/>
          </a:solidFill>
          <a:latin typeface="+mn-lt"/>
          <a:ea typeface="+mn-ea"/>
          <a:cs typeface="+mn-cs"/>
        </a:defRPr>
      </a:lvl2pPr>
      <a:lvl3pPr marL="857250" indent="-171450" algn="l" defTabSz="342900" rtl="0" eaLnBrk="1" latinLnBrk="0" hangingPunct="1">
        <a:spcBef>
          <a:spcPct val="20000"/>
        </a:spcBef>
        <a:buFont typeface="Wingdings" charset="2"/>
        <a:buChar char="§"/>
        <a:defRPr sz="1350" kern="1200">
          <a:solidFill>
            <a:schemeClr val="tx1"/>
          </a:solidFill>
          <a:latin typeface="+mn-lt"/>
          <a:ea typeface="+mn-ea"/>
          <a:cs typeface="+mn-cs"/>
        </a:defRPr>
      </a:lvl3pPr>
      <a:lvl4pPr marL="1200150" indent="-171450" algn="l" defTabSz="342900" rtl="0" eaLnBrk="1" latinLnBrk="0" hangingPunct="1">
        <a:spcBef>
          <a:spcPct val="20000"/>
        </a:spcBef>
        <a:buFont typeface="Wingdings" charset="2"/>
        <a:buChar char="§"/>
        <a:defRPr sz="1200" i="1" kern="1200">
          <a:solidFill>
            <a:schemeClr val="tx1"/>
          </a:solidFill>
          <a:latin typeface="+mn-lt"/>
          <a:ea typeface="+mn-ea"/>
          <a:cs typeface="+mn-cs"/>
        </a:defRPr>
      </a:lvl4pPr>
      <a:lvl5pPr marL="1543050" indent="-171450" algn="l" defTabSz="342900" rtl="0" eaLnBrk="1" latinLnBrk="0" hangingPunct="1">
        <a:spcBef>
          <a:spcPct val="20000"/>
        </a:spcBef>
        <a:buFont typeface="Wingdings" charset="2"/>
        <a:buChar char="§"/>
        <a:defRPr sz="12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9394" y="3089430"/>
            <a:ext cx="8291744" cy="1984716"/>
          </a:xfrm>
        </p:spPr>
        <p:txBody>
          <a:bodyPr>
            <a:normAutofit/>
          </a:bodyPr>
          <a:lstStyle/>
          <a:p>
            <a:r>
              <a:rPr lang="en-US" dirty="0"/>
              <a:t>CDM Resource Pack and</a:t>
            </a:r>
            <a:br>
              <a:rPr lang="en-US" dirty="0"/>
            </a:br>
            <a:r>
              <a:rPr lang="en-US" dirty="0"/>
              <a:t>Health and Safety Guidelines</a:t>
            </a:r>
            <a:endParaRPr lang="en-GB" dirty="0"/>
          </a:p>
        </p:txBody>
      </p:sp>
    </p:spTree>
  </p:cSld>
  <p:clrMapOvr>
    <a:masterClrMapping/>
  </p:clrMapOvr>
  <p:transition advClick="0" advTm="6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Organisers</a:t>
            </a:r>
            <a:r>
              <a:rPr lang="en-US" dirty="0"/>
              <a:t> </a:t>
            </a:r>
            <a:r>
              <a:rPr lang="en-US" dirty="0">
                <a:solidFill>
                  <a:srgbClr val="6B1F7C"/>
                </a:solidFill>
              </a:rPr>
              <a:t>- What they need to do</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hangingPunct="0">
              <a:buNone/>
            </a:pPr>
            <a:r>
              <a:rPr lang="en-US" sz="1200" dirty="0">
                <a:solidFill>
                  <a:srgbClr val="6B1F7C"/>
                </a:solidFill>
              </a:rPr>
              <a:t>Generally, the </a:t>
            </a:r>
            <a:r>
              <a:rPr lang="en-US" sz="1200" dirty="0" err="1">
                <a:solidFill>
                  <a:srgbClr val="6B1F7C"/>
                </a:solidFill>
              </a:rPr>
              <a:t>organiser</a:t>
            </a:r>
            <a:r>
              <a:rPr lang="en-US" sz="1200" dirty="0">
                <a:solidFill>
                  <a:srgbClr val="6B1F7C"/>
                </a:solidFill>
              </a:rPr>
              <a:t> manages a single construction site (i.e. the tenanted event space as a whole and any other construction projects that they procure e.g. feature areas). The venue may contain other construction sites within it i.e. space only plots, where exhibitors independently procure their own structures. The exhibition owner/exhibition </a:t>
            </a:r>
            <a:r>
              <a:rPr lang="en-US" sz="1200" dirty="0" err="1">
                <a:solidFill>
                  <a:srgbClr val="6B1F7C"/>
                </a:solidFill>
              </a:rPr>
              <a:t>organiser</a:t>
            </a:r>
            <a:r>
              <a:rPr lang="en-US" sz="1200" dirty="0">
                <a:solidFill>
                  <a:srgbClr val="6B1F7C"/>
                </a:solidFill>
              </a:rPr>
              <a:t> assume the role of Client and the operations team (either in-house or outsourced) assume the roles of Principal Designer (pre-site) and Principal Contractor (onsite).</a:t>
            </a:r>
            <a:endParaRPr lang="en-GB" sz="1200" dirty="0">
              <a:solidFill>
                <a:srgbClr val="6B1F7C"/>
              </a:solidFill>
            </a:endParaRPr>
          </a:p>
          <a:p>
            <a:endParaRPr lang="en-GB" sz="1200" dirty="0">
              <a:solidFill>
                <a:srgbClr val="6B1F7C"/>
              </a:solidFill>
            </a:endParaRPr>
          </a:p>
          <a:p>
            <a:pPr marL="0" indent="0">
              <a:buNone/>
            </a:pPr>
            <a:r>
              <a:rPr lang="en-US" sz="1200" b="1" dirty="0">
                <a:solidFill>
                  <a:srgbClr val="6B1F7C"/>
                </a:solidFill>
              </a:rPr>
              <a:t>Skills, knowledge and experience</a:t>
            </a:r>
            <a:endParaRPr lang="en-GB" sz="1200" dirty="0">
              <a:solidFill>
                <a:srgbClr val="6B1F7C"/>
              </a:solidFill>
            </a:endParaRPr>
          </a:p>
          <a:p>
            <a:endParaRPr lang="en-GB" sz="1200" dirty="0">
              <a:solidFill>
                <a:srgbClr val="6B1F7C"/>
              </a:solidFill>
            </a:endParaRPr>
          </a:p>
          <a:p>
            <a:pPr marL="0" indent="0" hangingPunct="0">
              <a:buNone/>
            </a:pPr>
            <a:r>
              <a:rPr lang="en-US" sz="1200" dirty="0">
                <a:solidFill>
                  <a:srgbClr val="6B1F7C"/>
                </a:solidFill>
              </a:rPr>
              <a:t>Anyone appointing Designers (including Principal Designers), Contractors (including Principal Contractors) or workers must ensure that those appointed have the necessary skills, knowledge and experience.</a:t>
            </a:r>
            <a:endParaRPr lang="en-GB" sz="1200" dirty="0">
              <a:solidFill>
                <a:srgbClr val="6B1F7C"/>
              </a:solidFill>
            </a:endParaRPr>
          </a:p>
          <a:p>
            <a:endParaRPr lang="en-GB" sz="1200" dirty="0">
              <a:solidFill>
                <a:srgbClr val="6B1F7C"/>
              </a:solidFill>
            </a:endParaRPr>
          </a:p>
          <a:p>
            <a:pPr marL="0" indent="0" hangingPunct="0">
              <a:buNone/>
            </a:pPr>
            <a:r>
              <a:rPr lang="en-US" sz="1200" dirty="0">
                <a:solidFill>
                  <a:srgbClr val="6B1F7C"/>
                </a:solidFill>
              </a:rPr>
              <a:t>It is likely that the Operations Manager (whether in-house or outsourced) will take the role of Principal Designer and Principal Contractor for the event and therefore consideration should be given by senior management of the exhibition </a:t>
            </a:r>
            <a:r>
              <a:rPr lang="en-US" sz="1200" dirty="0" err="1">
                <a:solidFill>
                  <a:srgbClr val="6B1F7C"/>
                </a:solidFill>
              </a:rPr>
              <a:t>organiser</a:t>
            </a:r>
            <a:r>
              <a:rPr lang="en-US" sz="1200" dirty="0">
                <a:solidFill>
                  <a:srgbClr val="6B1F7C"/>
                </a:solidFill>
              </a:rPr>
              <a:t> to ensure that those allocated these roles have the necessary skills, knowledge and experience. Similarly, consideration should be given to ensure that any Contractors appointed also have the necessary skills, knowledge and experience. It is good practice for the </a:t>
            </a:r>
            <a:r>
              <a:rPr lang="en-US" sz="1200" dirty="0" err="1">
                <a:solidFill>
                  <a:srgbClr val="6B1F7C"/>
                </a:solidFill>
              </a:rPr>
              <a:t>organiser</a:t>
            </a:r>
            <a:r>
              <a:rPr lang="en-US" sz="1200" dirty="0">
                <a:solidFill>
                  <a:srgbClr val="6B1F7C"/>
                </a:solidFill>
              </a:rPr>
              <a:t> to request from the venue documents that demonstrate that venue appointed in-house Contractors have the necessary skills, knowledge and experience.</a:t>
            </a:r>
          </a:p>
          <a:p>
            <a:pPr hangingPunct="0"/>
            <a:endParaRPr lang="en-US" sz="1200" dirty="0">
              <a:solidFill>
                <a:srgbClr val="6B1F7C"/>
              </a:solidFill>
            </a:endParaRPr>
          </a:p>
          <a:p>
            <a:pPr hangingPunct="0"/>
            <a:endParaRPr lang="en-GB" sz="1200" dirty="0"/>
          </a:p>
          <a:p>
            <a:endParaRPr lang="en-GB" dirty="0"/>
          </a:p>
        </p:txBody>
      </p:sp>
    </p:spTree>
    <p:extLst>
      <p:ext uri="{BB962C8B-B14F-4D97-AF65-F5344CB8AC3E}">
        <p14:creationId xmlns:p14="http://schemas.microsoft.com/office/powerpoint/2010/main" val="4081872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277" y="1204110"/>
            <a:ext cx="8880212" cy="642835"/>
          </a:xfrm>
        </p:spPr>
        <p:txBody>
          <a:bodyPr>
            <a:normAutofit fontScale="90000"/>
          </a:bodyPr>
          <a:lstStyle/>
          <a:p>
            <a:r>
              <a:rPr lang="en-US" sz="2300" dirty="0">
                <a:solidFill>
                  <a:srgbClr val="6B1F7C"/>
                </a:solidFill>
              </a:rPr>
              <a:t>Organisers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a:xfrm>
            <a:off x="126277" y="2029510"/>
            <a:ext cx="8880212" cy="4733429"/>
          </a:xfrm>
        </p:spPr>
        <p:txBody>
          <a:bodyPr>
            <a:normAutofit fontScale="55000" lnSpcReduction="20000"/>
          </a:bodyPr>
          <a:lstStyle/>
          <a:p>
            <a:pPr marL="0" indent="0">
              <a:buNone/>
            </a:pPr>
            <a:r>
              <a:rPr lang="en-US" sz="2200" b="1" dirty="0">
                <a:solidFill>
                  <a:srgbClr val="6B1F7C"/>
                </a:solidFill>
              </a:rPr>
              <a:t>Notification</a:t>
            </a:r>
            <a:endParaRPr lang="en-GB" sz="2200" dirty="0">
              <a:solidFill>
                <a:srgbClr val="6B1F7C"/>
              </a:solidFill>
            </a:endParaRPr>
          </a:p>
          <a:p>
            <a:endParaRPr lang="en-GB" sz="2200" dirty="0">
              <a:solidFill>
                <a:srgbClr val="6B1F7C"/>
              </a:solidFill>
            </a:endParaRPr>
          </a:p>
          <a:p>
            <a:pPr marL="0" indent="0">
              <a:buNone/>
            </a:pPr>
            <a:r>
              <a:rPr lang="en-US" sz="2200" dirty="0">
                <a:solidFill>
                  <a:srgbClr val="6B1F7C"/>
                </a:solidFill>
              </a:rPr>
              <a:t>A project is notifiable to the relevant enforcing authority if the construction work is scheduled to:</a:t>
            </a:r>
            <a:endParaRPr lang="en-GB" sz="2200" dirty="0">
              <a:solidFill>
                <a:srgbClr val="6B1F7C"/>
              </a:solidFill>
            </a:endParaRPr>
          </a:p>
          <a:p>
            <a:endParaRPr lang="en-GB" sz="2200" dirty="0">
              <a:solidFill>
                <a:srgbClr val="6B1F7C"/>
              </a:solidFill>
            </a:endParaRPr>
          </a:p>
          <a:p>
            <a:pPr lvl="0" hangingPunct="0"/>
            <a:r>
              <a:rPr lang="en-US" sz="2200" dirty="0">
                <a:solidFill>
                  <a:srgbClr val="6B1F7C"/>
                </a:solidFill>
              </a:rPr>
              <a:t>Last longer than 30 working days and have more than 20 workers working simultaneously at any point in the project </a:t>
            </a:r>
            <a:endParaRPr lang="en-GB" sz="2200" dirty="0">
              <a:solidFill>
                <a:srgbClr val="6B1F7C"/>
              </a:solidFill>
            </a:endParaRPr>
          </a:p>
          <a:p>
            <a:pPr marL="0" indent="0" hangingPunct="0">
              <a:buNone/>
            </a:pPr>
            <a:r>
              <a:rPr lang="en-US" sz="2200" dirty="0">
                <a:solidFill>
                  <a:srgbClr val="6B1F7C"/>
                </a:solidFill>
              </a:rPr>
              <a:t>OR </a:t>
            </a:r>
            <a:endParaRPr lang="en-GB" sz="2200" dirty="0">
              <a:solidFill>
                <a:srgbClr val="6B1F7C"/>
              </a:solidFill>
            </a:endParaRPr>
          </a:p>
          <a:p>
            <a:pPr lvl="0" hangingPunct="0"/>
            <a:r>
              <a:rPr lang="en-US" sz="2200" dirty="0">
                <a:solidFill>
                  <a:srgbClr val="6B1F7C"/>
                </a:solidFill>
              </a:rPr>
              <a:t>Exceed 500 person days. </a:t>
            </a:r>
            <a:endParaRPr lang="en-GB" sz="2200" dirty="0">
              <a:solidFill>
                <a:srgbClr val="6B1F7C"/>
              </a:solidFill>
            </a:endParaRPr>
          </a:p>
          <a:p>
            <a:endParaRPr lang="en-GB" sz="2200" dirty="0">
              <a:solidFill>
                <a:srgbClr val="6B1F7C"/>
              </a:solidFill>
            </a:endParaRPr>
          </a:p>
          <a:p>
            <a:pPr marL="0" indent="0" hangingPunct="0">
              <a:buNone/>
            </a:pPr>
            <a:r>
              <a:rPr lang="en-US" sz="2200" dirty="0">
                <a:solidFill>
                  <a:srgbClr val="6B1F7C"/>
                </a:solidFill>
              </a:rPr>
              <a:t>A project can be notified via the electronic F10 notification form on the HSE website. The requirements of CDM 2015 apply whether or not the project is notifiable. It is the Client’s responsibility to notify and subsequently display the notice however Clients can request someone else, such as the Principal Contractor, do either of these activities on their behalf.</a:t>
            </a:r>
            <a:endParaRPr lang="en-GB" sz="2200" dirty="0">
              <a:solidFill>
                <a:srgbClr val="6B1F7C"/>
              </a:solidFill>
            </a:endParaRPr>
          </a:p>
          <a:p>
            <a:endParaRPr lang="en-GB" sz="2200" dirty="0">
              <a:solidFill>
                <a:srgbClr val="6B1F7C"/>
              </a:solidFill>
            </a:endParaRPr>
          </a:p>
          <a:p>
            <a:pPr marL="0" indent="0" hangingPunct="0">
              <a:buNone/>
            </a:pPr>
            <a:r>
              <a:rPr lang="en-US" sz="2200" dirty="0">
                <a:solidFill>
                  <a:srgbClr val="6B1F7C"/>
                </a:solidFill>
              </a:rPr>
              <a:t>Whilst it is unlikely that a small event will exceed either of the trigger points for notification, if an </a:t>
            </a:r>
            <a:r>
              <a:rPr lang="en-US" sz="2200" dirty="0" err="1">
                <a:solidFill>
                  <a:srgbClr val="6B1F7C"/>
                </a:solidFill>
              </a:rPr>
              <a:t>organiser</a:t>
            </a:r>
            <a:r>
              <a:rPr lang="en-US" sz="2200" dirty="0">
                <a:solidFill>
                  <a:srgbClr val="6B1F7C"/>
                </a:solidFill>
              </a:rPr>
              <a:t> suspects that the construction and deconstruction of their event will do so then arrangements should be made for the project to be notified and the notice displayed.</a:t>
            </a:r>
            <a:endParaRPr lang="en-GB" sz="2200" dirty="0">
              <a:solidFill>
                <a:srgbClr val="6B1F7C"/>
              </a:solidFill>
            </a:endParaRPr>
          </a:p>
          <a:p>
            <a:endParaRPr lang="en-GB" sz="2200" dirty="0">
              <a:solidFill>
                <a:srgbClr val="6B1F7C"/>
              </a:solidFill>
            </a:endParaRPr>
          </a:p>
          <a:p>
            <a:pPr marL="0" indent="0">
              <a:buNone/>
            </a:pPr>
            <a:r>
              <a:rPr lang="en-US" sz="2200" b="1" dirty="0">
                <a:solidFill>
                  <a:srgbClr val="6B1F7C"/>
                </a:solidFill>
              </a:rPr>
              <a:t>Construction Phase Plan</a:t>
            </a:r>
            <a:endParaRPr lang="en-GB" sz="2200" dirty="0">
              <a:solidFill>
                <a:srgbClr val="6B1F7C"/>
              </a:solidFill>
            </a:endParaRPr>
          </a:p>
          <a:p>
            <a:endParaRPr lang="en-GB" sz="2200" dirty="0">
              <a:solidFill>
                <a:srgbClr val="6B1F7C"/>
              </a:solidFill>
            </a:endParaRPr>
          </a:p>
          <a:p>
            <a:pPr marL="0" indent="0" hangingPunct="0">
              <a:buNone/>
            </a:pPr>
            <a:r>
              <a:rPr lang="en-US" sz="2200" dirty="0">
                <a:solidFill>
                  <a:srgbClr val="6B1F7C"/>
                </a:solidFill>
              </a:rPr>
              <a:t>This document sets out the arrangements for securing health and safety during the construction period. The arrangements include site rules taking into account the activities that will be taking place during the construction period. For projects involving more than one Contractor a Principal Contractor is responsible for the Construction Phase Plan and site rules whereas for single Contractor projects this responsibility sits with a Contractor. (See also Induction and Site Rules)</a:t>
            </a:r>
            <a:endParaRPr lang="en-GB" sz="2200" dirty="0">
              <a:solidFill>
                <a:srgbClr val="6B1F7C"/>
              </a:solidFill>
            </a:endParaRPr>
          </a:p>
          <a:p>
            <a:endParaRPr lang="en-GB" sz="2200" dirty="0">
              <a:solidFill>
                <a:srgbClr val="6B1F7C"/>
              </a:solidFill>
            </a:endParaRPr>
          </a:p>
          <a:p>
            <a:pPr marL="0" indent="0" hangingPunct="0">
              <a:buNone/>
            </a:pPr>
            <a:r>
              <a:rPr lang="en-US" sz="2200" dirty="0">
                <a:solidFill>
                  <a:srgbClr val="6B1F7C"/>
                </a:solidFill>
              </a:rPr>
              <a:t>It is likely that the Operations Manager (whether in-house or outsourced) will take the role of Principal Designer and Principal Contractor for the event and therefore will be responsible for producing the Construction Phase Plan for the work procured by the </a:t>
            </a:r>
            <a:r>
              <a:rPr lang="en-US" sz="2200" dirty="0" err="1">
                <a:solidFill>
                  <a:srgbClr val="6B1F7C"/>
                </a:solidFill>
              </a:rPr>
              <a:t>organiser</a:t>
            </a:r>
            <a:r>
              <a:rPr lang="en-US" sz="2200" dirty="0">
                <a:solidFill>
                  <a:srgbClr val="6B1F7C"/>
                </a:solidFill>
              </a:rPr>
              <a:t> e.g. the event as a whole including any feature areas etc.</a:t>
            </a:r>
            <a:endParaRPr lang="en-GB" sz="2200" dirty="0">
              <a:solidFill>
                <a:srgbClr val="6B1F7C"/>
              </a:solidFill>
            </a:endParaRPr>
          </a:p>
          <a:p>
            <a:endParaRPr lang="en-GB" dirty="0"/>
          </a:p>
        </p:txBody>
      </p:sp>
    </p:spTree>
    <p:extLst>
      <p:ext uri="{BB962C8B-B14F-4D97-AF65-F5344CB8AC3E}">
        <p14:creationId xmlns:p14="http://schemas.microsoft.com/office/powerpoint/2010/main" val="283381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277" y="574766"/>
            <a:ext cx="8880212" cy="731520"/>
          </a:xfrm>
        </p:spPr>
        <p:txBody>
          <a:bodyPr>
            <a:normAutofit/>
          </a:bodyPr>
          <a:lstStyle/>
          <a:p>
            <a:r>
              <a:rPr lang="en-US" sz="2300" dirty="0">
                <a:solidFill>
                  <a:srgbClr val="6B1F7C"/>
                </a:solidFill>
              </a:rPr>
              <a:t>Organisers - What they need to do</a:t>
            </a:r>
            <a:endParaRPr lang="en-GB" dirty="0">
              <a:solidFill>
                <a:srgbClr val="6B1F7C"/>
              </a:solidFill>
            </a:endParaRPr>
          </a:p>
        </p:txBody>
      </p:sp>
      <p:sp>
        <p:nvSpPr>
          <p:cNvPr id="3" name="Content Placeholder 2"/>
          <p:cNvSpPr>
            <a:spLocks noGrp="1"/>
          </p:cNvSpPr>
          <p:nvPr>
            <p:ph idx="1"/>
          </p:nvPr>
        </p:nvSpPr>
        <p:spPr>
          <a:xfrm>
            <a:off x="126277" y="1748851"/>
            <a:ext cx="8880212" cy="4986927"/>
          </a:xfrm>
        </p:spPr>
        <p:txBody>
          <a:bodyPr>
            <a:normAutofit fontScale="92500" lnSpcReduction="10000"/>
          </a:bodyPr>
          <a:lstStyle/>
          <a:p>
            <a:pPr marL="0" indent="0">
              <a:buNone/>
            </a:pPr>
            <a:r>
              <a:rPr lang="en-US" sz="1400" b="1" dirty="0">
                <a:solidFill>
                  <a:srgbClr val="6B1F7C"/>
                </a:solidFill>
              </a:rPr>
              <a:t>Induction and Site Rules</a:t>
            </a:r>
            <a:endParaRPr lang="en-GB" sz="1400" dirty="0">
              <a:solidFill>
                <a:srgbClr val="6B1F7C"/>
              </a:solidFill>
            </a:endParaRPr>
          </a:p>
          <a:p>
            <a:pPr marL="0" indent="0">
              <a:buNone/>
            </a:pPr>
            <a:endParaRPr lang="en-GB" sz="1400" dirty="0">
              <a:solidFill>
                <a:srgbClr val="6B1F7C"/>
              </a:solidFill>
            </a:endParaRPr>
          </a:p>
          <a:p>
            <a:pPr marL="0" indent="0" hangingPunct="0">
              <a:buNone/>
            </a:pPr>
            <a:r>
              <a:rPr lang="en-US" sz="1400" dirty="0">
                <a:solidFill>
                  <a:srgbClr val="6B1F7C"/>
                </a:solidFill>
              </a:rPr>
              <a:t>A suitable site induction must be provided to any personnel requiring access to the construction site. The induction must be site specific, highlight any particular risks and include information on the emergency procedures. Where there is more than one Contractor involved in a project the responsibility for ensuring an induction is provided rests with the Principal Contractor. (See also Construction Phase Plan)</a:t>
            </a:r>
            <a:endParaRPr lang="en-GB" sz="1400" dirty="0">
              <a:solidFill>
                <a:srgbClr val="6B1F7C"/>
              </a:solidFill>
            </a:endParaRPr>
          </a:p>
          <a:p>
            <a:pPr marL="0" indent="0">
              <a:buNone/>
            </a:pPr>
            <a:endParaRPr lang="en-GB" sz="1400" dirty="0">
              <a:solidFill>
                <a:srgbClr val="6B1F7C"/>
              </a:solidFill>
            </a:endParaRPr>
          </a:p>
          <a:p>
            <a:pPr marL="0" indent="0" hangingPunct="0">
              <a:buNone/>
            </a:pPr>
            <a:r>
              <a:rPr lang="en-US" sz="1400" dirty="0">
                <a:solidFill>
                  <a:srgbClr val="6B1F7C"/>
                </a:solidFill>
              </a:rPr>
              <a:t>It is likely that the Operations Manager (whether in-house or outsourced) will take the role of Principal Contractor for the event and therefore will be responsible for providing an induction for the event as a whole. The induction is likely to consist of the salient information included in the Construction Phase Plan, the site rules, information regarding the welfare facilities and the emergency procedures (usually set by the venue). When developing the site rules, attention should be given to any venue rules communicated such as the e-guide. It may be the case that the </a:t>
            </a:r>
            <a:r>
              <a:rPr lang="en-US" sz="1400" dirty="0" err="1">
                <a:solidFill>
                  <a:srgbClr val="6B1F7C"/>
                </a:solidFill>
              </a:rPr>
              <a:t>organiser</a:t>
            </a:r>
            <a:r>
              <a:rPr lang="en-US" sz="1400" dirty="0">
                <a:solidFill>
                  <a:srgbClr val="6B1F7C"/>
                </a:solidFill>
              </a:rPr>
              <a:t> simply adopts the venue’s standard site rules and adds any of their own event specific rules. The site rules must be communicated to all personnel requiring access to the site during the construction phase.</a:t>
            </a:r>
            <a:endParaRPr lang="en-GB" sz="1400" dirty="0">
              <a:solidFill>
                <a:srgbClr val="6B1F7C"/>
              </a:solidFill>
            </a:endParaRPr>
          </a:p>
          <a:p>
            <a:pPr marL="0" indent="0">
              <a:buNone/>
            </a:pPr>
            <a:endParaRPr lang="en-GB" sz="1400" dirty="0">
              <a:solidFill>
                <a:srgbClr val="6B1F7C"/>
              </a:solidFill>
            </a:endParaRPr>
          </a:p>
          <a:p>
            <a:pPr marL="0" indent="0">
              <a:buNone/>
            </a:pPr>
            <a:r>
              <a:rPr lang="en-US" sz="1400" b="1" dirty="0">
                <a:solidFill>
                  <a:srgbClr val="6B1F7C"/>
                </a:solidFill>
              </a:rPr>
              <a:t>Welfare</a:t>
            </a:r>
            <a:endParaRPr lang="en-GB" sz="1400" dirty="0">
              <a:solidFill>
                <a:srgbClr val="6B1F7C"/>
              </a:solidFill>
            </a:endParaRPr>
          </a:p>
          <a:p>
            <a:pPr marL="0" indent="0">
              <a:buNone/>
            </a:pPr>
            <a:endParaRPr lang="en-GB" sz="1400" dirty="0">
              <a:solidFill>
                <a:srgbClr val="6B1F7C"/>
              </a:solidFill>
            </a:endParaRPr>
          </a:p>
          <a:p>
            <a:pPr marL="0" indent="0" hangingPunct="0">
              <a:buNone/>
            </a:pPr>
            <a:r>
              <a:rPr lang="en-US" sz="1400" dirty="0">
                <a:solidFill>
                  <a:srgbClr val="6B1F7C"/>
                </a:solidFill>
              </a:rPr>
              <a:t>Workers must be provided with suitable welfare facilities throughout the construction phase. Welfare facilities include, but are not limited to, drinking water, toilets, catering facilities and rest areas. Information regarding the location of the welfare facilities onsite should be disseminated.</a:t>
            </a:r>
            <a:endParaRPr lang="en-GB" sz="1400" dirty="0">
              <a:solidFill>
                <a:srgbClr val="6B1F7C"/>
              </a:solidFill>
            </a:endParaRPr>
          </a:p>
          <a:p>
            <a:pPr marL="0" indent="0">
              <a:buNone/>
            </a:pPr>
            <a:endParaRPr lang="en-GB" sz="1400" dirty="0">
              <a:solidFill>
                <a:srgbClr val="6B1F7C"/>
              </a:solidFill>
            </a:endParaRPr>
          </a:p>
          <a:p>
            <a:pPr marL="0" indent="0" hangingPunct="0">
              <a:buNone/>
            </a:pPr>
            <a:r>
              <a:rPr lang="en-US" sz="1400" dirty="0">
                <a:solidFill>
                  <a:srgbClr val="6B1F7C"/>
                </a:solidFill>
              </a:rPr>
              <a:t>It is likely that the venue will provide the welfare facilities however the </a:t>
            </a:r>
            <a:r>
              <a:rPr lang="en-US" sz="1400" dirty="0" err="1">
                <a:solidFill>
                  <a:srgbClr val="6B1F7C"/>
                </a:solidFill>
              </a:rPr>
              <a:t>organiser</a:t>
            </a:r>
            <a:r>
              <a:rPr lang="en-US" sz="1400" dirty="0">
                <a:solidFill>
                  <a:srgbClr val="6B1F7C"/>
                </a:solidFill>
              </a:rPr>
              <a:t> should obtain information regarding the location of the welfare facilities that will be available during the construction phase of their tenancy. This information should be disseminated e.g. via the site induction.</a:t>
            </a:r>
          </a:p>
          <a:p>
            <a:pPr marL="0" indent="0" hangingPunct="0">
              <a:buNone/>
            </a:pPr>
            <a:endParaRPr lang="en-US" sz="1400" dirty="0"/>
          </a:p>
          <a:p>
            <a:pPr marL="0" indent="0" hangingPunct="0">
              <a:buNone/>
            </a:pPr>
            <a:endParaRPr lang="en-GB" sz="1400" dirty="0"/>
          </a:p>
          <a:p>
            <a:endParaRPr lang="en-GB" b="1" dirty="0"/>
          </a:p>
        </p:txBody>
      </p:sp>
    </p:spTree>
    <p:extLst>
      <p:ext uri="{BB962C8B-B14F-4D97-AF65-F5344CB8AC3E}">
        <p14:creationId xmlns:p14="http://schemas.microsoft.com/office/powerpoint/2010/main" val="647029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solidFill>
                  <a:srgbClr val="6B1F7C"/>
                </a:solidFill>
              </a:rPr>
              <a:t>Organisers - What they need to do</a:t>
            </a:r>
            <a:endParaRPr lang="en-GB" dirty="0">
              <a:solidFill>
                <a:srgbClr val="6B1F7C"/>
              </a:solidFill>
            </a:endParaRPr>
          </a:p>
        </p:txBody>
      </p:sp>
      <p:sp>
        <p:nvSpPr>
          <p:cNvPr id="3" name="Content Placeholder 2"/>
          <p:cNvSpPr>
            <a:spLocks noGrp="1"/>
          </p:cNvSpPr>
          <p:nvPr>
            <p:ph idx="1"/>
          </p:nvPr>
        </p:nvSpPr>
        <p:spPr/>
        <p:txBody>
          <a:bodyPr/>
          <a:lstStyle/>
          <a:p>
            <a:pPr marL="0" indent="0">
              <a:buNone/>
            </a:pPr>
            <a:r>
              <a:rPr lang="en-US" sz="1200" b="1" dirty="0">
                <a:solidFill>
                  <a:srgbClr val="6B1F7C"/>
                </a:solidFill>
              </a:rPr>
              <a:t>Access Control</a:t>
            </a:r>
            <a:endParaRPr lang="en-GB" sz="1200" dirty="0">
              <a:solidFill>
                <a:srgbClr val="6B1F7C"/>
              </a:solidFill>
            </a:endParaRPr>
          </a:p>
          <a:p>
            <a:endParaRPr lang="en-GB" sz="1200" dirty="0">
              <a:solidFill>
                <a:srgbClr val="6B1F7C"/>
              </a:solidFill>
            </a:endParaRPr>
          </a:p>
          <a:p>
            <a:pPr marL="0" indent="0">
              <a:buNone/>
            </a:pPr>
            <a:r>
              <a:rPr lang="en-US" sz="1200" dirty="0">
                <a:solidFill>
                  <a:srgbClr val="6B1F7C"/>
                </a:solidFill>
              </a:rPr>
              <a:t>Reasonable steps must be taken to prevent access by </a:t>
            </a:r>
            <a:r>
              <a:rPr lang="en-US" sz="1200" dirty="0" err="1">
                <a:solidFill>
                  <a:srgbClr val="6B1F7C"/>
                </a:solidFill>
              </a:rPr>
              <a:t>unauthorised</a:t>
            </a:r>
            <a:r>
              <a:rPr lang="en-US" sz="1200" dirty="0">
                <a:solidFill>
                  <a:srgbClr val="6B1F7C"/>
                </a:solidFill>
              </a:rPr>
              <a:t> persons to areas where construction work is due to take place.</a:t>
            </a:r>
            <a:endParaRPr lang="en-GB" sz="1200" dirty="0">
              <a:solidFill>
                <a:srgbClr val="6B1F7C"/>
              </a:solidFill>
            </a:endParaRPr>
          </a:p>
          <a:p>
            <a:endParaRPr lang="en-GB" sz="1200" dirty="0">
              <a:solidFill>
                <a:srgbClr val="6B1F7C"/>
              </a:solidFill>
            </a:endParaRPr>
          </a:p>
          <a:p>
            <a:pPr marL="0" indent="0" hangingPunct="0">
              <a:buNone/>
            </a:pPr>
            <a:r>
              <a:rPr lang="en-US" sz="1200" dirty="0">
                <a:solidFill>
                  <a:srgbClr val="6B1F7C"/>
                </a:solidFill>
              </a:rPr>
              <a:t>It is likely that access to the construction site will be via the venue’s loading bay/cargo doors. Sufficient security will be required to secure the entrance points to prevent access by </a:t>
            </a:r>
            <a:r>
              <a:rPr lang="en-US" sz="1200" dirty="0" err="1">
                <a:solidFill>
                  <a:srgbClr val="6B1F7C"/>
                </a:solidFill>
              </a:rPr>
              <a:t>unauthorised</a:t>
            </a:r>
            <a:r>
              <a:rPr lang="en-US" sz="1200" dirty="0">
                <a:solidFill>
                  <a:srgbClr val="6B1F7C"/>
                </a:solidFill>
              </a:rPr>
              <a:t> persons. Consideration should be given to what makes a person “</a:t>
            </a:r>
            <a:r>
              <a:rPr lang="en-US" sz="1200" dirty="0" err="1">
                <a:solidFill>
                  <a:srgbClr val="6B1F7C"/>
                </a:solidFill>
              </a:rPr>
              <a:t>authorised</a:t>
            </a:r>
            <a:r>
              <a:rPr lang="en-US" sz="1200" dirty="0">
                <a:solidFill>
                  <a:srgbClr val="6B1F7C"/>
                </a:solidFill>
              </a:rPr>
              <a:t>” and </a:t>
            </a:r>
            <a:r>
              <a:rPr lang="en-US" sz="1200" dirty="0" err="1">
                <a:solidFill>
                  <a:srgbClr val="6B1F7C"/>
                </a:solidFill>
              </a:rPr>
              <a:t>organiser’s</a:t>
            </a:r>
            <a:r>
              <a:rPr lang="en-US" sz="1200" dirty="0">
                <a:solidFill>
                  <a:srgbClr val="6B1F7C"/>
                </a:solidFill>
              </a:rPr>
              <a:t> should determine the criteria and process for obtaining </a:t>
            </a:r>
            <a:r>
              <a:rPr lang="en-US" sz="1200" dirty="0" err="1">
                <a:solidFill>
                  <a:srgbClr val="6B1F7C"/>
                </a:solidFill>
              </a:rPr>
              <a:t>authorisation</a:t>
            </a:r>
            <a:r>
              <a:rPr lang="en-US" sz="1200" dirty="0">
                <a:solidFill>
                  <a:srgbClr val="6B1F7C"/>
                </a:solidFill>
              </a:rPr>
              <a:t>. Should a single stand remain/become a construction site when the rest of the event isn’t then reasonable steps must be taken to prevent access by </a:t>
            </a:r>
            <a:r>
              <a:rPr lang="en-US" sz="1200" dirty="0" err="1">
                <a:solidFill>
                  <a:srgbClr val="6B1F7C"/>
                </a:solidFill>
              </a:rPr>
              <a:t>unauthorised</a:t>
            </a:r>
            <a:r>
              <a:rPr lang="en-US" sz="1200" dirty="0">
                <a:solidFill>
                  <a:srgbClr val="6B1F7C"/>
                </a:solidFill>
              </a:rPr>
              <a:t> persons to that stand.</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1775740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Exhibitors - What they need to do</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a:xfrm>
            <a:off x="126277" y="1765465"/>
            <a:ext cx="8880212" cy="4525963"/>
          </a:xfrm>
        </p:spPr>
        <p:txBody>
          <a:bodyPr/>
          <a:lstStyle/>
          <a:p>
            <a:pPr marL="0" indent="0" hangingPunct="0">
              <a:buNone/>
            </a:pPr>
            <a:r>
              <a:rPr lang="en-US" sz="1200" dirty="0">
                <a:solidFill>
                  <a:srgbClr val="6B1F7C"/>
                </a:solidFill>
              </a:rPr>
              <a:t>The regulations cover the management of health, safety and welfare when carrying out construction projects. The regulations replace The Construction (Design and Management) Regulations 2007 (CDM 2007) and are applicable to event construction in addition to all existing relevant health and safety law which must also be complied with. Construction work includes, but is not limited to, the assembly or </a:t>
            </a:r>
            <a:r>
              <a:rPr lang="en-US" sz="1200" u="sng" dirty="0">
                <a:solidFill>
                  <a:srgbClr val="6B1F7C"/>
                </a:solidFill>
              </a:rPr>
              <a:t>disassembly</a:t>
            </a:r>
            <a:r>
              <a:rPr lang="en-US" sz="1200" dirty="0">
                <a:solidFill>
                  <a:srgbClr val="6B1F7C"/>
                </a:solidFill>
              </a:rPr>
              <a:t> (e.g. phases within build up and breakdown) of prefabricated elements to form a structure (e.g. shell scheme, features and space only stands). The regulations identify key roles (</a:t>
            </a:r>
            <a:r>
              <a:rPr lang="en-US" sz="1200" dirty="0" err="1">
                <a:solidFill>
                  <a:srgbClr val="6B1F7C"/>
                </a:solidFill>
              </a:rPr>
              <a:t>dutyholders</a:t>
            </a:r>
            <a:r>
              <a:rPr lang="en-US" sz="1200" dirty="0">
                <a:solidFill>
                  <a:srgbClr val="6B1F7C"/>
                </a:solidFill>
              </a:rPr>
              <a:t>) who each have specific responsibilities (duties) to fulfil.</a:t>
            </a:r>
            <a:endParaRPr lang="en-GB" sz="1200" dirty="0">
              <a:solidFill>
                <a:srgbClr val="6B1F7C"/>
              </a:solidFill>
            </a:endParaRPr>
          </a:p>
          <a:p>
            <a:pPr marL="0" indent="0">
              <a:buNone/>
            </a:pPr>
            <a:r>
              <a:rPr lang="en-US" sz="1200" dirty="0">
                <a:solidFill>
                  <a:srgbClr val="6B1F7C"/>
                </a:solidFill>
              </a:rPr>
              <a:t> </a:t>
            </a:r>
            <a:endParaRPr lang="en-GB" sz="1200" dirty="0">
              <a:solidFill>
                <a:srgbClr val="6B1F7C"/>
              </a:solidFill>
            </a:endParaRPr>
          </a:p>
          <a:p>
            <a:pPr marL="0" indent="0" hangingPunct="0">
              <a:buNone/>
            </a:pPr>
            <a:r>
              <a:rPr lang="en-US" sz="1200" dirty="0">
                <a:solidFill>
                  <a:srgbClr val="6B1F7C"/>
                </a:solidFill>
              </a:rPr>
              <a:t>Shell Scheme Exhibitors: Unless you intend to construct (i.e. build) within your shell scheme these guidelines </a:t>
            </a:r>
            <a:r>
              <a:rPr lang="en-US" sz="1200" u="sng" dirty="0">
                <a:solidFill>
                  <a:srgbClr val="6B1F7C"/>
                </a:solidFill>
              </a:rPr>
              <a:t>do not apply</a:t>
            </a:r>
            <a:r>
              <a:rPr lang="en-US" sz="1200" dirty="0">
                <a:solidFill>
                  <a:srgbClr val="6B1F7C"/>
                </a:solidFill>
              </a:rPr>
              <a:t> to you. Stand dressing, pop-ups, mounting posters, placing display cases, freestanding furniture etc. do not constitute construction.</a:t>
            </a:r>
          </a:p>
          <a:p>
            <a:pPr marL="0" indent="0">
              <a:buNone/>
            </a:pPr>
            <a:endParaRPr lang="en-US" sz="1200" b="1" dirty="0">
              <a:solidFill>
                <a:srgbClr val="6B1F7C"/>
              </a:solidFill>
            </a:endParaRPr>
          </a:p>
          <a:p>
            <a:pPr marL="0" indent="0">
              <a:buNone/>
            </a:pPr>
            <a:r>
              <a:rPr lang="en-US" sz="1200" b="1" dirty="0">
                <a:solidFill>
                  <a:srgbClr val="6B1F7C"/>
                </a:solidFill>
              </a:rPr>
              <a:t>Understand your roles and responsibilities</a:t>
            </a:r>
            <a:endParaRPr lang="en-GB" sz="1200" dirty="0">
              <a:solidFill>
                <a:srgbClr val="6B1F7C"/>
              </a:solidFill>
            </a:endParaRPr>
          </a:p>
          <a:p>
            <a:pPr marL="0" indent="0">
              <a:buNone/>
            </a:pPr>
            <a:r>
              <a:rPr lang="en-US" sz="1200" dirty="0">
                <a:solidFill>
                  <a:srgbClr val="6B1F7C"/>
                </a:solidFill>
              </a:rPr>
              <a:t>As illustrated in the organogram in Appendix 1 a space only exhibitor is likely to take the following role/s with the assigned responsibilities:</a:t>
            </a:r>
            <a:endParaRPr lang="en-GB" sz="1200" dirty="0">
              <a:solidFill>
                <a:srgbClr val="6B1F7C"/>
              </a:solidFill>
            </a:endParaRPr>
          </a:p>
          <a:p>
            <a:pPr hangingPunct="0"/>
            <a:endParaRPr lang="en-US" sz="1200" dirty="0">
              <a:solidFill>
                <a:srgbClr val="6B1F7C"/>
              </a:solidFill>
            </a:endParaRPr>
          </a:p>
          <a:p>
            <a:pPr hangingPunct="0"/>
            <a:endParaRPr lang="en-GB" sz="1200" dirty="0">
              <a:solidFill>
                <a:srgbClr val="6B1F7C"/>
              </a:solidFill>
            </a:endParaRPr>
          </a:p>
          <a:p>
            <a:endParaRPr lang="en-GB" dirty="0"/>
          </a:p>
        </p:txBody>
      </p:sp>
      <p:graphicFrame>
        <p:nvGraphicFramePr>
          <p:cNvPr id="6" name="Table 5"/>
          <p:cNvGraphicFramePr>
            <a:graphicFrameLocks noGrp="1"/>
          </p:cNvGraphicFramePr>
          <p:nvPr>
            <p:extLst>
              <p:ext uri="{D42A27DB-BD31-4B8C-83A1-F6EECF244321}">
                <p14:modId xmlns:p14="http://schemas.microsoft.com/office/powerpoint/2010/main" val="3197266452"/>
              </p:ext>
            </p:extLst>
          </p:nvPr>
        </p:nvGraphicFramePr>
        <p:xfrm>
          <a:off x="1457608" y="4178138"/>
          <a:ext cx="6337425" cy="2426021"/>
        </p:xfrm>
        <a:graphic>
          <a:graphicData uri="http://schemas.openxmlformats.org/drawingml/2006/table">
            <a:tbl>
              <a:tblPr>
                <a:tableStyleId>{5C22544A-7EE6-4342-B048-85BDC9FD1C3A}</a:tableStyleId>
              </a:tblPr>
              <a:tblGrid>
                <a:gridCol w="2598103">
                  <a:extLst>
                    <a:ext uri="{9D8B030D-6E8A-4147-A177-3AD203B41FA5}">
                      <a16:colId xmlns:a16="http://schemas.microsoft.com/office/drawing/2014/main" val="1048072870"/>
                    </a:ext>
                  </a:extLst>
                </a:gridCol>
                <a:gridCol w="3739322">
                  <a:extLst>
                    <a:ext uri="{9D8B030D-6E8A-4147-A177-3AD203B41FA5}">
                      <a16:colId xmlns:a16="http://schemas.microsoft.com/office/drawing/2014/main" val="645399179"/>
                    </a:ext>
                  </a:extLst>
                </a:gridCol>
              </a:tblGrid>
              <a:tr h="175260">
                <a:tc>
                  <a:txBody>
                    <a:bodyPr/>
                    <a:lstStyle/>
                    <a:p>
                      <a:pPr marL="1219200">
                        <a:lnSpc>
                          <a:spcPct val="115000"/>
                        </a:lnSpc>
                        <a:spcAft>
                          <a:spcPts val="0"/>
                        </a:spcAft>
                      </a:pPr>
                      <a:r>
                        <a:rPr lang="en-US" sz="1000" b="1" dirty="0">
                          <a:solidFill>
                            <a:schemeClr val="bg1"/>
                          </a:solidFill>
                          <a:effectLst/>
                        </a:rPr>
                        <a:t>Role</a:t>
                      </a:r>
                      <a:endParaRPr lang="en-GB" sz="11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tc>
                  <a:txBody>
                    <a:bodyPr/>
                    <a:lstStyle/>
                    <a:p>
                      <a:pPr marL="876300">
                        <a:lnSpc>
                          <a:spcPct val="115000"/>
                        </a:lnSpc>
                        <a:spcAft>
                          <a:spcPts val="0"/>
                        </a:spcAft>
                      </a:pPr>
                      <a:r>
                        <a:rPr lang="en-US" sz="1000" b="1" dirty="0">
                          <a:solidFill>
                            <a:schemeClr val="bg1"/>
                          </a:solidFill>
                          <a:effectLst/>
                        </a:rPr>
                        <a:t>Summary of Main Responsibilities</a:t>
                      </a:r>
                      <a:endParaRPr lang="en-GB" sz="11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extLst>
                  <a:ext uri="{0D108BD9-81ED-4DB2-BD59-A6C34878D82A}">
                    <a16:rowId xmlns:a16="http://schemas.microsoft.com/office/drawing/2014/main" val="3110567818"/>
                  </a:ext>
                </a:extLst>
              </a:tr>
              <a:tr h="270084">
                <a:tc>
                  <a:txBody>
                    <a:bodyPr/>
                    <a:lstStyle/>
                    <a:p>
                      <a:pPr marL="63500">
                        <a:lnSpc>
                          <a:spcPct val="115000"/>
                        </a:lnSpc>
                        <a:spcAft>
                          <a:spcPts val="0"/>
                        </a:spcAft>
                      </a:pPr>
                      <a:r>
                        <a:rPr lang="en-US" sz="900" dirty="0">
                          <a:solidFill>
                            <a:srgbClr val="6B1F7C"/>
                          </a:solidFill>
                          <a:effectLst/>
                        </a:rPr>
                        <a:t>Clients are the </a:t>
                      </a:r>
                      <a:r>
                        <a:rPr lang="en-US" sz="900" dirty="0" err="1">
                          <a:solidFill>
                            <a:srgbClr val="6B1F7C"/>
                          </a:solidFill>
                          <a:effectLst/>
                        </a:rPr>
                        <a:t>organisations</a:t>
                      </a:r>
                      <a:r>
                        <a:rPr lang="en-US" sz="900" dirty="0">
                          <a:solidFill>
                            <a:srgbClr val="6B1F7C"/>
                          </a:solidFill>
                          <a:effectLst/>
                        </a:rPr>
                        <a:t> or individuals for</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8100">
                        <a:lnSpc>
                          <a:spcPct val="115000"/>
                        </a:lnSpc>
                        <a:spcAft>
                          <a:spcPts val="0"/>
                        </a:spcAft>
                      </a:pPr>
                      <a:r>
                        <a:rPr lang="en-US" sz="900" dirty="0">
                          <a:solidFill>
                            <a:srgbClr val="6B1F7C"/>
                          </a:solidFill>
                          <a:effectLst/>
                        </a:rPr>
                        <a:t>Make suitable arrangements for managing a project. This includes making</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4227641813"/>
                  </a:ext>
                </a:extLst>
              </a:tr>
              <a:tr h="178637">
                <a:tc>
                  <a:txBody>
                    <a:bodyPr/>
                    <a:lstStyle/>
                    <a:p>
                      <a:pPr marL="63500">
                        <a:lnSpc>
                          <a:spcPct val="115000"/>
                        </a:lnSpc>
                        <a:spcAft>
                          <a:spcPts val="0"/>
                        </a:spcAft>
                      </a:pPr>
                      <a:r>
                        <a:rPr lang="en-US" sz="900" dirty="0">
                          <a:solidFill>
                            <a:srgbClr val="6B1F7C"/>
                          </a:solidFill>
                          <a:effectLst/>
                        </a:rPr>
                        <a:t>whom a construction project is carried out.</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dirty="0">
                          <a:solidFill>
                            <a:srgbClr val="6B1F7C"/>
                          </a:solidFill>
                          <a:effectLst/>
                        </a:rPr>
                        <a:t>sure: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121067768"/>
                  </a:ext>
                </a:extLst>
              </a:tr>
              <a:tr h="270084">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Robust coordination and cooperation between those involved.</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563802835"/>
                  </a:ext>
                </a:extLst>
              </a:tr>
              <a:tr h="210312">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Other </a:t>
                      </a:r>
                      <a:r>
                        <a:rPr lang="en-US" sz="900" dirty="0" err="1">
                          <a:solidFill>
                            <a:srgbClr val="6B1F7C"/>
                          </a:solidFill>
                          <a:effectLst/>
                        </a:rPr>
                        <a:t>dutyholders</a:t>
                      </a:r>
                      <a:r>
                        <a:rPr lang="en-US" sz="900" dirty="0">
                          <a:solidFill>
                            <a:srgbClr val="6B1F7C"/>
                          </a:solidFill>
                          <a:effectLst/>
                        </a:rPr>
                        <a:t> are appointed.</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411292805"/>
                  </a:ext>
                </a:extLst>
              </a:tr>
              <a:tr h="210312">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Sufficient time and resources are allocated.</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854757138"/>
                  </a:ext>
                </a:extLst>
              </a:tr>
              <a:tr h="270084">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Relevant pre-construction information is prepared and provided to</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210324607"/>
                  </a:ext>
                </a:extLst>
              </a:tr>
              <a:tr h="210312">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other </a:t>
                      </a:r>
                      <a:r>
                        <a:rPr lang="en-US" sz="900" dirty="0" err="1">
                          <a:solidFill>
                            <a:srgbClr val="6B1F7C"/>
                          </a:solidFill>
                          <a:effectLst/>
                        </a:rPr>
                        <a:t>dutyholders</a:t>
                      </a:r>
                      <a:r>
                        <a:rPr lang="en-US" sz="900" dirty="0">
                          <a:solidFill>
                            <a:srgbClr val="6B1F7C"/>
                          </a:solidFill>
                          <a:effectLst/>
                        </a:rPr>
                        <a:t>.</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937998524"/>
                  </a:ext>
                </a:extLst>
              </a:tr>
              <a:tr h="210312">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The Principal Designer and Principal Contractor carry out their</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050582304"/>
                  </a:ext>
                </a:extLst>
              </a:tr>
              <a:tr h="210312">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duties.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003801443"/>
                  </a:ext>
                </a:extLst>
              </a:tr>
              <a:tr h="210312">
                <a:tc>
                  <a:txBody>
                    <a:bodyPr/>
                    <a:lstStyle/>
                    <a:p>
                      <a:pPr>
                        <a:lnSpc>
                          <a:spcPct val="115000"/>
                        </a:lnSpc>
                        <a:spcAft>
                          <a:spcPts val="0"/>
                        </a:spcAft>
                      </a:pPr>
                      <a:r>
                        <a:rPr lang="en-US" sz="1200" dirty="0">
                          <a:effectLst/>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304800">
                        <a:lnSpc>
                          <a:spcPct val="115000"/>
                        </a:lnSpc>
                        <a:spcAft>
                          <a:spcPts val="0"/>
                        </a:spcAft>
                      </a:pPr>
                      <a:r>
                        <a:rPr lang="en-US" sz="900" dirty="0">
                          <a:solidFill>
                            <a:srgbClr val="6B1F7C"/>
                          </a:solidFill>
                          <a:effectLst/>
                        </a:rPr>
                        <a:t>● Suitable welfare arrangements are in place.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25934136"/>
                  </a:ext>
                </a:extLst>
              </a:tr>
            </a:tbl>
          </a:graphicData>
        </a:graphic>
      </p:graphicFrame>
    </p:spTree>
    <p:extLst>
      <p:ext uri="{BB962C8B-B14F-4D97-AF65-F5344CB8AC3E}">
        <p14:creationId xmlns:p14="http://schemas.microsoft.com/office/powerpoint/2010/main" val="1156290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277" y="1149790"/>
            <a:ext cx="8880212" cy="697156"/>
          </a:xfrm>
        </p:spPr>
        <p:txBody>
          <a:bodyPr>
            <a:normAutofit fontScale="90000"/>
          </a:bodyPr>
          <a:lstStyle/>
          <a:p>
            <a:r>
              <a:rPr lang="en-US" sz="2300" dirty="0">
                <a:solidFill>
                  <a:srgbClr val="6B1F7C"/>
                </a:solidFill>
              </a:rPr>
              <a:t>Exhibitors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hangingPunct="0">
              <a:buNone/>
            </a:pPr>
            <a:r>
              <a:rPr lang="en-US" sz="1200" dirty="0">
                <a:solidFill>
                  <a:srgbClr val="6B1F7C"/>
                </a:solidFill>
              </a:rPr>
              <a:t>Generally, each space only plot is treated as a separate construction site within the main construction site. The exhibitor assumes the role of Client for the plot they are hiring in which they will commission a construction project in the form of a stand. The exhibitor may appoint a Designer to design the stand (Principal Designer) and a stand build Contractor to build the stand (Principal Contractor) or a single company to provide both of these services and therefore assume both the roles of Principal Designer and Principal Contractor. Stand designers and builders should refer to the Contractor section for further guidance regarding their responsibilities under CDM 2015. Should the exhibitor choose not to appoint either a stand designer or stand builder to construct their space only stand then the roles and responsibilities of Principal Designer and Principal Contractor remain with the exhibitor to fulfil.</a:t>
            </a:r>
            <a:endParaRPr lang="en-GB" sz="1200" dirty="0">
              <a:solidFill>
                <a:srgbClr val="6B1F7C"/>
              </a:solidFill>
            </a:endParaRPr>
          </a:p>
          <a:p>
            <a:endParaRPr lang="en-GB" sz="1200" dirty="0">
              <a:solidFill>
                <a:srgbClr val="6B1F7C"/>
              </a:solidFill>
            </a:endParaRPr>
          </a:p>
          <a:p>
            <a:pPr marL="0" indent="0">
              <a:buNone/>
            </a:pPr>
            <a:r>
              <a:rPr lang="en-US" sz="1200" b="1" dirty="0">
                <a:solidFill>
                  <a:srgbClr val="6B1F7C"/>
                </a:solidFill>
              </a:rPr>
              <a:t>Skills, knowledge and experience</a:t>
            </a:r>
            <a:endParaRPr lang="en-GB" sz="1200" dirty="0">
              <a:solidFill>
                <a:srgbClr val="6B1F7C"/>
              </a:solidFill>
            </a:endParaRPr>
          </a:p>
          <a:p>
            <a:endParaRPr lang="en-GB" sz="1200" dirty="0">
              <a:solidFill>
                <a:srgbClr val="6B1F7C"/>
              </a:solidFill>
            </a:endParaRPr>
          </a:p>
          <a:p>
            <a:pPr marL="0" indent="0" hangingPunct="0">
              <a:buNone/>
            </a:pPr>
            <a:r>
              <a:rPr lang="en-US" sz="1200" dirty="0">
                <a:solidFill>
                  <a:srgbClr val="6B1F7C"/>
                </a:solidFill>
              </a:rPr>
              <a:t>Anyone appointing designers (including Principal Designers), Contractors (including Principal Contractors) or workers must ensure that those appointed have the necessary skills, knowledge and experience.</a:t>
            </a:r>
            <a:endParaRPr lang="en-GB" sz="1200" dirty="0">
              <a:solidFill>
                <a:srgbClr val="6B1F7C"/>
              </a:solidFill>
            </a:endParaRPr>
          </a:p>
          <a:p>
            <a:pPr marL="0" indent="0">
              <a:buNone/>
            </a:pPr>
            <a:endParaRPr lang="en-GB" sz="1200" dirty="0">
              <a:solidFill>
                <a:srgbClr val="6B1F7C"/>
              </a:solidFill>
            </a:endParaRPr>
          </a:p>
          <a:p>
            <a:pPr marL="0" indent="0" hangingPunct="0">
              <a:buNone/>
            </a:pPr>
            <a:r>
              <a:rPr lang="en-US" sz="1200" dirty="0">
                <a:solidFill>
                  <a:srgbClr val="6B1F7C"/>
                </a:solidFill>
              </a:rPr>
              <a:t>When appointing stand designers and builders consideration should be given by space only stand holders to ensure that those who they are looking to appoint have the necessary skills, knowledge and experience.</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3379149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Exhibitors - What they need to do</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a:buNone/>
            </a:pPr>
            <a:r>
              <a:rPr lang="en-US" sz="1200" b="1" dirty="0">
                <a:solidFill>
                  <a:srgbClr val="6B1F7C"/>
                </a:solidFill>
              </a:rPr>
              <a:t>Notification</a:t>
            </a:r>
            <a:endParaRPr lang="en-GB" sz="1200" dirty="0">
              <a:solidFill>
                <a:srgbClr val="6B1F7C"/>
              </a:solidFill>
            </a:endParaRPr>
          </a:p>
          <a:p>
            <a:pPr marL="0" indent="0">
              <a:buNone/>
            </a:pPr>
            <a:endParaRPr lang="en-GB" sz="1200" dirty="0">
              <a:solidFill>
                <a:srgbClr val="6B1F7C"/>
              </a:solidFill>
            </a:endParaRPr>
          </a:p>
          <a:p>
            <a:pPr marL="0" indent="0">
              <a:buNone/>
            </a:pPr>
            <a:r>
              <a:rPr lang="en-US" sz="1200" dirty="0">
                <a:solidFill>
                  <a:srgbClr val="6B1F7C"/>
                </a:solidFill>
              </a:rPr>
              <a:t>A project is notifiable to the relevant enforcing authority if the construction work is scheduled to:</a:t>
            </a:r>
            <a:endParaRPr lang="en-GB" sz="1200" dirty="0">
              <a:solidFill>
                <a:srgbClr val="6B1F7C"/>
              </a:solidFill>
            </a:endParaRPr>
          </a:p>
          <a:p>
            <a:pPr marL="0" indent="0">
              <a:buNone/>
            </a:pPr>
            <a:endParaRPr lang="en-GB" sz="1200" dirty="0">
              <a:solidFill>
                <a:srgbClr val="6B1F7C"/>
              </a:solidFill>
            </a:endParaRPr>
          </a:p>
          <a:p>
            <a:pPr hangingPunct="0"/>
            <a:r>
              <a:rPr lang="en-US" sz="1200" dirty="0">
                <a:solidFill>
                  <a:srgbClr val="6B1F7C"/>
                </a:solidFill>
              </a:rPr>
              <a:t>Last longer than 30 working days and have more than 20 workers working simultaneously at any point in the project </a:t>
            </a:r>
            <a:endParaRPr lang="en-GB" sz="1200" dirty="0">
              <a:solidFill>
                <a:srgbClr val="6B1F7C"/>
              </a:solidFill>
            </a:endParaRPr>
          </a:p>
          <a:p>
            <a:pPr marL="0" indent="0" hangingPunct="0">
              <a:buNone/>
            </a:pPr>
            <a:r>
              <a:rPr lang="en-US" sz="1200" dirty="0">
                <a:solidFill>
                  <a:srgbClr val="6B1F7C"/>
                </a:solidFill>
              </a:rPr>
              <a:t>OR  </a:t>
            </a:r>
            <a:endParaRPr lang="en-GB" sz="1200" dirty="0">
              <a:solidFill>
                <a:srgbClr val="6B1F7C"/>
              </a:solidFill>
            </a:endParaRPr>
          </a:p>
          <a:p>
            <a:pPr hangingPunct="0"/>
            <a:r>
              <a:rPr lang="en-US" sz="1200" dirty="0">
                <a:solidFill>
                  <a:srgbClr val="6B1F7C"/>
                </a:solidFill>
              </a:rPr>
              <a:t>Exceed 500 person days. </a:t>
            </a:r>
            <a:endParaRPr lang="en-GB" sz="1200" dirty="0">
              <a:solidFill>
                <a:srgbClr val="6B1F7C"/>
              </a:solidFill>
            </a:endParaRPr>
          </a:p>
          <a:p>
            <a:endParaRPr lang="en-GB" sz="1200" dirty="0">
              <a:solidFill>
                <a:srgbClr val="6B1F7C"/>
              </a:solidFill>
            </a:endParaRPr>
          </a:p>
          <a:p>
            <a:pPr marL="0" indent="0" hangingPunct="0">
              <a:buNone/>
            </a:pPr>
            <a:r>
              <a:rPr lang="en-US" sz="1200" dirty="0">
                <a:solidFill>
                  <a:srgbClr val="6B1F7C"/>
                </a:solidFill>
              </a:rPr>
              <a:t>A project can be notified via the electronic F10 notification form on the HSE website. The requirements of CDM 2015 apply whether or not the project is notifiable. It is the Client’s responsibility to notify and subsequently display the notice however Clients can request someone else, such as the Principal Contractor, do either of these activities on their behalf.</a:t>
            </a:r>
            <a:endParaRPr lang="en-GB" sz="1200" dirty="0">
              <a:solidFill>
                <a:srgbClr val="6B1F7C"/>
              </a:solidFill>
            </a:endParaRPr>
          </a:p>
          <a:p>
            <a:pPr marL="0" indent="0">
              <a:buNone/>
            </a:pPr>
            <a:r>
              <a:rPr lang="en-US" sz="1200" dirty="0">
                <a:solidFill>
                  <a:srgbClr val="6B1F7C"/>
                </a:solidFill>
              </a:rPr>
              <a:t> </a:t>
            </a:r>
            <a:endParaRPr lang="en-GB" sz="1200" dirty="0">
              <a:solidFill>
                <a:srgbClr val="6B1F7C"/>
              </a:solidFill>
            </a:endParaRPr>
          </a:p>
          <a:p>
            <a:pPr marL="0" indent="0" hangingPunct="0">
              <a:buNone/>
            </a:pPr>
            <a:r>
              <a:rPr lang="en-US" sz="1200" dirty="0">
                <a:solidFill>
                  <a:srgbClr val="6B1F7C"/>
                </a:solidFill>
              </a:rPr>
              <a:t>Whilst it is very unlikely that a single space only stand will exceed either of the trigger points for notification, if a space only exhibitor suspects that the construction and deconstruction of their stand will do so then arrangements should be made for the project to be notified and the notice displayed.</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4259106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277" y="977774"/>
            <a:ext cx="8880212" cy="869172"/>
          </a:xfrm>
        </p:spPr>
        <p:txBody>
          <a:bodyPr/>
          <a:lstStyle/>
          <a:p>
            <a:r>
              <a:rPr lang="en-US" dirty="0">
                <a:solidFill>
                  <a:srgbClr val="6B1F7C"/>
                </a:solidFill>
              </a:rPr>
              <a:t>Exhibitors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a:xfrm>
            <a:off x="126277" y="2029510"/>
            <a:ext cx="8880212" cy="4552359"/>
          </a:xfrm>
        </p:spPr>
        <p:txBody>
          <a:bodyPr>
            <a:normAutofit fontScale="92500" lnSpcReduction="10000"/>
          </a:bodyPr>
          <a:lstStyle/>
          <a:p>
            <a:pPr marL="0" indent="0">
              <a:buNone/>
            </a:pPr>
            <a:r>
              <a:rPr lang="en-US" sz="1300" b="1" dirty="0">
                <a:solidFill>
                  <a:srgbClr val="6B1F7C"/>
                </a:solidFill>
              </a:rPr>
              <a:t>Construction Phase Plan</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This document sets out the arrangements for securing health and safety during the construction period. The arrangements include site rules taking into account the activities that will be taking place during the construction period. For projects involving more than one Contractor a Principal Contractor is responsible for the Construction Phase Plan and site rules whereas for single Contractor projects this responsibility sits with a Contractor. (See also Induction and Site Rules)</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It is likely that the stand builder will be allocated the role of Principal Contractor for a specific exhibitor’s space only stand and therefore will be responsible for producing the Construction Phase Plan and any specific site rules for the stand.</a:t>
            </a:r>
          </a:p>
          <a:p>
            <a:pPr marL="0" indent="0" hangingPunct="0">
              <a:buNone/>
            </a:pPr>
            <a:endParaRPr lang="en-US" sz="1300" dirty="0">
              <a:solidFill>
                <a:srgbClr val="6B1F7C"/>
              </a:solidFill>
            </a:endParaRPr>
          </a:p>
          <a:p>
            <a:pPr marL="0" indent="0">
              <a:buNone/>
            </a:pPr>
            <a:r>
              <a:rPr lang="en-US" sz="1300" b="1" dirty="0">
                <a:solidFill>
                  <a:srgbClr val="6B1F7C"/>
                </a:solidFill>
              </a:rPr>
              <a:t>Induction and Site Rules</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A suitable site induction must be provided to any personnel requiring access to the construction site. The induction must be site specific, highlight any particular risks and include information on the emergency procedures. Where there is more than one Contractor involved in a project the responsibility for ensuring an induction is provided rests with the Principal Contractor. (See also Construction Phase Plan)</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Exhibitors are responsible for sharing any relevant information that they receive to any personnel that they invite onsite during the construction phase. In addition, if exhibitors of the space only stand intend to be present on the plot during the construction then they must receive the site specific induction for the event as a whole and, if relevant, a site specific induction for their space only plot. It may be the case that the stand builder simply adopts the </a:t>
            </a:r>
            <a:r>
              <a:rPr lang="en-US" sz="1300" dirty="0" err="1">
                <a:solidFill>
                  <a:srgbClr val="6B1F7C"/>
                </a:solidFill>
              </a:rPr>
              <a:t>organiser’s</a:t>
            </a:r>
            <a:r>
              <a:rPr lang="en-US" sz="1300" dirty="0">
                <a:solidFill>
                  <a:srgbClr val="6B1F7C"/>
                </a:solidFill>
              </a:rPr>
              <a:t> standard site rules and adds any of their own stand specific rules. The site rules for both the event as a whole and any specifically for the space only plot must be communicated to all personnel requiring access to the space only plot during the construction phase. If exhibitors of the space only stand intend to be present on the plot during the construction then the site rules must be adhered to.</a:t>
            </a:r>
            <a:endParaRPr lang="en-GB" sz="1300" dirty="0">
              <a:solidFill>
                <a:srgbClr val="6B1F7C"/>
              </a:solidFill>
            </a:endParaRPr>
          </a:p>
          <a:p>
            <a:pPr marL="0" indent="0" hangingPunct="0">
              <a:buNone/>
            </a:pPr>
            <a:endParaRPr lang="en-GB" sz="1200" dirty="0"/>
          </a:p>
          <a:p>
            <a:endParaRPr lang="en-GB" dirty="0"/>
          </a:p>
        </p:txBody>
      </p:sp>
    </p:spTree>
    <p:extLst>
      <p:ext uri="{BB962C8B-B14F-4D97-AF65-F5344CB8AC3E}">
        <p14:creationId xmlns:p14="http://schemas.microsoft.com/office/powerpoint/2010/main" val="1997151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Exhibitors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a:buNone/>
            </a:pPr>
            <a:r>
              <a:rPr lang="en-US" sz="1200" b="1" dirty="0">
                <a:solidFill>
                  <a:srgbClr val="6B1F7C"/>
                </a:solidFill>
              </a:rPr>
              <a:t>Welfare</a:t>
            </a:r>
            <a:endParaRPr lang="en-GB" sz="1200" dirty="0">
              <a:solidFill>
                <a:srgbClr val="6B1F7C"/>
              </a:solidFill>
            </a:endParaRPr>
          </a:p>
          <a:p>
            <a:pPr marL="0" indent="0">
              <a:buNone/>
            </a:pPr>
            <a:endParaRPr lang="en-US" sz="1200" dirty="0">
              <a:solidFill>
                <a:srgbClr val="6B1F7C"/>
              </a:solidFill>
            </a:endParaRPr>
          </a:p>
          <a:p>
            <a:pPr marL="0" indent="0">
              <a:buNone/>
            </a:pPr>
            <a:r>
              <a:rPr lang="en-US" sz="1200" dirty="0">
                <a:solidFill>
                  <a:srgbClr val="6B1F7C"/>
                </a:solidFill>
              </a:rPr>
              <a:t>Workers must be provided with suitable welfare facilities throughout the construction phase. Welfare facilities include, but are not limited to, drinking water, toilets, catering facilities and rest areas. Information regarding the location of the welfare facilities onsite should be disseminated.</a:t>
            </a:r>
            <a:endParaRPr lang="en-GB" sz="1200" dirty="0">
              <a:solidFill>
                <a:srgbClr val="6B1F7C"/>
              </a:solidFill>
            </a:endParaRPr>
          </a:p>
          <a:p>
            <a:pPr marL="0" indent="0">
              <a:buNone/>
            </a:pPr>
            <a:endParaRPr lang="en-GB" sz="1200" dirty="0">
              <a:solidFill>
                <a:srgbClr val="6B1F7C"/>
              </a:solidFill>
            </a:endParaRPr>
          </a:p>
          <a:p>
            <a:pPr marL="0" indent="0" hangingPunct="0">
              <a:buNone/>
            </a:pPr>
            <a:r>
              <a:rPr lang="en-US" sz="1200" dirty="0">
                <a:solidFill>
                  <a:srgbClr val="6B1F7C"/>
                </a:solidFill>
              </a:rPr>
              <a:t>It is likely that the venue will provide the welfare facilities and information regarding the available provision should be disseminated via the </a:t>
            </a:r>
            <a:r>
              <a:rPr lang="en-US" sz="1200" dirty="0" err="1">
                <a:solidFill>
                  <a:srgbClr val="6B1F7C"/>
                </a:solidFill>
              </a:rPr>
              <a:t>organiser</a:t>
            </a:r>
            <a:r>
              <a:rPr lang="en-US" sz="1200" dirty="0">
                <a:solidFill>
                  <a:srgbClr val="6B1F7C"/>
                </a:solidFill>
              </a:rPr>
              <a:t>. Exhibitors are responsible for sharing any relevant information that they receive to any personnel that they invite onsite during the construction phase.</a:t>
            </a:r>
            <a:endParaRPr lang="en-GB" sz="1200" dirty="0">
              <a:solidFill>
                <a:srgbClr val="6B1F7C"/>
              </a:solidFill>
            </a:endParaRPr>
          </a:p>
          <a:p>
            <a:endParaRPr lang="en-GB" sz="1200" dirty="0">
              <a:solidFill>
                <a:srgbClr val="6B1F7C"/>
              </a:solidFill>
            </a:endParaRPr>
          </a:p>
          <a:p>
            <a:pPr marL="0" indent="0">
              <a:buNone/>
            </a:pPr>
            <a:r>
              <a:rPr lang="en-US" sz="1200" b="1" dirty="0">
                <a:solidFill>
                  <a:srgbClr val="6B1F7C"/>
                </a:solidFill>
              </a:rPr>
              <a:t>Access Control</a:t>
            </a:r>
            <a:endParaRPr lang="en-GB" sz="1200" dirty="0">
              <a:solidFill>
                <a:srgbClr val="6B1F7C"/>
              </a:solidFill>
            </a:endParaRPr>
          </a:p>
          <a:p>
            <a:endParaRPr lang="en-GB" sz="1200" dirty="0">
              <a:solidFill>
                <a:srgbClr val="6B1F7C"/>
              </a:solidFill>
            </a:endParaRPr>
          </a:p>
          <a:p>
            <a:pPr marL="0" indent="0">
              <a:buNone/>
            </a:pPr>
            <a:r>
              <a:rPr lang="en-US" sz="1200" dirty="0">
                <a:solidFill>
                  <a:srgbClr val="6B1F7C"/>
                </a:solidFill>
              </a:rPr>
              <a:t>Reasonable steps must be taken to prevent access by </a:t>
            </a:r>
            <a:r>
              <a:rPr lang="en-US" sz="1200" dirty="0" err="1">
                <a:solidFill>
                  <a:srgbClr val="6B1F7C"/>
                </a:solidFill>
              </a:rPr>
              <a:t>unauthorised</a:t>
            </a:r>
            <a:r>
              <a:rPr lang="en-US" sz="1200" dirty="0">
                <a:solidFill>
                  <a:srgbClr val="6B1F7C"/>
                </a:solidFill>
              </a:rPr>
              <a:t> persons to areas where construction work is due to take place.</a:t>
            </a:r>
            <a:endParaRPr lang="en-GB" sz="1200" dirty="0">
              <a:solidFill>
                <a:srgbClr val="6B1F7C"/>
              </a:solidFill>
            </a:endParaRPr>
          </a:p>
          <a:p>
            <a:pPr marL="0" indent="0" hangingPunct="0">
              <a:buNone/>
            </a:pPr>
            <a:endParaRPr lang="en-GB" sz="1200" dirty="0">
              <a:solidFill>
                <a:srgbClr val="6B1F7C"/>
              </a:solidFill>
            </a:endParaRPr>
          </a:p>
          <a:p>
            <a:pPr marL="0" indent="0" hangingPunct="0">
              <a:buNone/>
            </a:pPr>
            <a:r>
              <a:rPr lang="en-US" sz="1200" dirty="0">
                <a:solidFill>
                  <a:srgbClr val="6B1F7C"/>
                </a:solidFill>
              </a:rPr>
              <a:t>Exhibitors should take the time to understand the arrangements that will be in place to control access onsite as it is likely that passes/badges/wristbands etc. will need to be pre-ordered. Exhibitors are encouraged to disseminate any access information that they receive to any personnel that they invite onsite during the construction phase as this will speed up access.</a:t>
            </a:r>
            <a:endParaRPr lang="en-GB" sz="1200" dirty="0">
              <a:solidFill>
                <a:srgbClr val="6B1F7C"/>
              </a:solidFill>
            </a:endParaRPr>
          </a:p>
          <a:p>
            <a:endParaRPr lang="en-GB" dirty="0"/>
          </a:p>
        </p:txBody>
      </p:sp>
    </p:spTree>
    <p:extLst>
      <p:ext uri="{BB962C8B-B14F-4D97-AF65-F5344CB8AC3E}">
        <p14:creationId xmlns:p14="http://schemas.microsoft.com/office/powerpoint/2010/main" val="1578337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Venues - What they need to do</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a:xfrm>
            <a:off x="126277" y="1631157"/>
            <a:ext cx="8880212" cy="4525963"/>
          </a:xfrm>
        </p:spPr>
        <p:txBody>
          <a:bodyPr/>
          <a:lstStyle/>
          <a:p>
            <a:pPr marL="0" indent="0" hangingPunct="0">
              <a:buNone/>
            </a:pPr>
            <a:r>
              <a:rPr lang="en-US" sz="1200" dirty="0">
                <a:solidFill>
                  <a:srgbClr val="6B1F7C"/>
                </a:solidFill>
              </a:rPr>
              <a:t>The regulations cover the management of health, safety and welfare when carrying out construction projects. The regulations replace The Construction (Design and Management) Regulations 2007 (CDM 2007) and are applicable to event construction in addition to all existing relevant health and safety law which must also be complied with. Construction work includes, but is not limited to, the assembly or </a:t>
            </a:r>
            <a:r>
              <a:rPr lang="en-US" sz="1200" u="sng" dirty="0">
                <a:solidFill>
                  <a:srgbClr val="6B1F7C"/>
                </a:solidFill>
              </a:rPr>
              <a:t>disassembly</a:t>
            </a:r>
            <a:r>
              <a:rPr lang="en-US" sz="1200" dirty="0">
                <a:solidFill>
                  <a:srgbClr val="6B1F7C"/>
                </a:solidFill>
              </a:rPr>
              <a:t> (e.g. phases within build up and breakdown) of prefabricated elements to form a structure (e.g. shell scheme, features and space only stands). The regulations identify key roles (</a:t>
            </a:r>
            <a:r>
              <a:rPr lang="en-US" sz="1200" dirty="0" err="1">
                <a:solidFill>
                  <a:srgbClr val="6B1F7C"/>
                </a:solidFill>
              </a:rPr>
              <a:t>dutyholders</a:t>
            </a:r>
            <a:r>
              <a:rPr lang="en-US" sz="1200" dirty="0">
                <a:solidFill>
                  <a:srgbClr val="6B1F7C"/>
                </a:solidFill>
              </a:rPr>
              <a:t>) who each have specific responsibilities (duties) to fulfil.</a:t>
            </a:r>
            <a:endParaRPr lang="en-GB" sz="1200" dirty="0">
              <a:solidFill>
                <a:srgbClr val="6B1F7C"/>
              </a:solidFill>
            </a:endParaRPr>
          </a:p>
          <a:p>
            <a:endParaRPr lang="en-GB" sz="1200" dirty="0">
              <a:solidFill>
                <a:srgbClr val="6B1F7C"/>
              </a:solidFill>
            </a:endParaRPr>
          </a:p>
          <a:p>
            <a:pPr marL="0" indent="0">
              <a:buNone/>
            </a:pPr>
            <a:r>
              <a:rPr lang="en-US" sz="1200" b="1" dirty="0">
                <a:solidFill>
                  <a:srgbClr val="6B1F7C"/>
                </a:solidFill>
              </a:rPr>
              <a:t>Understand your roles and responsibilities</a:t>
            </a:r>
            <a:endParaRPr lang="en-GB" sz="1200" dirty="0">
              <a:solidFill>
                <a:srgbClr val="6B1F7C"/>
              </a:solidFill>
            </a:endParaRPr>
          </a:p>
          <a:p>
            <a:pPr marL="0" indent="0">
              <a:buNone/>
            </a:pPr>
            <a:r>
              <a:rPr lang="en-US" sz="1200" dirty="0">
                <a:solidFill>
                  <a:srgbClr val="6B1F7C"/>
                </a:solidFill>
              </a:rPr>
              <a:t>As illustrated in the organogram in Appendix 1 the venue is likely to take the following role/s with the assigned responsibilities:</a:t>
            </a:r>
            <a:endParaRPr lang="en-GB" sz="1200" dirty="0">
              <a:solidFill>
                <a:srgbClr val="6B1F7C"/>
              </a:solidFill>
            </a:endParaRPr>
          </a:p>
          <a:p>
            <a:endParaRPr lang="en-GB" dirty="0">
              <a:solidFill>
                <a:srgbClr val="6B1F7C"/>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842501897"/>
              </p:ext>
            </p:extLst>
          </p:nvPr>
        </p:nvGraphicFramePr>
        <p:xfrm>
          <a:off x="854463" y="3421543"/>
          <a:ext cx="7423840" cy="3326691"/>
        </p:xfrm>
        <a:graphic>
          <a:graphicData uri="http://schemas.openxmlformats.org/drawingml/2006/table">
            <a:tbl>
              <a:tblPr>
                <a:tableStyleId>{5C22544A-7EE6-4342-B048-85BDC9FD1C3A}</a:tableStyleId>
              </a:tblPr>
              <a:tblGrid>
                <a:gridCol w="3057712">
                  <a:extLst>
                    <a:ext uri="{9D8B030D-6E8A-4147-A177-3AD203B41FA5}">
                      <a16:colId xmlns:a16="http://schemas.microsoft.com/office/drawing/2014/main" val="2314251071"/>
                    </a:ext>
                  </a:extLst>
                </a:gridCol>
                <a:gridCol w="4366128">
                  <a:extLst>
                    <a:ext uri="{9D8B030D-6E8A-4147-A177-3AD203B41FA5}">
                      <a16:colId xmlns:a16="http://schemas.microsoft.com/office/drawing/2014/main" val="2526630983"/>
                    </a:ext>
                  </a:extLst>
                </a:gridCol>
              </a:tblGrid>
              <a:tr h="152400">
                <a:tc>
                  <a:txBody>
                    <a:bodyPr/>
                    <a:lstStyle/>
                    <a:p>
                      <a:pPr marL="1219200">
                        <a:lnSpc>
                          <a:spcPts val="1200"/>
                        </a:lnSpc>
                        <a:spcAft>
                          <a:spcPts val="0"/>
                        </a:spcAft>
                      </a:pPr>
                      <a:r>
                        <a:rPr lang="en-US" sz="900" b="1" dirty="0">
                          <a:solidFill>
                            <a:srgbClr val="6B1F7C"/>
                          </a:solidFill>
                          <a:effectLst/>
                        </a:rPr>
                        <a:t>Role</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tc>
                  <a:txBody>
                    <a:bodyPr/>
                    <a:lstStyle/>
                    <a:p>
                      <a:pPr marL="863600">
                        <a:lnSpc>
                          <a:spcPts val="1200"/>
                        </a:lnSpc>
                        <a:spcAft>
                          <a:spcPts val="0"/>
                        </a:spcAft>
                      </a:pPr>
                      <a:r>
                        <a:rPr lang="en-US" sz="900" b="1" dirty="0">
                          <a:solidFill>
                            <a:srgbClr val="6B1F7C"/>
                          </a:solidFill>
                          <a:effectLst/>
                        </a:rPr>
                        <a:t>Summary of Main Responsibilities</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extLst>
                  <a:ext uri="{0D108BD9-81ED-4DB2-BD59-A6C34878D82A}">
                    <a16:rowId xmlns:a16="http://schemas.microsoft.com/office/drawing/2014/main" val="3508630443"/>
                  </a:ext>
                </a:extLst>
              </a:tr>
              <a:tr h="162925">
                <a:tc>
                  <a:txBody>
                    <a:bodyPr/>
                    <a:lstStyle/>
                    <a:p>
                      <a:pPr marL="63500">
                        <a:lnSpc>
                          <a:spcPct val="115000"/>
                        </a:lnSpc>
                        <a:spcAft>
                          <a:spcPts val="0"/>
                        </a:spcAft>
                      </a:pPr>
                      <a:r>
                        <a:rPr lang="en-US" sz="900" dirty="0">
                          <a:solidFill>
                            <a:srgbClr val="6B1F7C"/>
                          </a:solidFill>
                          <a:effectLst/>
                        </a:rPr>
                        <a:t>Contractors are the </a:t>
                      </a:r>
                      <a:r>
                        <a:rPr lang="en-US" sz="900" dirty="0" err="1">
                          <a:solidFill>
                            <a:srgbClr val="6B1F7C"/>
                          </a:solidFill>
                          <a:effectLst/>
                        </a:rPr>
                        <a:t>organisations</a:t>
                      </a:r>
                      <a:r>
                        <a:rPr lang="en-US" sz="900" dirty="0">
                          <a:solidFill>
                            <a:srgbClr val="6B1F7C"/>
                          </a:solidFill>
                          <a:effectLst/>
                        </a:rPr>
                        <a:t> (or individuals)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Plan, manage and monitor construction work under their control so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963923716"/>
                  </a:ext>
                </a:extLst>
              </a:tr>
              <a:tr h="157734">
                <a:tc>
                  <a:txBody>
                    <a:bodyPr/>
                    <a:lstStyle/>
                    <a:p>
                      <a:pPr marL="63500">
                        <a:lnSpc>
                          <a:spcPct val="115000"/>
                        </a:lnSpc>
                        <a:spcAft>
                          <a:spcPts val="0"/>
                        </a:spcAft>
                      </a:pPr>
                      <a:r>
                        <a:rPr lang="en-US" sz="900" dirty="0">
                          <a:solidFill>
                            <a:srgbClr val="6B1F7C"/>
                          </a:solidFill>
                          <a:effectLst/>
                        </a:rPr>
                        <a:t>who directly employ or engage with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that it is carried out without risks to health and safety. Cooperate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331364094"/>
                  </a:ext>
                </a:extLst>
              </a:tr>
              <a:tr h="157734">
                <a:tc>
                  <a:txBody>
                    <a:bodyPr/>
                    <a:lstStyle/>
                    <a:p>
                      <a:pPr marL="63500">
                        <a:lnSpc>
                          <a:spcPct val="115000"/>
                        </a:lnSpc>
                        <a:spcAft>
                          <a:spcPts val="0"/>
                        </a:spcAft>
                      </a:pPr>
                      <a:r>
                        <a:rPr lang="en-US" sz="900" dirty="0">
                          <a:solidFill>
                            <a:srgbClr val="6B1F7C"/>
                          </a:solidFill>
                          <a:effectLst/>
                        </a:rPr>
                        <a:t>workers or manage construction work.</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and coordinate their activities with others in the project team- in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23006284"/>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particular, comply with directions given to them by the Principal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972293220"/>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Designer or Principal Contractor. For single-Contractor projects,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036882374"/>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a:solidFill>
                            <a:srgbClr val="6B1F7C"/>
                          </a:solidFill>
                          <a:effectLst/>
                        </a:rPr>
                        <a:t>prepare a Construction Phase Plan.</a:t>
                      </a:r>
                      <a:endParaRPr lang="en-GB" sz="90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532533960"/>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a:solidFill>
                            <a:srgbClr val="6B1F7C"/>
                          </a:solidFill>
                          <a:effectLst/>
                        </a:rPr>
                        <a:t>● Not start work until steps have been taken to prevent unauthorised</a:t>
                      </a:r>
                      <a:endParaRPr lang="en-GB" sz="90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290031171"/>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access to areas where construction work is taking place.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956684822"/>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a:solidFill>
                            <a:srgbClr val="6B1F7C"/>
                          </a:solidFill>
                          <a:effectLst/>
                        </a:rPr>
                        <a:t>● Take reasonable practicable steps to ensure suitable welfare is in</a:t>
                      </a:r>
                      <a:endParaRPr lang="en-GB" sz="90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81249443"/>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place for their workers.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395980596"/>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Not start work until they are satisfied that a Client is aware of their 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42747392"/>
                  </a:ext>
                </a:extLst>
              </a:tr>
              <a:tr h="315468">
                <a:tc>
                  <a:txBody>
                    <a:bodyPr/>
                    <a:lstStyle/>
                    <a:p>
                      <a:pPr marL="63500">
                        <a:lnSpc>
                          <a:spcPct val="115000"/>
                        </a:lnSpc>
                        <a:spcAft>
                          <a:spcPts val="0"/>
                        </a:spcAft>
                      </a:pPr>
                      <a:r>
                        <a:rPr lang="en-US" sz="900" dirty="0">
                          <a:solidFill>
                            <a:srgbClr val="6B1F7C"/>
                          </a:solidFill>
                          <a:effectLst/>
                        </a:rPr>
                        <a:t>Designers are </a:t>
                      </a:r>
                      <a:r>
                        <a:rPr lang="en-US" sz="900" dirty="0" err="1">
                          <a:solidFill>
                            <a:srgbClr val="6B1F7C"/>
                          </a:solidFill>
                          <a:effectLst/>
                        </a:rPr>
                        <a:t>organisations</a:t>
                      </a:r>
                      <a:r>
                        <a:rPr lang="en-US" sz="900" dirty="0">
                          <a:solidFill>
                            <a:srgbClr val="6B1F7C"/>
                          </a:solidFill>
                          <a:effectLst/>
                        </a:rPr>
                        <a:t> (or individuals), who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8100">
                        <a:lnSpc>
                          <a:spcPct val="115000"/>
                        </a:lnSpc>
                        <a:spcAft>
                          <a:spcPts val="0"/>
                        </a:spcAft>
                      </a:pPr>
                      <a:endParaRPr lang="en-US" sz="900" dirty="0">
                        <a:solidFill>
                          <a:srgbClr val="6B1F7C"/>
                        </a:solidFill>
                        <a:effectLst/>
                      </a:endParaRPr>
                    </a:p>
                    <a:p>
                      <a:pPr marL="38100">
                        <a:lnSpc>
                          <a:spcPct val="115000"/>
                        </a:lnSpc>
                        <a:spcAft>
                          <a:spcPts val="0"/>
                        </a:spcAft>
                      </a:pPr>
                      <a:r>
                        <a:rPr lang="en-US" sz="900" dirty="0">
                          <a:solidFill>
                            <a:srgbClr val="6B1F7C"/>
                          </a:solidFill>
                          <a:effectLst/>
                        </a:rPr>
                        <a:t>When preparing or modifying designs, to eliminate, reduce or control fore-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089905481"/>
                  </a:ext>
                </a:extLst>
              </a:tr>
              <a:tr h="157734">
                <a:tc>
                  <a:txBody>
                    <a:bodyPr/>
                    <a:lstStyle/>
                    <a:p>
                      <a:pPr marL="63500">
                        <a:lnSpc>
                          <a:spcPct val="115000"/>
                        </a:lnSpc>
                        <a:spcAft>
                          <a:spcPts val="0"/>
                        </a:spcAft>
                      </a:pPr>
                      <a:r>
                        <a:rPr lang="en-US" sz="900" dirty="0">
                          <a:solidFill>
                            <a:srgbClr val="6B1F7C"/>
                          </a:solidFill>
                          <a:effectLst/>
                        </a:rPr>
                        <a:t>prepare or modify designs for a building, product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dirty="0">
                          <a:solidFill>
                            <a:srgbClr val="6B1F7C"/>
                          </a:solidFill>
                          <a:effectLst/>
                        </a:rPr>
                        <a:t>seeable risks that may arise during: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075246354"/>
                  </a:ext>
                </a:extLst>
              </a:tr>
              <a:tr h="157734">
                <a:tc>
                  <a:txBody>
                    <a:bodyPr/>
                    <a:lstStyle/>
                    <a:p>
                      <a:pPr marL="63500">
                        <a:lnSpc>
                          <a:spcPct val="115000"/>
                        </a:lnSpc>
                        <a:spcAft>
                          <a:spcPts val="0"/>
                        </a:spcAft>
                      </a:pPr>
                      <a:r>
                        <a:rPr lang="en-US" sz="900" dirty="0">
                          <a:solidFill>
                            <a:srgbClr val="6B1F7C"/>
                          </a:solidFill>
                          <a:effectLst/>
                        </a:rPr>
                        <a:t>system relating to construction work or arrange for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485758952"/>
                  </a:ext>
                </a:extLst>
              </a:tr>
              <a:tr h="157734">
                <a:tc>
                  <a:txBody>
                    <a:bodyPr/>
                    <a:lstStyle/>
                    <a:p>
                      <a:pPr marL="63500">
                        <a:lnSpc>
                          <a:spcPct val="115000"/>
                        </a:lnSpc>
                        <a:spcAft>
                          <a:spcPts val="0"/>
                        </a:spcAft>
                      </a:pPr>
                      <a:r>
                        <a:rPr lang="en-US" sz="900" dirty="0">
                          <a:solidFill>
                            <a:srgbClr val="6B1F7C"/>
                          </a:solidFill>
                          <a:effectLst/>
                        </a:rPr>
                        <a:t>or instruct others to do so.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The maintenance and use of a structure once it is built.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260554585"/>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Take account of pre-construction information and provide </a:t>
                      </a:r>
                      <a:r>
                        <a:rPr lang="en-US" sz="900" dirty="0" err="1">
                          <a:solidFill>
                            <a:srgbClr val="6B1F7C"/>
                          </a:solidFill>
                          <a:effectLst/>
                        </a:rPr>
                        <a:t>informa</a:t>
                      </a:r>
                      <a:r>
                        <a:rPr lang="en-US" sz="900" dirty="0">
                          <a:solidFill>
                            <a:srgbClr val="6B1F7C"/>
                          </a:solidFill>
                          <a:effectLst/>
                        </a:rPr>
                        <a: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542233513"/>
                  </a:ext>
                </a:extLst>
              </a:tr>
              <a:tr h="15917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err="1">
                          <a:solidFill>
                            <a:srgbClr val="6B1F7C"/>
                          </a:solidFill>
                          <a:effectLst/>
                        </a:rPr>
                        <a:t>tion</a:t>
                      </a:r>
                      <a:r>
                        <a:rPr lang="en-US" sz="900" dirty="0">
                          <a:solidFill>
                            <a:srgbClr val="6B1F7C"/>
                          </a:solidFill>
                          <a:effectLst/>
                        </a:rPr>
                        <a:t> to assist others.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151556235"/>
                  </a:ext>
                </a:extLst>
              </a:tr>
              <a:tr h="31546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304800">
                        <a:lnSpc>
                          <a:spcPct val="115000"/>
                        </a:lnSpc>
                        <a:spcAft>
                          <a:spcPts val="0"/>
                        </a:spcAft>
                      </a:pPr>
                      <a:r>
                        <a:rPr lang="en-US" sz="900" dirty="0">
                          <a:solidFill>
                            <a:srgbClr val="6B1F7C"/>
                          </a:solidFill>
                          <a:effectLst/>
                        </a:rPr>
                        <a:t>● Not start work until they are satisfied that a Client is aware of their duties</a:t>
                      </a:r>
                    </a:p>
                    <a:p>
                      <a:pPr marL="304800">
                        <a:lnSpc>
                          <a:spcPct val="115000"/>
                        </a:lnSpc>
                        <a:spcAft>
                          <a:spcPts val="0"/>
                        </a:spcAft>
                      </a:pP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4287868"/>
                  </a:ext>
                </a:extLst>
              </a:tr>
            </a:tbl>
          </a:graphicData>
        </a:graphic>
      </p:graphicFrame>
    </p:spTree>
    <p:extLst>
      <p:ext uri="{BB962C8B-B14F-4D97-AF65-F5344CB8AC3E}">
        <p14:creationId xmlns:p14="http://schemas.microsoft.com/office/powerpoint/2010/main" val="2325168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277" y="703945"/>
            <a:ext cx="8880212" cy="1462479"/>
          </a:xfrm>
        </p:spPr>
        <p:txBody>
          <a:bodyPr>
            <a:normAutofit fontScale="90000"/>
          </a:bodyPr>
          <a:lstStyle/>
          <a:p>
            <a:br>
              <a:rPr lang="en-GB" altLang="en-US" sz="2400" dirty="0">
                <a:solidFill>
                  <a:srgbClr val="7030A0"/>
                </a:solidFill>
              </a:rPr>
            </a:br>
            <a:br>
              <a:rPr lang="en-GB" altLang="en-US" sz="2400" dirty="0">
                <a:solidFill>
                  <a:srgbClr val="7030A0"/>
                </a:solidFill>
              </a:rPr>
            </a:br>
            <a:r>
              <a:rPr lang="en-GB" altLang="en-US" sz="2400" dirty="0">
                <a:solidFill>
                  <a:srgbClr val="7030A0"/>
                </a:solidFill>
              </a:rPr>
              <a:t>Welcome to the Queen Elizabeth II Centre and thank you for holding your event with us. We very much look forward to working with you to deliver your event as safely as possible.</a:t>
            </a:r>
            <a:br>
              <a:rPr lang="en-GB" altLang="en-US" sz="2400" dirty="0">
                <a:solidFill>
                  <a:srgbClr val="7030A0"/>
                </a:solidFill>
              </a:rPr>
            </a:br>
            <a:endParaRPr lang="en-GB" dirty="0"/>
          </a:p>
        </p:txBody>
      </p:sp>
      <p:sp>
        <p:nvSpPr>
          <p:cNvPr id="3" name="Content Placeholder 2"/>
          <p:cNvSpPr>
            <a:spLocks noGrp="1"/>
          </p:cNvSpPr>
          <p:nvPr>
            <p:ph idx="1"/>
          </p:nvPr>
        </p:nvSpPr>
        <p:spPr/>
        <p:txBody>
          <a:bodyPr>
            <a:normAutofit fontScale="92500"/>
          </a:bodyPr>
          <a:lstStyle/>
          <a:p>
            <a:endParaRPr lang="en-GB" dirty="0"/>
          </a:p>
          <a:p>
            <a:r>
              <a:rPr lang="en-GB" altLang="en-US" dirty="0">
                <a:solidFill>
                  <a:srgbClr val="7030A0"/>
                </a:solidFill>
              </a:rPr>
              <a:t>The Queen Elizabeth II Centre takes its responsibilities as laid down in the Health &amp; Safety at Work act 1974 very seriously and it is vital that clients, exhibitors and contractors do the same.</a:t>
            </a:r>
          </a:p>
          <a:p>
            <a:r>
              <a:rPr lang="en-GB" altLang="en-US" dirty="0">
                <a:solidFill>
                  <a:srgbClr val="7030A0"/>
                </a:solidFill>
              </a:rPr>
              <a:t>Therefore, please ensure that you read the following documents carefully to ensure you are aware of your responsibilities under the new CDM regulations that came into force in April 2015.</a:t>
            </a:r>
          </a:p>
          <a:p>
            <a:r>
              <a:rPr lang="en-GB" altLang="en-US" dirty="0">
                <a:solidFill>
                  <a:srgbClr val="7030A0"/>
                </a:solidFill>
              </a:rPr>
              <a:t>We have produced this guide to help explain what you need to do, what you need to know and the documents you require from us at the Centre in order to comply with the HSE guidelines on CDM.</a:t>
            </a:r>
          </a:p>
          <a:p>
            <a:r>
              <a:rPr lang="en-GB" altLang="en-US" dirty="0">
                <a:solidFill>
                  <a:srgbClr val="7030A0"/>
                </a:solidFill>
              </a:rPr>
              <a:t>The guidelines are made up of two parts:</a:t>
            </a:r>
          </a:p>
          <a:p>
            <a:r>
              <a:rPr lang="en-GB" altLang="en-US" dirty="0">
                <a:solidFill>
                  <a:srgbClr val="7030A0"/>
                </a:solidFill>
              </a:rPr>
              <a:t>1 CDM Resource Pack – An introduction to CDM and how to comply</a:t>
            </a:r>
          </a:p>
          <a:p>
            <a:r>
              <a:rPr lang="en-GB" altLang="en-US" dirty="0">
                <a:solidFill>
                  <a:srgbClr val="7030A0"/>
                </a:solidFill>
              </a:rPr>
              <a:t>2 QEII Venue Documents – These are the documents you need from us at the venue to comply with CDM</a:t>
            </a:r>
          </a:p>
          <a:p>
            <a:r>
              <a:rPr lang="en-GB" altLang="en-US" dirty="0">
                <a:solidFill>
                  <a:srgbClr val="7030A0"/>
                </a:solidFill>
              </a:rPr>
              <a:t>If you have any questions regarding the contents of these guidelines, please do not hesitate to contact your dedicated Event Manager who will be more than happy to answer any of your questions.</a:t>
            </a:r>
          </a:p>
          <a:p>
            <a:endParaRPr lang="en-GB" dirty="0"/>
          </a:p>
        </p:txBody>
      </p:sp>
    </p:spTree>
    <p:extLst>
      <p:ext uri="{BB962C8B-B14F-4D97-AF65-F5344CB8AC3E}">
        <p14:creationId xmlns:p14="http://schemas.microsoft.com/office/powerpoint/2010/main" val="11817171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Venues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hangingPunct="0">
              <a:buNone/>
            </a:pPr>
            <a:r>
              <a:rPr lang="en-US" sz="1300" dirty="0">
                <a:solidFill>
                  <a:srgbClr val="6B1F7C"/>
                </a:solidFill>
              </a:rPr>
              <a:t>Generally, the venue owner/management functions as a Contractor and/or Designer as it provides services e.g. electricity and rigging, to the construction of the event e.g. to the </a:t>
            </a:r>
            <a:r>
              <a:rPr lang="en-US" sz="1300" dirty="0" err="1">
                <a:solidFill>
                  <a:srgbClr val="6B1F7C"/>
                </a:solidFill>
              </a:rPr>
              <a:t>organiser</a:t>
            </a:r>
            <a:r>
              <a:rPr lang="en-US" sz="1300" dirty="0">
                <a:solidFill>
                  <a:srgbClr val="6B1F7C"/>
                </a:solidFill>
              </a:rPr>
              <a:t>, exhibitor and stand Contractors. Venue contracted service providers should refer to the Contractor section for further guidance regarding their responsibilities under CDM 2015.</a:t>
            </a:r>
            <a:endParaRPr lang="en-GB" sz="1300" dirty="0">
              <a:solidFill>
                <a:srgbClr val="6B1F7C"/>
              </a:solidFill>
            </a:endParaRPr>
          </a:p>
          <a:p>
            <a:endParaRPr lang="en-GB" sz="1300" dirty="0">
              <a:solidFill>
                <a:srgbClr val="6B1F7C"/>
              </a:solidFill>
            </a:endParaRPr>
          </a:p>
          <a:p>
            <a:pPr marL="0" indent="0">
              <a:buNone/>
            </a:pPr>
            <a:r>
              <a:rPr lang="en-US" sz="1300" b="1" dirty="0">
                <a:solidFill>
                  <a:srgbClr val="6B1F7C"/>
                </a:solidFill>
              </a:rPr>
              <a:t>Skills, knowledge and experience</a:t>
            </a:r>
            <a:endParaRPr lang="en-GB" sz="1300" dirty="0">
              <a:solidFill>
                <a:srgbClr val="6B1F7C"/>
              </a:solidFill>
            </a:endParaRPr>
          </a:p>
          <a:p>
            <a:pPr marL="0" indent="0">
              <a:buNone/>
            </a:pPr>
            <a:r>
              <a:rPr lang="en-US" sz="1300" dirty="0">
                <a:solidFill>
                  <a:srgbClr val="6B1F7C"/>
                </a:solidFill>
              </a:rPr>
              <a:t> </a:t>
            </a:r>
            <a:endParaRPr lang="en-GB" sz="1300" dirty="0">
              <a:solidFill>
                <a:srgbClr val="6B1F7C"/>
              </a:solidFill>
            </a:endParaRPr>
          </a:p>
          <a:p>
            <a:pPr marL="0" indent="0" hangingPunct="0">
              <a:buNone/>
            </a:pPr>
            <a:r>
              <a:rPr lang="en-US" sz="1300" dirty="0">
                <a:solidFill>
                  <a:srgbClr val="6B1F7C"/>
                </a:solidFill>
              </a:rPr>
              <a:t>Anyone appointing Designers (including Principal Designers), Contractors (including Principal Contractors) or workers must ensure that those appointed have the necessary skills, knowledge and experience.</a:t>
            </a:r>
          </a:p>
          <a:p>
            <a:pPr marL="0" indent="0" hangingPunct="0">
              <a:buNone/>
            </a:pPr>
            <a:endParaRPr lang="en-GB" sz="1300" dirty="0">
              <a:solidFill>
                <a:srgbClr val="6B1F7C"/>
              </a:solidFill>
            </a:endParaRPr>
          </a:p>
          <a:p>
            <a:pPr marL="0" indent="0">
              <a:buNone/>
            </a:pPr>
            <a:r>
              <a:rPr lang="en-US" sz="1300" dirty="0">
                <a:solidFill>
                  <a:srgbClr val="6B1F7C"/>
                </a:solidFill>
              </a:rPr>
              <a:t>Consideration should be given by venue senior management to ensure that staff have the necessary skills, knowledge and experience. Furthermore, consideration should be given by venue senior management to ensure that any venue service providers appointed also have the necessary skills, knowledge and experience. It is good practice for the </a:t>
            </a:r>
            <a:r>
              <a:rPr lang="en-US" sz="1300" dirty="0" err="1">
                <a:solidFill>
                  <a:srgbClr val="6B1F7C"/>
                </a:solidFill>
              </a:rPr>
              <a:t>organiser</a:t>
            </a:r>
            <a:r>
              <a:rPr lang="en-US" sz="1300" dirty="0">
                <a:solidFill>
                  <a:srgbClr val="6B1F7C"/>
                </a:solidFill>
              </a:rPr>
              <a:t> to request from the venue documents that demonstrate that venue appointed in-house Contractors have the necessary skills, knowledge and experience.</a:t>
            </a:r>
            <a:endParaRPr lang="en-GB" sz="13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28266138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Venues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fontScale="62500" lnSpcReduction="20000"/>
          </a:bodyPr>
          <a:lstStyle/>
          <a:p>
            <a:pPr marL="0" indent="0">
              <a:buNone/>
            </a:pPr>
            <a:r>
              <a:rPr lang="en-US" sz="1900" b="1" dirty="0">
                <a:solidFill>
                  <a:srgbClr val="6B1F7C"/>
                </a:solidFill>
              </a:rPr>
              <a:t>Notification</a:t>
            </a:r>
            <a:endParaRPr lang="en-GB" sz="1900" dirty="0">
              <a:solidFill>
                <a:srgbClr val="6B1F7C"/>
              </a:solidFill>
            </a:endParaRPr>
          </a:p>
          <a:p>
            <a:endParaRPr lang="en-GB" sz="1900" dirty="0">
              <a:solidFill>
                <a:srgbClr val="6B1F7C"/>
              </a:solidFill>
            </a:endParaRPr>
          </a:p>
          <a:p>
            <a:pPr marL="0" indent="0">
              <a:buNone/>
            </a:pPr>
            <a:r>
              <a:rPr lang="en-US" sz="1900" dirty="0">
                <a:solidFill>
                  <a:srgbClr val="6B1F7C"/>
                </a:solidFill>
              </a:rPr>
              <a:t>A project is notifiable to the relevant enforcing authority if the construction work is scheduled to:</a:t>
            </a:r>
            <a:endParaRPr lang="en-GB" sz="1900" dirty="0">
              <a:solidFill>
                <a:srgbClr val="6B1F7C"/>
              </a:solidFill>
            </a:endParaRPr>
          </a:p>
          <a:p>
            <a:pPr marL="0" indent="0">
              <a:buNone/>
            </a:pPr>
            <a:r>
              <a:rPr lang="en-US" sz="1900" dirty="0">
                <a:solidFill>
                  <a:srgbClr val="6B1F7C"/>
                </a:solidFill>
              </a:rPr>
              <a:t> </a:t>
            </a:r>
            <a:endParaRPr lang="en-GB" sz="1900" dirty="0">
              <a:solidFill>
                <a:srgbClr val="6B1F7C"/>
              </a:solidFill>
            </a:endParaRPr>
          </a:p>
          <a:p>
            <a:pPr marL="0" lvl="0" indent="0" hangingPunct="0">
              <a:buNone/>
            </a:pPr>
            <a:r>
              <a:rPr lang="en-US" sz="1900" dirty="0">
                <a:solidFill>
                  <a:srgbClr val="6B1F7C"/>
                </a:solidFill>
              </a:rPr>
              <a:t>Last longer than 30 working days and have more than 20 workers working simultaneously at any point in the project </a:t>
            </a:r>
            <a:endParaRPr lang="en-GB" sz="1900" dirty="0">
              <a:solidFill>
                <a:srgbClr val="6B1F7C"/>
              </a:solidFill>
            </a:endParaRPr>
          </a:p>
          <a:p>
            <a:pPr marL="0" indent="0" hangingPunct="0">
              <a:buNone/>
            </a:pPr>
            <a:r>
              <a:rPr lang="en-US" sz="1900" dirty="0">
                <a:solidFill>
                  <a:srgbClr val="6B1F7C"/>
                </a:solidFill>
              </a:rPr>
              <a:t>OR </a:t>
            </a:r>
            <a:endParaRPr lang="en-GB" sz="1900" dirty="0">
              <a:solidFill>
                <a:srgbClr val="6B1F7C"/>
              </a:solidFill>
            </a:endParaRPr>
          </a:p>
          <a:p>
            <a:pPr marL="0" lvl="0" indent="0" hangingPunct="0">
              <a:buNone/>
            </a:pPr>
            <a:r>
              <a:rPr lang="en-US" sz="1900" dirty="0">
                <a:solidFill>
                  <a:srgbClr val="6B1F7C"/>
                </a:solidFill>
              </a:rPr>
              <a:t>Exceed 500 person days. </a:t>
            </a:r>
            <a:endParaRPr lang="en-GB" sz="1900" dirty="0">
              <a:solidFill>
                <a:srgbClr val="6B1F7C"/>
              </a:solidFill>
            </a:endParaRPr>
          </a:p>
          <a:p>
            <a:endParaRPr lang="en-GB" sz="1900" dirty="0">
              <a:solidFill>
                <a:srgbClr val="6B1F7C"/>
              </a:solidFill>
            </a:endParaRPr>
          </a:p>
          <a:p>
            <a:pPr marL="0" indent="0" hangingPunct="0">
              <a:buNone/>
            </a:pPr>
            <a:r>
              <a:rPr lang="en-US" sz="1900" dirty="0">
                <a:solidFill>
                  <a:srgbClr val="6B1F7C"/>
                </a:solidFill>
              </a:rPr>
              <a:t>A project can be notified via the electronic F10 notification form on the HSE website. The requirements of CDM 2015 apply whether or not the project is notifiable. It is the Client’s responsibility to notify and subsequently display the notice however Clients can request someone else, such as the Principal Contractor, do either of these activities on their behalf.</a:t>
            </a:r>
            <a:endParaRPr lang="en-GB" sz="1900" dirty="0">
              <a:solidFill>
                <a:srgbClr val="6B1F7C"/>
              </a:solidFill>
            </a:endParaRPr>
          </a:p>
          <a:p>
            <a:endParaRPr lang="en-GB" sz="1900" dirty="0">
              <a:solidFill>
                <a:srgbClr val="6B1F7C"/>
              </a:solidFill>
            </a:endParaRPr>
          </a:p>
          <a:p>
            <a:pPr marL="0" indent="0" hangingPunct="0">
              <a:buNone/>
            </a:pPr>
            <a:r>
              <a:rPr lang="en-US" sz="1900" dirty="0">
                <a:solidFill>
                  <a:srgbClr val="6B1F7C"/>
                </a:solidFill>
              </a:rPr>
              <a:t>Venue management should have an understanding of the number of venue personnel and venue contracted service personnel who will require access to the construction site. This information may be requested by the </a:t>
            </a:r>
            <a:r>
              <a:rPr lang="en-US" sz="1900" dirty="0" err="1">
                <a:solidFill>
                  <a:srgbClr val="6B1F7C"/>
                </a:solidFill>
              </a:rPr>
              <a:t>organiser</a:t>
            </a:r>
            <a:r>
              <a:rPr lang="en-US" sz="1900" dirty="0">
                <a:solidFill>
                  <a:srgbClr val="6B1F7C"/>
                </a:solidFill>
              </a:rPr>
              <a:t>.</a:t>
            </a:r>
            <a:endParaRPr lang="en-GB" sz="1900" dirty="0">
              <a:solidFill>
                <a:srgbClr val="6B1F7C"/>
              </a:solidFill>
            </a:endParaRPr>
          </a:p>
          <a:p>
            <a:endParaRPr lang="en-GB" sz="1900" dirty="0">
              <a:solidFill>
                <a:srgbClr val="6B1F7C"/>
              </a:solidFill>
            </a:endParaRPr>
          </a:p>
          <a:p>
            <a:pPr marL="0" indent="0">
              <a:buNone/>
            </a:pPr>
            <a:r>
              <a:rPr lang="en-US" sz="1900" b="1" dirty="0">
                <a:solidFill>
                  <a:srgbClr val="6B1F7C"/>
                </a:solidFill>
              </a:rPr>
              <a:t>Construction Phase Plan</a:t>
            </a:r>
            <a:endParaRPr lang="en-GB" sz="1900" dirty="0">
              <a:solidFill>
                <a:srgbClr val="6B1F7C"/>
              </a:solidFill>
            </a:endParaRPr>
          </a:p>
          <a:p>
            <a:pPr marL="0" indent="0">
              <a:buNone/>
            </a:pPr>
            <a:endParaRPr lang="en-GB" sz="1900" dirty="0">
              <a:solidFill>
                <a:srgbClr val="6B1F7C"/>
              </a:solidFill>
            </a:endParaRPr>
          </a:p>
          <a:p>
            <a:pPr marL="0" indent="0" hangingPunct="0">
              <a:buNone/>
            </a:pPr>
            <a:r>
              <a:rPr lang="en-US" sz="1900" dirty="0">
                <a:solidFill>
                  <a:srgbClr val="6B1F7C"/>
                </a:solidFill>
              </a:rPr>
              <a:t>This document sets out the arrangements for securing health and safety during the construction period. The arrangements include site rules taking into account the activities that will be taking place during the construction period. For projects involving more than one Contractor a Principal Contractor is responsible for the Construction Phase Plan and site rules whereas for single Contractor projects this responsibility sits with a Contractor. (See also Induction and Site Rules)</a:t>
            </a:r>
            <a:endParaRPr lang="en-GB" sz="1900" dirty="0">
              <a:solidFill>
                <a:srgbClr val="6B1F7C"/>
              </a:solidFill>
            </a:endParaRPr>
          </a:p>
          <a:p>
            <a:endParaRPr lang="en-GB" sz="1900" dirty="0">
              <a:solidFill>
                <a:srgbClr val="6B1F7C"/>
              </a:solidFill>
            </a:endParaRPr>
          </a:p>
          <a:p>
            <a:pPr marL="0" indent="0" hangingPunct="0">
              <a:buNone/>
            </a:pPr>
            <a:r>
              <a:rPr lang="en-US" sz="1900" dirty="0">
                <a:solidFill>
                  <a:srgbClr val="6B1F7C"/>
                </a:solidFill>
              </a:rPr>
              <a:t>Unless taking the role of Principal Contractor or being the single Contractor for a project it is unlikely that the venue will be required to produce a Construction Phase Plan.</a:t>
            </a:r>
            <a:endParaRPr lang="en-GB" sz="19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19197363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Venues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a:buNone/>
            </a:pPr>
            <a:r>
              <a:rPr lang="en-US" sz="1300" b="1" dirty="0">
                <a:solidFill>
                  <a:srgbClr val="6B1F7C"/>
                </a:solidFill>
              </a:rPr>
              <a:t>Induction and Site Rules</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A suitable site induction must be provided to any personnel requiring access to the construction site. The induction must be site specific, highlight any particular risks and include information on the emergency procedures. Where there is more than one Contractor involved in a project the responsibility for ensuring an induction is provided rests with the Principal Contractor. (See also Construction Phase Plan)</a:t>
            </a:r>
          </a:p>
          <a:p>
            <a:pPr marL="0" indent="0" hangingPunct="0">
              <a:buNone/>
            </a:pPr>
            <a:endParaRPr lang="en-US" sz="1300" dirty="0">
              <a:solidFill>
                <a:srgbClr val="6B1F7C"/>
              </a:solidFill>
            </a:endParaRPr>
          </a:p>
          <a:p>
            <a:pPr marL="0" indent="0" hangingPunct="0">
              <a:buNone/>
            </a:pPr>
            <a:r>
              <a:rPr lang="en-US" sz="1300" dirty="0">
                <a:solidFill>
                  <a:srgbClr val="6B1F7C"/>
                </a:solidFill>
              </a:rPr>
              <a:t>It is likely that it will be the venue that set the emergency procedures and therefore this information should be shared with the </a:t>
            </a:r>
            <a:r>
              <a:rPr lang="en-US" sz="1300" dirty="0" err="1">
                <a:solidFill>
                  <a:srgbClr val="6B1F7C"/>
                </a:solidFill>
              </a:rPr>
              <a:t>organiser</a:t>
            </a:r>
            <a:r>
              <a:rPr lang="en-US" sz="1300" dirty="0">
                <a:solidFill>
                  <a:srgbClr val="6B1F7C"/>
                </a:solidFill>
              </a:rPr>
              <a:t> for dissemination. Venue management should ensure that venue employees and venue contracted service employees requiring access to the construction site receive the site specific induction as provided by the </a:t>
            </a:r>
            <a:r>
              <a:rPr lang="en-US" sz="1300" dirty="0" err="1">
                <a:solidFill>
                  <a:srgbClr val="6B1F7C"/>
                </a:solidFill>
              </a:rPr>
              <a:t>organiser</a:t>
            </a:r>
            <a:r>
              <a:rPr lang="en-US" sz="1300" dirty="0">
                <a:solidFill>
                  <a:srgbClr val="6B1F7C"/>
                </a:solidFill>
              </a:rPr>
              <a:t>. It is likely that the venue will issue rules and regulations (e.g. the e-guide) that must be adhered to when operating onsite. These rules should be considered by the </a:t>
            </a:r>
            <a:r>
              <a:rPr lang="en-US" sz="1300" dirty="0" err="1">
                <a:solidFill>
                  <a:srgbClr val="6B1F7C"/>
                </a:solidFill>
              </a:rPr>
              <a:t>organiser</a:t>
            </a:r>
            <a:r>
              <a:rPr lang="en-US" sz="1300" dirty="0">
                <a:solidFill>
                  <a:srgbClr val="6B1F7C"/>
                </a:solidFill>
              </a:rPr>
              <a:t> when developing their site rules. It may be the case that the </a:t>
            </a:r>
            <a:r>
              <a:rPr lang="en-US" sz="1300" dirty="0" err="1">
                <a:solidFill>
                  <a:srgbClr val="6B1F7C"/>
                </a:solidFill>
              </a:rPr>
              <a:t>organiser</a:t>
            </a:r>
            <a:r>
              <a:rPr lang="en-US" sz="1300" dirty="0">
                <a:solidFill>
                  <a:srgbClr val="6B1F7C"/>
                </a:solidFill>
              </a:rPr>
              <a:t> simply adopts the venue’s standard site rules and adds any of their own event specific rules. The site rules must be communicated to all venue personnel and any venue contracted service personnel under the venue’s control who require access to the site during the construction phase.</a:t>
            </a:r>
            <a:endParaRPr lang="en-GB" sz="1300" dirty="0">
              <a:solidFill>
                <a:srgbClr val="6B1F7C"/>
              </a:solidFill>
            </a:endParaRPr>
          </a:p>
          <a:p>
            <a:pPr hangingPunct="0"/>
            <a:endParaRPr lang="en-GB"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8565061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Venues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a:buNone/>
            </a:pPr>
            <a:r>
              <a:rPr lang="en-US" sz="1300" b="1" dirty="0">
                <a:solidFill>
                  <a:srgbClr val="6B1F7C"/>
                </a:solidFill>
              </a:rPr>
              <a:t>Welfare</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Workers must be provided with suitable welfare facilities throughout the construction phase. Welfare facilities include, but are not limited to, drinking water, toilets, catering facilities and rest areas. Information regarding the location of the welfare facilities onsite should be disseminated.</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It is likely that the venue will provide the welfare facilities. Information regarding the location of the welfare facilities that will be available during the construction phase of an event’s tenancy should be shared with the </a:t>
            </a:r>
            <a:r>
              <a:rPr lang="en-US" sz="1300" dirty="0" err="1">
                <a:solidFill>
                  <a:srgbClr val="6B1F7C"/>
                </a:solidFill>
              </a:rPr>
              <a:t>organiser</a:t>
            </a:r>
            <a:r>
              <a:rPr lang="en-US" sz="1300" dirty="0">
                <a:solidFill>
                  <a:srgbClr val="6B1F7C"/>
                </a:solidFill>
              </a:rPr>
              <a:t> for dissemination.</a:t>
            </a:r>
            <a:endParaRPr lang="en-GB" sz="1300" dirty="0">
              <a:solidFill>
                <a:srgbClr val="6B1F7C"/>
              </a:solidFill>
            </a:endParaRPr>
          </a:p>
          <a:p>
            <a:endParaRPr lang="en-GB" sz="1300" dirty="0">
              <a:solidFill>
                <a:srgbClr val="6B1F7C"/>
              </a:solidFill>
            </a:endParaRPr>
          </a:p>
          <a:p>
            <a:pPr marL="0" indent="0">
              <a:buNone/>
            </a:pPr>
            <a:r>
              <a:rPr lang="en-US" sz="1300" b="1" dirty="0">
                <a:solidFill>
                  <a:srgbClr val="6B1F7C"/>
                </a:solidFill>
              </a:rPr>
              <a:t>Access Control</a:t>
            </a:r>
            <a:endParaRPr lang="en-GB" sz="1300" dirty="0">
              <a:solidFill>
                <a:srgbClr val="6B1F7C"/>
              </a:solidFill>
            </a:endParaRPr>
          </a:p>
          <a:p>
            <a:endParaRPr lang="en-GB" sz="1300" dirty="0">
              <a:solidFill>
                <a:srgbClr val="6B1F7C"/>
              </a:solidFill>
            </a:endParaRPr>
          </a:p>
          <a:p>
            <a:pPr marL="0" indent="0">
              <a:buNone/>
            </a:pPr>
            <a:r>
              <a:rPr lang="en-US" sz="1300" dirty="0">
                <a:solidFill>
                  <a:srgbClr val="6B1F7C"/>
                </a:solidFill>
              </a:rPr>
              <a:t>Reasonable steps must be taken to prevent access by </a:t>
            </a:r>
            <a:r>
              <a:rPr lang="en-US" sz="1300" dirty="0" err="1">
                <a:solidFill>
                  <a:srgbClr val="6B1F7C"/>
                </a:solidFill>
              </a:rPr>
              <a:t>unauthorised</a:t>
            </a:r>
            <a:r>
              <a:rPr lang="en-US" sz="1300" dirty="0">
                <a:solidFill>
                  <a:srgbClr val="6B1F7C"/>
                </a:solidFill>
              </a:rPr>
              <a:t> persons to areas where construction work is due to take place.</a:t>
            </a:r>
            <a:endParaRPr lang="en-GB" sz="1300" dirty="0">
              <a:solidFill>
                <a:srgbClr val="6B1F7C"/>
              </a:solidFill>
            </a:endParaRPr>
          </a:p>
          <a:p>
            <a:pPr marL="0" indent="0">
              <a:buNone/>
            </a:pPr>
            <a:endParaRPr lang="en-GB" sz="1300" dirty="0">
              <a:solidFill>
                <a:srgbClr val="6B1F7C"/>
              </a:solidFill>
            </a:endParaRPr>
          </a:p>
          <a:p>
            <a:pPr marL="0" indent="0" hangingPunct="0">
              <a:buNone/>
            </a:pPr>
            <a:r>
              <a:rPr lang="en-US" sz="1300" dirty="0">
                <a:solidFill>
                  <a:srgbClr val="6B1F7C"/>
                </a:solidFill>
              </a:rPr>
              <a:t>It is likely that access to the construction site will be via the venue’s loading bay/cargo doors. Sufficient security will be required to secure the entrance points to prevent access by </a:t>
            </a:r>
            <a:r>
              <a:rPr lang="en-US" sz="1300" dirty="0" err="1">
                <a:solidFill>
                  <a:srgbClr val="6B1F7C"/>
                </a:solidFill>
              </a:rPr>
              <a:t>unauthorised</a:t>
            </a:r>
            <a:r>
              <a:rPr lang="en-US" sz="1300" dirty="0">
                <a:solidFill>
                  <a:srgbClr val="6B1F7C"/>
                </a:solidFill>
              </a:rPr>
              <a:t> persons.</a:t>
            </a:r>
            <a:endParaRPr lang="en-GB" sz="13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13436084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Contractors - What they need to do</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lstStyle/>
          <a:p>
            <a:pPr marL="0" indent="0" hangingPunct="0">
              <a:buNone/>
            </a:pPr>
            <a:r>
              <a:rPr lang="en-US" sz="1200" dirty="0">
                <a:solidFill>
                  <a:srgbClr val="6B1F7C"/>
                </a:solidFill>
              </a:rPr>
              <a:t>The regulations cover the management of health, safety and welfare when carrying out construction projects. The regulations replace The Construction (Design and Management) Regulations 2007 (CDM 2007) and are applicable to event construction in addition to all existing relevant health and safety law which must also be complied with. Construction work includes, but is not limited to, the assembly or </a:t>
            </a:r>
            <a:r>
              <a:rPr lang="en-US" sz="1200" u="sng" dirty="0">
                <a:solidFill>
                  <a:srgbClr val="6B1F7C"/>
                </a:solidFill>
              </a:rPr>
              <a:t>disassembly</a:t>
            </a:r>
            <a:r>
              <a:rPr lang="en-US" sz="1200" dirty="0">
                <a:solidFill>
                  <a:srgbClr val="6B1F7C"/>
                </a:solidFill>
              </a:rPr>
              <a:t> (e.g. phases within build up and breakdown) of prefabricated elements to form a structure (e.g. shell scheme, features and space only stands). The regulations identify key roles (</a:t>
            </a:r>
            <a:r>
              <a:rPr lang="en-US" sz="1200" dirty="0" err="1">
                <a:solidFill>
                  <a:srgbClr val="6B1F7C"/>
                </a:solidFill>
              </a:rPr>
              <a:t>dutyholders</a:t>
            </a:r>
            <a:r>
              <a:rPr lang="en-US" sz="1200" dirty="0">
                <a:solidFill>
                  <a:srgbClr val="6B1F7C"/>
                </a:solidFill>
              </a:rPr>
              <a:t>) who each have specific responsibilities (duties) to fulfil.</a:t>
            </a:r>
            <a:endParaRPr lang="en-GB" sz="1200" dirty="0">
              <a:solidFill>
                <a:srgbClr val="6B1F7C"/>
              </a:solidFill>
            </a:endParaRPr>
          </a:p>
          <a:p>
            <a:pPr marL="0" indent="0">
              <a:buNone/>
            </a:pPr>
            <a:endParaRPr lang="en-GB" sz="1200" dirty="0">
              <a:solidFill>
                <a:srgbClr val="6B1F7C"/>
              </a:solidFill>
            </a:endParaRPr>
          </a:p>
          <a:p>
            <a:pPr marL="0" indent="0">
              <a:buNone/>
            </a:pPr>
            <a:r>
              <a:rPr lang="en-US" sz="1200" b="1" dirty="0">
                <a:solidFill>
                  <a:srgbClr val="6B1F7C"/>
                </a:solidFill>
              </a:rPr>
              <a:t>Understand your roles and responsibilities</a:t>
            </a:r>
          </a:p>
          <a:p>
            <a:pPr marL="0" indent="0">
              <a:buNone/>
            </a:pPr>
            <a:endParaRPr lang="en-GB" sz="1200" dirty="0">
              <a:solidFill>
                <a:srgbClr val="6B1F7C"/>
              </a:solidFill>
            </a:endParaRPr>
          </a:p>
          <a:p>
            <a:pPr marL="0" indent="0">
              <a:buNone/>
            </a:pPr>
            <a:r>
              <a:rPr lang="en-US" sz="1200" dirty="0">
                <a:solidFill>
                  <a:srgbClr val="6B1F7C"/>
                </a:solidFill>
              </a:rPr>
              <a:t>As illustrated in the organogram in Appendix 1 Contractors are likely to take the following role/s with the assigned responsibilities:</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27549435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989948941"/>
              </p:ext>
            </p:extLst>
          </p:nvPr>
        </p:nvGraphicFramePr>
        <p:xfrm>
          <a:off x="1376126" y="679006"/>
          <a:ext cx="6210677" cy="5744441"/>
        </p:xfrm>
        <a:graphic>
          <a:graphicData uri="http://schemas.openxmlformats.org/drawingml/2006/table">
            <a:tbl>
              <a:tblPr>
                <a:tableStyleId>{5C22544A-7EE6-4342-B048-85BDC9FD1C3A}</a:tableStyleId>
              </a:tblPr>
              <a:tblGrid>
                <a:gridCol w="2553147">
                  <a:extLst>
                    <a:ext uri="{9D8B030D-6E8A-4147-A177-3AD203B41FA5}">
                      <a16:colId xmlns:a16="http://schemas.microsoft.com/office/drawing/2014/main" val="1298400546"/>
                    </a:ext>
                  </a:extLst>
                </a:gridCol>
                <a:gridCol w="3657530">
                  <a:extLst>
                    <a:ext uri="{9D8B030D-6E8A-4147-A177-3AD203B41FA5}">
                      <a16:colId xmlns:a16="http://schemas.microsoft.com/office/drawing/2014/main" val="3791802214"/>
                    </a:ext>
                  </a:extLst>
                </a:gridCol>
              </a:tblGrid>
              <a:tr h="161916">
                <a:tc>
                  <a:txBody>
                    <a:bodyPr/>
                    <a:lstStyle/>
                    <a:p>
                      <a:pPr marL="1219200">
                        <a:lnSpc>
                          <a:spcPct val="115000"/>
                        </a:lnSpc>
                        <a:spcAft>
                          <a:spcPts val="0"/>
                        </a:spcAft>
                      </a:pPr>
                      <a:r>
                        <a:rPr lang="en-US" sz="900" b="1" dirty="0">
                          <a:solidFill>
                            <a:srgbClr val="6B1F7C"/>
                          </a:solidFill>
                          <a:effectLst/>
                        </a:rPr>
                        <a:t>Role</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tc>
                  <a:txBody>
                    <a:bodyPr/>
                    <a:lstStyle/>
                    <a:p>
                      <a:pPr marL="863600">
                        <a:lnSpc>
                          <a:spcPct val="115000"/>
                        </a:lnSpc>
                        <a:spcAft>
                          <a:spcPts val="0"/>
                        </a:spcAft>
                      </a:pPr>
                      <a:r>
                        <a:rPr lang="en-US" sz="900" b="1" dirty="0">
                          <a:solidFill>
                            <a:srgbClr val="6B1F7C"/>
                          </a:solidFill>
                          <a:effectLst/>
                        </a:rPr>
                        <a:t>Summary of Main Responsibilities</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extLst>
                  <a:ext uri="{0D108BD9-81ED-4DB2-BD59-A6C34878D82A}">
                    <a16:rowId xmlns:a16="http://schemas.microsoft.com/office/drawing/2014/main" val="58181765"/>
                  </a:ext>
                </a:extLst>
              </a:tr>
              <a:tr h="189488">
                <a:tc>
                  <a:txBody>
                    <a:bodyPr/>
                    <a:lstStyle/>
                    <a:p>
                      <a:pPr marL="76200">
                        <a:lnSpc>
                          <a:spcPct val="115000"/>
                        </a:lnSpc>
                        <a:spcAft>
                          <a:spcPts val="0"/>
                        </a:spcAft>
                      </a:pPr>
                      <a:r>
                        <a:rPr lang="en-US" sz="900" dirty="0">
                          <a:solidFill>
                            <a:srgbClr val="6B1F7C"/>
                          </a:solidFill>
                          <a:effectLst/>
                        </a:rPr>
                        <a:t>Designers are </a:t>
                      </a:r>
                      <a:r>
                        <a:rPr lang="en-US" sz="900" dirty="0" err="1">
                          <a:solidFill>
                            <a:srgbClr val="6B1F7C"/>
                          </a:solidFill>
                          <a:effectLst/>
                        </a:rPr>
                        <a:t>organisations</a:t>
                      </a:r>
                      <a:r>
                        <a:rPr lang="en-US" sz="900" dirty="0">
                          <a:solidFill>
                            <a:srgbClr val="6B1F7C"/>
                          </a:solidFill>
                          <a:effectLst/>
                        </a:rPr>
                        <a:t> (or individuals), who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50800">
                        <a:lnSpc>
                          <a:spcPct val="115000"/>
                        </a:lnSpc>
                        <a:spcAft>
                          <a:spcPts val="0"/>
                        </a:spcAft>
                      </a:pPr>
                      <a:r>
                        <a:rPr lang="en-US" sz="900" dirty="0">
                          <a:solidFill>
                            <a:srgbClr val="6B1F7C"/>
                          </a:solidFill>
                          <a:effectLst/>
                        </a:rPr>
                        <a:t>When preparing or modifying designs, to eliminate, reduce or control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608586646"/>
                  </a:ext>
                </a:extLst>
              </a:tr>
              <a:tr h="175995">
                <a:tc>
                  <a:txBody>
                    <a:bodyPr/>
                    <a:lstStyle/>
                    <a:p>
                      <a:pPr marL="76200">
                        <a:lnSpc>
                          <a:spcPct val="115000"/>
                        </a:lnSpc>
                        <a:spcAft>
                          <a:spcPts val="0"/>
                        </a:spcAft>
                      </a:pPr>
                      <a:r>
                        <a:rPr lang="en-US" sz="900" dirty="0">
                          <a:solidFill>
                            <a:srgbClr val="6B1F7C"/>
                          </a:solidFill>
                          <a:effectLst/>
                        </a:rPr>
                        <a:t>prepare or modify designs for a building, product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foreseeable risks that may arise during: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910327886"/>
                  </a:ext>
                </a:extLst>
              </a:tr>
              <a:tr h="185382">
                <a:tc>
                  <a:txBody>
                    <a:bodyPr/>
                    <a:lstStyle/>
                    <a:p>
                      <a:pPr marL="76200">
                        <a:lnSpc>
                          <a:spcPct val="115000"/>
                        </a:lnSpc>
                        <a:spcAft>
                          <a:spcPts val="0"/>
                        </a:spcAft>
                      </a:pPr>
                      <a:r>
                        <a:rPr lang="en-US" sz="900" dirty="0">
                          <a:solidFill>
                            <a:srgbClr val="6B1F7C"/>
                          </a:solidFill>
                          <a:effectLst/>
                        </a:rPr>
                        <a:t>or system relating to construction work or arrange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513517752"/>
                  </a:ext>
                </a:extLst>
              </a:tr>
              <a:tr h="175995">
                <a:tc>
                  <a:txBody>
                    <a:bodyPr/>
                    <a:lstStyle/>
                    <a:p>
                      <a:pPr marL="76200">
                        <a:lnSpc>
                          <a:spcPct val="115000"/>
                        </a:lnSpc>
                        <a:spcAft>
                          <a:spcPts val="0"/>
                        </a:spcAft>
                      </a:pPr>
                      <a:r>
                        <a:rPr lang="en-US" sz="900" dirty="0">
                          <a:solidFill>
                            <a:srgbClr val="6B1F7C"/>
                          </a:solidFill>
                          <a:effectLst/>
                        </a:rPr>
                        <a:t>for or instruct others to do so.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The maintenance and use of a structure once it is built.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848234010"/>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Take account of pre-construction information and provide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383979474"/>
                  </a:ext>
                </a:extLst>
              </a:tr>
              <a:tr h="194298">
                <a:tc>
                  <a:txBody>
                    <a:bodyPr/>
                    <a:lstStyle/>
                    <a:p>
                      <a:pPr>
                        <a:lnSpc>
                          <a:spcPct val="115000"/>
                        </a:lnSpc>
                        <a:spcAft>
                          <a:spcPts val="0"/>
                        </a:spcAft>
                      </a:pPr>
                      <a:r>
                        <a:rPr lang="en-US" sz="900">
                          <a:solidFill>
                            <a:srgbClr val="6B1F7C"/>
                          </a:solidFill>
                          <a:effectLst/>
                        </a:rPr>
                        <a:t> </a:t>
                      </a:r>
                      <a:endParaRPr lang="en-GB" sz="90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information to assist others.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417651218"/>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Not start work until they are satisfied that a Client is aware of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31417041"/>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26720244"/>
                  </a:ext>
                </a:extLst>
              </a:tr>
              <a:tr h="186203">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55745821"/>
                  </a:ext>
                </a:extLst>
              </a:tr>
              <a:tr h="198874">
                <a:tc>
                  <a:txBody>
                    <a:bodyPr/>
                    <a:lstStyle/>
                    <a:p>
                      <a:pPr marL="76200">
                        <a:lnSpc>
                          <a:spcPct val="115000"/>
                        </a:lnSpc>
                        <a:spcAft>
                          <a:spcPts val="0"/>
                        </a:spcAft>
                      </a:pPr>
                      <a:r>
                        <a:rPr lang="en-US" sz="900" dirty="0">
                          <a:solidFill>
                            <a:srgbClr val="6B1F7C"/>
                          </a:solidFill>
                          <a:effectLst/>
                        </a:rPr>
                        <a:t>Contractors are </a:t>
                      </a:r>
                      <a:r>
                        <a:rPr lang="en-US" sz="900" dirty="0" err="1">
                          <a:solidFill>
                            <a:srgbClr val="6B1F7C"/>
                          </a:solidFill>
                          <a:effectLst/>
                        </a:rPr>
                        <a:t>organisations</a:t>
                      </a:r>
                      <a:r>
                        <a:rPr lang="en-US" sz="900" dirty="0">
                          <a:solidFill>
                            <a:srgbClr val="6B1F7C"/>
                          </a:solidFill>
                          <a:effectLst/>
                        </a:rPr>
                        <a:t> (or individuals)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04800">
                        <a:lnSpc>
                          <a:spcPct val="115000"/>
                        </a:lnSpc>
                        <a:spcAft>
                          <a:spcPts val="0"/>
                        </a:spcAft>
                      </a:pPr>
                      <a:r>
                        <a:rPr lang="en-US" sz="900" dirty="0">
                          <a:solidFill>
                            <a:srgbClr val="6B1F7C"/>
                          </a:solidFill>
                          <a:effectLst/>
                        </a:rPr>
                        <a:t>● Plan, manage and monitor construction work under their control so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442475583"/>
                  </a:ext>
                </a:extLst>
              </a:tr>
              <a:tr h="166609">
                <a:tc>
                  <a:txBody>
                    <a:bodyPr/>
                    <a:lstStyle/>
                    <a:p>
                      <a:pPr marL="76200">
                        <a:lnSpc>
                          <a:spcPct val="115000"/>
                        </a:lnSpc>
                        <a:spcAft>
                          <a:spcPts val="0"/>
                        </a:spcAft>
                      </a:pPr>
                      <a:r>
                        <a:rPr lang="en-US" sz="900" dirty="0">
                          <a:solidFill>
                            <a:srgbClr val="6B1F7C"/>
                          </a:solidFill>
                          <a:effectLst/>
                        </a:rPr>
                        <a:t>who directly employ or engage with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that it is carried out without risks to health and safety. Cooperate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164697767"/>
                  </a:ext>
                </a:extLst>
              </a:tr>
              <a:tr h="175995">
                <a:tc>
                  <a:txBody>
                    <a:bodyPr/>
                    <a:lstStyle/>
                    <a:p>
                      <a:pPr marL="76200">
                        <a:lnSpc>
                          <a:spcPct val="115000"/>
                        </a:lnSpc>
                        <a:spcAft>
                          <a:spcPts val="0"/>
                        </a:spcAft>
                      </a:pPr>
                      <a:r>
                        <a:rPr lang="en-US" sz="900" dirty="0">
                          <a:solidFill>
                            <a:srgbClr val="6B1F7C"/>
                          </a:solidFill>
                          <a:effectLst/>
                        </a:rPr>
                        <a:t>workers or manage construction work.</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and coordinate their activities with others in the project team- in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584882419"/>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particular, comply with directions given to them by the Principal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604504479"/>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Designer or Principal Contractor. For single-Contractor projects,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928753971"/>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prepare a Construction Phase Plan.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90274243"/>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Not start work until steps have been taken to prevent </a:t>
                      </a:r>
                      <a:r>
                        <a:rPr lang="en-US" sz="900" dirty="0" err="1">
                          <a:solidFill>
                            <a:srgbClr val="6B1F7C"/>
                          </a:solidFill>
                          <a:effectLst/>
                        </a:rPr>
                        <a:t>unauthorised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71017234"/>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access to areas where construction work is taking place.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801718334"/>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Take reasonable practicable steps to ensure suitable welfare is in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071091653"/>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place for their workers.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198292404"/>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Not start work until they are satisfied that a Client is aware of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539665741"/>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37958553"/>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1132649"/>
                  </a:ext>
                </a:extLst>
              </a:tr>
              <a:tr h="189488">
                <a:tc gridSpan="2">
                  <a:txBody>
                    <a:bodyPr/>
                    <a:lstStyle/>
                    <a:p>
                      <a:pPr marL="1917700">
                        <a:lnSpc>
                          <a:spcPct val="115000"/>
                        </a:lnSpc>
                        <a:spcAft>
                          <a:spcPts val="0"/>
                        </a:spcAft>
                      </a:pPr>
                      <a:r>
                        <a:rPr lang="en-US" sz="900" dirty="0">
                          <a:solidFill>
                            <a:srgbClr val="6B1F7C"/>
                          </a:solidFill>
                          <a:effectLst/>
                        </a:rPr>
                        <a:t>For projects involving more than one Contractor: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hMerge="1">
                  <a:txBody>
                    <a:bodyPr/>
                    <a:lstStyle/>
                    <a:p>
                      <a:endParaRPr lang="en-GB"/>
                    </a:p>
                  </a:txBody>
                  <a:tcPr/>
                </a:tc>
                <a:extLst>
                  <a:ext uri="{0D108BD9-81ED-4DB2-BD59-A6C34878D82A}">
                    <a16:rowId xmlns:a16="http://schemas.microsoft.com/office/drawing/2014/main" val="3611534408"/>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7012514"/>
                  </a:ext>
                </a:extLst>
              </a:tr>
              <a:tr h="189488">
                <a:tc>
                  <a:txBody>
                    <a:bodyPr/>
                    <a:lstStyle/>
                    <a:p>
                      <a:pPr marL="76200">
                        <a:lnSpc>
                          <a:spcPct val="115000"/>
                        </a:lnSpc>
                        <a:spcAft>
                          <a:spcPts val="0"/>
                        </a:spcAft>
                      </a:pPr>
                      <a:r>
                        <a:rPr lang="en-US" sz="900" dirty="0">
                          <a:solidFill>
                            <a:srgbClr val="6B1F7C"/>
                          </a:solidFill>
                          <a:effectLst/>
                        </a:rPr>
                        <a:t>Principal Designers are </a:t>
                      </a:r>
                      <a:r>
                        <a:rPr lang="en-US" sz="900" dirty="0" err="1">
                          <a:solidFill>
                            <a:srgbClr val="6B1F7C"/>
                          </a:solidFill>
                          <a:effectLst/>
                        </a:rPr>
                        <a:t>organisations</a:t>
                      </a:r>
                      <a:r>
                        <a:rPr lang="en-US" sz="900" dirty="0">
                          <a:solidFill>
                            <a:srgbClr val="6B1F7C"/>
                          </a:solidFill>
                          <a:effectLst/>
                        </a:rPr>
                        <a: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50800">
                        <a:lnSpc>
                          <a:spcPct val="115000"/>
                        </a:lnSpc>
                        <a:spcAft>
                          <a:spcPts val="0"/>
                        </a:spcAft>
                      </a:pPr>
                      <a:r>
                        <a:rPr lang="en-US" sz="900" dirty="0">
                          <a:solidFill>
                            <a:srgbClr val="6B1F7C"/>
                          </a:solidFill>
                          <a:effectLst/>
                        </a:rPr>
                        <a:t>Plan, manage, monitor and coordinate health and safety in the pre-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582679348"/>
                  </a:ext>
                </a:extLst>
              </a:tr>
              <a:tr h="175995">
                <a:tc>
                  <a:txBody>
                    <a:bodyPr/>
                    <a:lstStyle/>
                    <a:p>
                      <a:pPr marL="76200">
                        <a:lnSpc>
                          <a:spcPct val="115000"/>
                        </a:lnSpc>
                        <a:spcAft>
                          <a:spcPts val="0"/>
                        </a:spcAft>
                      </a:pPr>
                      <a:r>
                        <a:rPr lang="en-US" sz="900" dirty="0">
                          <a:solidFill>
                            <a:srgbClr val="6B1F7C"/>
                          </a:solidFill>
                          <a:effectLst/>
                        </a:rPr>
                        <a:t>individuals) in control of the pre-construction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construction phase of a project. This includes: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912090164"/>
                  </a:ext>
                </a:extLst>
              </a:tr>
              <a:tr h="185382">
                <a:tc>
                  <a:txBody>
                    <a:bodyPr/>
                    <a:lstStyle/>
                    <a:p>
                      <a:pPr marL="76200">
                        <a:lnSpc>
                          <a:spcPct val="115000"/>
                        </a:lnSpc>
                        <a:spcAft>
                          <a:spcPts val="0"/>
                        </a:spcAft>
                      </a:pPr>
                      <a:r>
                        <a:rPr lang="en-US" sz="900" dirty="0">
                          <a:solidFill>
                            <a:srgbClr val="6B1F7C"/>
                          </a:solidFill>
                          <a:effectLst/>
                        </a:rPr>
                        <a:t>where a project involves more than one Contractor.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Helping and advising the Client in brining together the pre-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998314205"/>
                  </a:ext>
                </a:extLst>
              </a:tr>
              <a:tr h="166609">
                <a:tc>
                  <a:txBody>
                    <a:bodyPr/>
                    <a:lstStyle/>
                    <a:p>
                      <a:pPr marL="76200">
                        <a:lnSpc>
                          <a:spcPct val="115000"/>
                        </a:lnSpc>
                        <a:spcAft>
                          <a:spcPts val="0"/>
                        </a:spcAft>
                      </a:pPr>
                      <a:r>
                        <a:rPr lang="en-US" sz="900" dirty="0">
                          <a:solidFill>
                            <a:srgbClr val="6B1F7C"/>
                          </a:solidFill>
                          <a:effectLst/>
                        </a:rPr>
                        <a:t>Appointed by the Client or if not appointed, the role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construction information.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767728190"/>
                  </a:ext>
                </a:extLst>
              </a:tr>
              <a:tr h="185382">
                <a:tc>
                  <a:txBody>
                    <a:bodyPr/>
                    <a:lstStyle/>
                    <a:p>
                      <a:pPr marL="76200">
                        <a:lnSpc>
                          <a:spcPct val="115000"/>
                        </a:lnSpc>
                        <a:spcAft>
                          <a:spcPts val="0"/>
                        </a:spcAft>
                      </a:pPr>
                      <a:r>
                        <a:rPr lang="en-US" sz="900" dirty="0">
                          <a:solidFill>
                            <a:srgbClr val="6B1F7C"/>
                          </a:solidFill>
                          <a:effectLst/>
                        </a:rPr>
                        <a:t>is undertaken by the Client.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Working with other Designers to identify, eliminate or control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184404789"/>
                  </a:ext>
                </a:extLst>
              </a:tr>
              <a:tr h="19429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444500">
                        <a:lnSpc>
                          <a:spcPct val="115000"/>
                        </a:lnSpc>
                        <a:spcAft>
                          <a:spcPts val="0"/>
                        </a:spcAft>
                      </a:pPr>
                      <a:r>
                        <a:rPr lang="en-US" sz="900" dirty="0">
                          <a:solidFill>
                            <a:srgbClr val="6B1F7C"/>
                          </a:solidFill>
                          <a:effectLst/>
                        </a:rPr>
                        <a:t>foreseeable risks.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035858"/>
                  </a:ext>
                </a:extLst>
              </a:tr>
            </a:tbl>
          </a:graphicData>
        </a:graphic>
      </p:graphicFrame>
    </p:spTree>
    <p:extLst>
      <p:ext uri="{BB962C8B-B14F-4D97-AF65-F5344CB8AC3E}">
        <p14:creationId xmlns:p14="http://schemas.microsoft.com/office/powerpoint/2010/main" val="17912819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75831727"/>
              </p:ext>
            </p:extLst>
          </p:nvPr>
        </p:nvGraphicFramePr>
        <p:xfrm>
          <a:off x="1245394" y="941563"/>
          <a:ext cx="6642100" cy="5062811"/>
        </p:xfrm>
        <a:graphic>
          <a:graphicData uri="http://schemas.openxmlformats.org/drawingml/2006/table">
            <a:tbl>
              <a:tblPr>
                <a:tableStyleId>{5C22544A-7EE6-4342-B048-85BDC9FD1C3A}</a:tableStyleId>
              </a:tblPr>
              <a:tblGrid>
                <a:gridCol w="2730500">
                  <a:extLst>
                    <a:ext uri="{9D8B030D-6E8A-4147-A177-3AD203B41FA5}">
                      <a16:colId xmlns:a16="http://schemas.microsoft.com/office/drawing/2014/main" val="3153028963"/>
                    </a:ext>
                  </a:extLst>
                </a:gridCol>
                <a:gridCol w="3911600">
                  <a:extLst>
                    <a:ext uri="{9D8B030D-6E8A-4147-A177-3AD203B41FA5}">
                      <a16:colId xmlns:a16="http://schemas.microsoft.com/office/drawing/2014/main" val="2917610226"/>
                    </a:ext>
                  </a:extLst>
                </a:gridCol>
              </a:tblGrid>
              <a:tr h="236609">
                <a:tc>
                  <a:txBody>
                    <a:bodyPr/>
                    <a:lstStyle/>
                    <a:p>
                      <a:pPr marL="1219200">
                        <a:lnSpc>
                          <a:spcPct val="115000"/>
                        </a:lnSpc>
                        <a:spcAft>
                          <a:spcPts val="0"/>
                        </a:spcAft>
                      </a:pPr>
                      <a:r>
                        <a:rPr lang="en-US" sz="1000" b="1" dirty="0">
                          <a:solidFill>
                            <a:srgbClr val="6B1F7C"/>
                          </a:solidFill>
                          <a:effectLst/>
                        </a:rPr>
                        <a:t>Role</a:t>
                      </a:r>
                      <a:endParaRPr lang="en-GB" sz="11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tc>
                  <a:txBody>
                    <a:bodyPr/>
                    <a:lstStyle/>
                    <a:p>
                      <a:pPr marL="863600">
                        <a:lnSpc>
                          <a:spcPct val="115000"/>
                        </a:lnSpc>
                        <a:spcAft>
                          <a:spcPts val="0"/>
                        </a:spcAft>
                      </a:pPr>
                      <a:r>
                        <a:rPr lang="en-US" sz="1000" b="1" dirty="0">
                          <a:solidFill>
                            <a:srgbClr val="6B1F7C"/>
                          </a:solidFill>
                          <a:effectLst/>
                        </a:rPr>
                        <a:t>Summary of Main Responsibilities</a:t>
                      </a:r>
                      <a:endParaRPr lang="en-GB" sz="11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extLst>
                  <a:ext uri="{0D108BD9-81ED-4DB2-BD59-A6C34878D82A}">
                    <a16:rowId xmlns:a16="http://schemas.microsoft.com/office/drawing/2014/main" val="1505340972"/>
                  </a:ext>
                </a:extLst>
              </a:tr>
              <a:tr h="302681">
                <a:tc>
                  <a:txBody>
                    <a:bodyPr/>
                    <a:lstStyle/>
                    <a:p>
                      <a:pPr marL="76200">
                        <a:lnSpc>
                          <a:spcPct val="115000"/>
                        </a:lnSpc>
                        <a:spcAft>
                          <a:spcPts val="0"/>
                        </a:spcAft>
                      </a:pPr>
                      <a:r>
                        <a:rPr lang="en-US" sz="900" dirty="0">
                          <a:solidFill>
                            <a:srgbClr val="6B1F7C"/>
                          </a:solidFill>
                          <a:effectLst/>
                        </a:rPr>
                        <a:t>Principal Designers…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04800">
                        <a:lnSpc>
                          <a:spcPct val="115000"/>
                        </a:lnSpc>
                        <a:spcAft>
                          <a:spcPts val="0"/>
                        </a:spcAft>
                      </a:pPr>
                      <a:r>
                        <a:rPr lang="en-US" sz="900" dirty="0">
                          <a:solidFill>
                            <a:srgbClr val="6B1F7C"/>
                          </a:solidFill>
                          <a:effectLst/>
                        </a:rPr>
                        <a:t>● Ensuring Designers carry out their duties.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79933802"/>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a:solidFill>
                            <a:srgbClr val="6B1F7C"/>
                          </a:solidFill>
                          <a:effectLst/>
                        </a:rPr>
                        <a:t>Prepare and provide relevant information to other dutyholders, including the</a:t>
                      </a:r>
                      <a:endParaRPr lang="en-GB" sz="110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898600465"/>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dirty="0">
                          <a:solidFill>
                            <a:srgbClr val="6B1F7C"/>
                          </a:solidFill>
                          <a:effectLst/>
                        </a:rPr>
                        <a:t>Principal Contractor to help them plan, manage, monitor and coordinate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915158585"/>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dirty="0">
                          <a:solidFill>
                            <a:srgbClr val="6B1F7C"/>
                          </a:solidFill>
                          <a:effectLst/>
                        </a:rPr>
                        <a:t>health and safety in the construction phase.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246901848"/>
                  </a:ext>
                </a:extLst>
              </a:tr>
              <a:tr h="150806">
                <a:tc>
                  <a:txBody>
                    <a:bodyPr/>
                    <a:lstStyle/>
                    <a:p>
                      <a:pPr>
                        <a:lnSpc>
                          <a:spcPct val="115000"/>
                        </a:lnSpc>
                        <a:spcAft>
                          <a:spcPts val="0"/>
                        </a:spcAft>
                      </a:pPr>
                      <a:r>
                        <a:rPr lang="en-US" sz="65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65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6017027"/>
                  </a:ext>
                </a:extLst>
              </a:tr>
              <a:tr h="288395">
                <a:tc>
                  <a:txBody>
                    <a:bodyPr/>
                    <a:lstStyle/>
                    <a:p>
                      <a:pPr marL="76200">
                        <a:lnSpc>
                          <a:spcPct val="115000"/>
                        </a:lnSpc>
                        <a:spcAft>
                          <a:spcPts val="0"/>
                        </a:spcAft>
                      </a:pPr>
                      <a:r>
                        <a:rPr lang="en-US" sz="900" dirty="0">
                          <a:solidFill>
                            <a:srgbClr val="6B1F7C"/>
                          </a:solidFill>
                          <a:effectLst/>
                        </a:rPr>
                        <a:t>Principal Contractors are </a:t>
                      </a:r>
                      <a:r>
                        <a:rPr lang="en-US" sz="900" dirty="0" err="1">
                          <a:solidFill>
                            <a:srgbClr val="6B1F7C"/>
                          </a:solidFill>
                          <a:effectLst/>
                        </a:rPr>
                        <a:t>organisations</a:t>
                      </a:r>
                      <a:r>
                        <a:rPr lang="en-US" sz="900" dirty="0">
                          <a:solidFill>
                            <a:srgbClr val="6B1F7C"/>
                          </a:solidFill>
                          <a:effectLst/>
                        </a:rPr>
                        <a:t> (or</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50800">
                        <a:lnSpc>
                          <a:spcPct val="115000"/>
                        </a:lnSpc>
                        <a:spcAft>
                          <a:spcPts val="0"/>
                        </a:spcAft>
                      </a:pPr>
                      <a:r>
                        <a:rPr lang="en-US" sz="900" dirty="0">
                          <a:solidFill>
                            <a:srgbClr val="6B1F7C"/>
                          </a:solidFill>
                          <a:effectLst/>
                        </a:rPr>
                        <a:t>Plan, manage, monitor and coordinate health and safety in the construction</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198439204"/>
                  </a:ext>
                </a:extLst>
              </a:tr>
              <a:tr h="267860">
                <a:tc>
                  <a:txBody>
                    <a:bodyPr/>
                    <a:lstStyle/>
                    <a:p>
                      <a:pPr marL="76200">
                        <a:lnSpc>
                          <a:spcPct val="115000"/>
                        </a:lnSpc>
                        <a:spcAft>
                          <a:spcPts val="0"/>
                        </a:spcAft>
                      </a:pPr>
                      <a:r>
                        <a:rPr lang="en-US" sz="900" dirty="0">
                          <a:solidFill>
                            <a:srgbClr val="6B1F7C"/>
                          </a:solidFill>
                          <a:effectLst/>
                        </a:rPr>
                        <a:t>individuals) in control of the construction phase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phase of a project. This includes: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631326607"/>
                  </a:ext>
                </a:extLst>
              </a:tr>
              <a:tr h="282145">
                <a:tc>
                  <a:txBody>
                    <a:bodyPr/>
                    <a:lstStyle/>
                    <a:p>
                      <a:pPr marL="76200">
                        <a:lnSpc>
                          <a:spcPct val="115000"/>
                        </a:lnSpc>
                        <a:spcAft>
                          <a:spcPts val="0"/>
                        </a:spcAft>
                      </a:pPr>
                      <a:r>
                        <a:rPr lang="en-US" sz="900" dirty="0">
                          <a:solidFill>
                            <a:srgbClr val="6B1F7C"/>
                          </a:solidFill>
                          <a:effectLst/>
                        </a:rPr>
                        <a:t>where the project involves more than one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Liaising with the Client and Principal Designers.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273344366"/>
                  </a:ext>
                </a:extLst>
              </a:tr>
              <a:tr h="267860">
                <a:tc>
                  <a:txBody>
                    <a:bodyPr/>
                    <a:lstStyle/>
                    <a:p>
                      <a:pPr marL="76200">
                        <a:lnSpc>
                          <a:spcPct val="115000"/>
                        </a:lnSpc>
                        <a:spcAft>
                          <a:spcPts val="0"/>
                        </a:spcAft>
                      </a:pPr>
                      <a:r>
                        <a:rPr lang="en-US" sz="900" dirty="0">
                          <a:solidFill>
                            <a:srgbClr val="6B1F7C"/>
                          </a:solidFill>
                          <a:effectLst/>
                        </a:rPr>
                        <a:t>Contractor.</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Preparing the Construction Phase Plan.</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572618643"/>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a:t>
                      </a:r>
                      <a:r>
                        <a:rPr lang="en-US" sz="900" dirty="0" err="1">
                          <a:solidFill>
                            <a:srgbClr val="6B1F7C"/>
                          </a:solidFill>
                          <a:effectLst/>
                        </a:rPr>
                        <a:t>Organising</a:t>
                      </a:r>
                      <a:r>
                        <a:rPr lang="en-US" sz="900" dirty="0">
                          <a:solidFill>
                            <a:srgbClr val="6B1F7C"/>
                          </a:solidFill>
                          <a:effectLst/>
                        </a:rPr>
                        <a:t> cooperation between Contractors and coordinating their</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057515892"/>
                  </a:ext>
                </a:extLst>
              </a:tr>
              <a:tr h="253574">
                <a:tc>
                  <a:txBody>
                    <a:bodyPr/>
                    <a:lstStyle/>
                    <a:p>
                      <a:pPr marL="76200">
                        <a:lnSpc>
                          <a:spcPct val="115000"/>
                        </a:lnSpc>
                        <a:spcAft>
                          <a:spcPts val="0"/>
                        </a:spcAft>
                      </a:pPr>
                      <a:r>
                        <a:rPr lang="en-US" sz="900" dirty="0">
                          <a:solidFill>
                            <a:srgbClr val="6B1F7C"/>
                          </a:solidFill>
                          <a:effectLst/>
                        </a:rPr>
                        <a:t>Appointed by the Client or if not appointed, the role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work.</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209650159"/>
                  </a:ext>
                </a:extLst>
              </a:tr>
              <a:tr h="267860">
                <a:tc>
                  <a:txBody>
                    <a:bodyPr/>
                    <a:lstStyle/>
                    <a:p>
                      <a:pPr marL="76200">
                        <a:lnSpc>
                          <a:spcPct val="115000"/>
                        </a:lnSpc>
                        <a:spcAft>
                          <a:spcPts val="0"/>
                        </a:spcAft>
                      </a:pPr>
                      <a:r>
                        <a:rPr lang="en-US" sz="900" dirty="0">
                          <a:solidFill>
                            <a:srgbClr val="6B1F7C"/>
                          </a:solidFill>
                          <a:effectLst/>
                        </a:rPr>
                        <a:t>is undertaken by the Client.</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Ensure:</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077301251"/>
                  </a:ext>
                </a:extLst>
              </a:tr>
              <a:tr h="28214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Suitable site inductions are provided.</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595720461"/>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Reasonable steps are taken to prevent </a:t>
                      </a:r>
                      <a:r>
                        <a:rPr lang="en-US" sz="900" dirty="0" err="1">
                          <a:solidFill>
                            <a:srgbClr val="6B1F7C"/>
                          </a:solidFill>
                          <a:effectLst/>
                        </a:rPr>
                        <a:t>unauthorised</a:t>
                      </a:r>
                      <a:r>
                        <a:rPr lang="en-US" sz="900" dirty="0">
                          <a:solidFill>
                            <a:srgbClr val="6B1F7C"/>
                          </a:solidFill>
                          <a:effectLst/>
                        </a:rPr>
                        <a:t> access.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506181363"/>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Workers are consulted and engaged in securing their health and</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417448299"/>
                  </a:ext>
                </a:extLst>
              </a:tr>
              <a:tr h="27839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safety.</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92558228"/>
                  </a:ext>
                </a:extLst>
              </a:tr>
              <a:tr h="282145">
                <a:tc>
                  <a:txBody>
                    <a:bodyPr/>
                    <a:lstStyle/>
                    <a:p>
                      <a:pPr>
                        <a:lnSpc>
                          <a:spcPct val="115000"/>
                        </a:lnSpc>
                        <a:spcAft>
                          <a:spcPts val="0"/>
                        </a:spcAft>
                      </a:pPr>
                      <a:r>
                        <a:rPr lang="en-US" sz="12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Provide suitable welfare arrangements.</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437705137"/>
                  </a:ext>
                </a:extLst>
              </a:tr>
              <a:tr h="231966">
                <a:tc>
                  <a:txBody>
                    <a:bodyPr/>
                    <a:lstStyle/>
                    <a:p>
                      <a:pPr>
                        <a:lnSpc>
                          <a:spcPct val="115000"/>
                        </a:lnSpc>
                        <a:spcAft>
                          <a:spcPts val="0"/>
                        </a:spcAft>
                      </a:pPr>
                      <a:r>
                        <a:rPr lang="en-US" sz="10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rgbClr val="6B1F7C"/>
                          </a:solidFill>
                          <a:effectLst/>
                        </a:rPr>
                        <a:t> </a:t>
                      </a: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06657920"/>
                  </a:ext>
                </a:extLst>
              </a:tr>
            </a:tbl>
          </a:graphicData>
        </a:graphic>
      </p:graphicFrame>
    </p:spTree>
    <p:extLst>
      <p:ext uri="{BB962C8B-B14F-4D97-AF65-F5344CB8AC3E}">
        <p14:creationId xmlns:p14="http://schemas.microsoft.com/office/powerpoint/2010/main" val="16956943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Contractors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hangingPunct="0">
              <a:buNone/>
            </a:pPr>
            <a:r>
              <a:rPr lang="en-US" sz="1300" dirty="0">
                <a:solidFill>
                  <a:srgbClr val="6B1F7C"/>
                </a:solidFill>
              </a:rPr>
              <a:t>Generally, there are 4 categories of Contractor in events 1) those appointed directly by the </a:t>
            </a:r>
            <a:r>
              <a:rPr lang="en-US" sz="1300" dirty="0" err="1">
                <a:solidFill>
                  <a:srgbClr val="6B1F7C"/>
                </a:solidFill>
              </a:rPr>
              <a:t>organiser</a:t>
            </a:r>
            <a:r>
              <a:rPr lang="en-US" sz="1300" dirty="0">
                <a:solidFill>
                  <a:srgbClr val="6B1F7C"/>
                </a:solidFill>
              </a:rPr>
              <a:t> e.g. the shell scheme Contractor, 2) those appointed directly by a space only exhibitor to work within their plot e.g. the space only stand Contractor, 3) those appointed directly by the venue who have sole rights to provide a specific service within the venue e.g. mains electrical Contractor and 4) sub-Contractors subsequently appointed by any of those listed in 1, 2 or 3. In all cases the Contractor functions as either Designer/Principal Designer (pre-site) and/or Contractor/Principal Contractor (onsite).</a:t>
            </a:r>
            <a:endParaRPr lang="en-GB" sz="1300" dirty="0">
              <a:solidFill>
                <a:srgbClr val="6B1F7C"/>
              </a:solidFill>
            </a:endParaRPr>
          </a:p>
          <a:p>
            <a:endParaRPr lang="en-GB" sz="1300" dirty="0">
              <a:solidFill>
                <a:srgbClr val="6B1F7C"/>
              </a:solidFill>
            </a:endParaRPr>
          </a:p>
          <a:p>
            <a:pPr marL="0" indent="0">
              <a:buNone/>
            </a:pPr>
            <a:r>
              <a:rPr lang="en-US" sz="1300" b="1" dirty="0">
                <a:solidFill>
                  <a:srgbClr val="6B1F7C"/>
                </a:solidFill>
              </a:rPr>
              <a:t>Skills, knowledge and experience</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Anyone appointing Designers (including Principal Designers), Contractors (including Principal Contractors) or workers must ensure that those appointed have the necessary skills, knowledge and experience.</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When appointing Contractors and/or workers consideration should be given by those making the appointment to ensure that those who they are looking to appoint have the necessary skills, knowledge and experience</a:t>
            </a:r>
            <a:endParaRPr lang="en-GB" sz="13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4087710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Contractors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a:buNone/>
            </a:pPr>
            <a:r>
              <a:rPr lang="en-US" sz="1200" b="1" dirty="0">
                <a:solidFill>
                  <a:srgbClr val="6B1F7C"/>
                </a:solidFill>
              </a:rPr>
              <a:t>Notification</a:t>
            </a:r>
            <a:endParaRPr lang="en-GB" sz="1200" dirty="0">
              <a:solidFill>
                <a:srgbClr val="6B1F7C"/>
              </a:solidFill>
            </a:endParaRPr>
          </a:p>
          <a:p>
            <a:endParaRPr lang="en-GB" sz="1200" dirty="0">
              <a:solidFill>
                <a:srgbClr val="6B1F7C"/>
              </a:solidFill>
            </a:endParaRPr>
          </a:p>
          <a:p>
            <a:pPr marL="0" indent="0">
              <a:buNone/>
            </a:pPr>
            <a:r>
              <a:rPr lang="en-US" sz="1200" dirty="0">
                <a:solidFill>
                  <a:srgbClr val="6B1F7C"/>
                </a:solidFill>
              </a:rPr>
              <a:t>A project is notifiable to the relevant enforcing authority if the construction work is scheduled to:</a:t>
            </a:r>
            <a:endParaRPr lang="en-GB" sz="1200" dirty="0">
              <a:solidFill>
                <a:srgbClr val="6B1F7C"/>
              </a:solidFill>
            </a:endParaRPr>
          </a:p>
          <a:p>
            <a:endParaRPr lang="en-GB" sz="1200" dirty="0">
              <a:solidFill>
                <a:srgbClr val="6B1F7C"/>
              </a:solidFill>
            </a:endParaRPr>
          </a:p>
          <a:p>
            <a:pPr hangingPunct="0"/>
            <a:r>
              <a:rPr lang="en-US" sz="1200" dirty="0">
                <a:solidFill>
                  <a:srgbClr val="6B1F7C"/>
                </a:solidFill>
              </a:rPr>
              <a:t>Last longer than 30 working days and have more than 20 workers working simultaneously at any point in the project </a:t>
            </a:r>
            <a:endParaRPr lang="en-GB" sz="1200" dirty="0">
              <a:solidFill>
                <a:srgbClr val="6B1F7C"/>
              </a:solidFill>
            </a:endParaRPr>
          </a:p>
          <a:p>
            <a:pPr marL="0" indent="0" hangingPunct="0">
              <a:buNone/>
            </a:pPr>
            <a:r>
              <a:rPr lang="en-US" sz="1200" dirty="0">
                <a:solidFill>
                  <a:srgbClr val="6B1F7C"/>
                </a:solidFill>
              </a:rPr>
              <a:t>OR </a:t>
            </a:r>
            <a:endParaRPr lang="en-GB" sz="1200" dirty="0">
              <a:solidFill>
                <a:srgbClr val="6B1F7C"/>
              </a:solidFill>
            </a:endParaRPr>
          </a:p>
          <a:p>
            <a:r>
              <a:rPr lang="en-US" sz="1200" dirty="0">
                <a:solidFill>
                  <a:srgbClr val="6B1F7C"/>
                </a:solidFill>
              </a:rPr>
              <a:t>Exceed 500 person days. </a:t>
            </a:r>
            <a:endParaRPr lang="en-GB" sz="1200" dirty="0">
              <a:solidFill>
                <a:srgbClr val="6B1F7C"/>
              </a:solidFill>
            </a:endParaRPr>
          </a:p>
          <a:p>
            <a:endParaRPr lang="en-GB" sz="1200" dirty="0">
              <a:solidFill>
                <a:srgbClr val="6B1F7C"/>
              </a:solidFill>
            </a:endParaRPr>
          </a:p>
          <a:p>
            <a:pPr marL="0" indent="0" hangingPunct="0">
              <a:buNone/>
            </a:pPr>
            <a:r>
              <a:rPr lang="en-US" sz="1200" dirty="0">
                <a:solidFill>
                  <a:srgbClr val="6B1F7C"/>
                </a:solidFill>
              </a:rPr>
              <a:t>A project can be notified via the electronic F10 notification form on the HSE website. The requirements of CDM 2015 apply whether or not the project is notifiable. It is the Client’s responsibility to notify and subsequently display the notice however Clients can request someone else, such as the Principal Contractor, do either of these activities on their behalf.</a:t>
            </a:r>
            <a:endParaRPr lang="en-GB" sz="1200" dirty="0">
              <a:solidFill>
                <a:srgbClr val="6B1F7C"/>
              </a:solidFill>
            </a:endParaRPr>
          </a:p>
          <a:p>
            <a:pPr marL="0" indent="0">
              <a:buNone/>
            </a:pPr>
            <a:endParaRPr lang="en-GB" dirty="0">
              <a:solidFill>
                <a:srgbClr val="6B1F7C"/>
              </a:solidFill>
            </a:endParaRPr>
          </a:p>
          <a:p>
            <a:pPr marL="0" indent="0">
              <a:buNone/>
            </a:pPr>
            <a:r>
              <a:rPr lang="en-US" sz="1200" dirty="0">
                <a:solidFill>
                  <a:srgbClr val="6B1F7C"/>
                </a:solidFill>
              </a:rPr>
              <a:t>Each Contractor should have an understanding of the number of personnel that they will require onsite during the construction phase. This information may be requested by the </a:t>
            </a:r>
            <a:r>
              <a:rPr lang="en-US" sz="1200" dirty="0" err="1">
                <a:solidFill>
                  <a:srgbClr val="6B1F7C"/>
                </a:solidFill>
              </a:rPr>
              <a:t>organiser</a:t>
            </a:r>
            <a:r>
              <a:rPr lang="en-US" sz="1200" dirty="0">
                <a:solidFill>
                  <a:srgbClr val="6B1F7C"/>
                </a:solidFill>
              </a:rPr>
              <a:t> and/or the space only exhibitor. This is because whilst it is very unlikely that a single space only stand will exceed either of the trigger points for notification, if a space only exhibitor suspects that the construction and deconstruction of their stand will do so then arrangements should be made for the project to be notified and the notice displayed.</a:t>
            </a:r>
            <a:endParaRPr lang="en-GB" sz="1200" dirty="0">
              <a:solidFill>
                <a:srgbClr val="6B1F7C"/>
              </a:solidFill>
            </a:endParaRPr>
          </a:p>
          <a:p>
            <a:pPr marL="0" indent="0">
              <a:buNone/>
            </a:pPr>
            <a:endParaRPr lang="en-GB" dirty="0">
              <a:solidFill>
                <a:srgbClr val="6B1F7C"/>
              </a:solidFill>
            </a:endParaRPr>
          </a:p>
        </p:txBody>
      </p:sp>
    </p:spTree>
    <p:extLst>
      <p:ext uri="{BB962C8B-B14F-4D97-AF65-F5344CB8AC3E}">
        <p14:creationId xmlns:p14="http://schemas.microsoft.com/office/powerpoint/2010/main" val="12059043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Contractors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fontScale="70000" lnSpcReduction="20000"/>
          </a:bodyPr>
          <a:lstStyle/>
          <a:p>
            <a:pPr marL="0" indent="0">
              <a:buNone/>
            </a:pPr>
            <a:r>
              <a:rPr lang="en-US" sz="1700" b="1" dirty="0">
                <a:solidFill>
                  <a:srgbClr val="6B1F7C"/>
                </a:solidFill>
              </a:rPr>
              <a:t>Construction Phase Plan</a:t>
            </a:r>
            <a:endParaRPr lang="en-GB" sz="1700" dirty="0">
              <a:solidFill>
                <a:srgbClr val="6B1F7C"/>
              </a:solidFill>
            </a:endParaRPr>
          </a:p>
          <a:p>
            <a:endParaRPr lang="en-GB" sz="1700" dirty="0">
              <a:solidFill>
                <a:srgbClr val="6B1F7C"/>
              </a:solidFill>
            </a:endParaRPr>
          </a:p>
          <a:p>
            <a:pPr marL="0" indent="0" hangingPunct="0">
              <a:buNone/>
            </a:pPr>
            <a:r>
              <a:rPr lang="en-US" sz="1700" dirty="0">
                <a:solidFill>
                  <a:srgbClr val="6B1F7C"/>
                </a:solidFill>
              </a:rPr>
              <a:t>This document sets out the arrangements for securing health and safety during the construction period. The arrangements include site rules taking into account the activities that will be taking place during the construction period. For projects involving more than one Contractor a Principal Contractor is responsible for the Construction Phase Plan and site rules whereas for single Contractor projects this responsibility sits with a Contractor. (See also Induction and Site Rules)</a:t>
            </a:r>
            <a:endParaRPr lang="en-GB" sz="1700" dirty="0">
              <a:solidFill>
                <a:srgbClr val="6B1F7C"/>
              </a:solidFill>
            </a:endParaRPr>
          </a:p>
          <a:p>
            <a:endParaRPr lang="en-GB" sz="1700" dirty="0">
              <a:solidFill>
                <a:srgbClr val="6B1F7C"/>
              </a:solidFill>
            </a:endParaRPr>
          </a:p>
          <a:p>
            <a:pPr marL="0" indent="0" hangingPunct="0">
              <a:buNone/>
            </a:pPr>
            <a:r>
              <a:rPr lang="en-US" sz="1700" dirty="0">
                <a:solidFill>
                  <a:srgbClr val="6B1F7C"/>
                </a:solidFill>
              </a:rPr>
              <a:t>Where construction activities are taking place and if the role of Principal Contractor or being the single Contractor for a project, the Contractor will be required to produce a Construction Phase Plan.</a:t>
            </a:r>
          </a:p>
          <a:p>
            <a:pPr marL="0" indent="0" hangingPunct="0">
              <a:buNone/>
            </a:pPr>
            <a:endParaRPr lang="en-GB" sz="1700" dirty="0">
              <a:solidFill>
                <a:srgbClr val="6B1F7C"/>
              </a:solidFill>
            </a:endParaRPr>
          </a:p>
          <a:p>
            <a:pPr marL="0" indent="0">
              <a:buNone/>
            </a:pPr>
            <a:r>
              <a:rPr lang="en-US" sz="1700" b="1" dirty="0">
                <a:solidFill>
                  <a:srgbClr val="6B1F7C"/>
                </a:solidFill>
              </a:rPr>
              <a:t>Induction and Site Rules</a:t>
            </a:r>
            <a:endParaRPr lang="en-GB" sz="1700" dirty="0">
              <a:solidFill>
                <a:srgbClr val="6B1F7C"/>
              </a:solidFill>
            </a:endParaRPr>
          </a:p>
          <a:p>
            <a:pPr marL="0" indent="0">
              <a:buNone/>
            </a:pPr>
            <a:r>
              <a:rPr lang="en-US" sz="1700" dirty="0">
                <a:solidFill>
                  <a:srgbClr val="6B1F7C"/>
                </a:solidFill>
              </a:rPr>
              <a:t> </a:t>
            </a:r>
            <a:endParaRPr lang="en-GB" sz="1700" dirty="0">
              <a:solidFill>
                <a:srgbClr val="6B1F7C"/>
              </a:solidFill>
            </a:endParaRPr>
          </a:p>
          <a:p>
            <a:pPr marL="0" indent="0" hangingPunct="0">
              <a:buNone/>
            </a:pPr>
            <a:r>
              <a:rPr lang="en-US" sz="1700" dirty="0">
                <a:solidFill>
                  <a:srgbClr val="6B1F7C"/>
                </a:solidFill>
              </a:rPr>
              <a:t>A suitable site induction must be provided to any personnel requiring access to the construction site. The induction must be site specific, highlight any particular risks and include information on the emergency procedures. Where there is more than one Contractor involved in a project the responsibility for ensuring an induction is provided rests with the Principal Contractor. (See also Construction Phase Plan)</a:t>
            </a:r>
            <a:endParaRPr lang="en-GB" sz="1700" dirty="0">
              <a:solidFill>
                <a:srgbClr val="6B1F7C"/>
              </a:solidFill>
            </a:endParaRPr>
          </a:p>
          <a:p>
            <a:pPr marL="0" indent="0">
              <a:buNone/>
            </a:pPr>
            <a:r>
              <a:rPr lang="en-US" sz="1700" dirty="0">
                <a:solidFill>
                  <a:srgbClr val="6B1F7C"/>
                </a:solidFill>
              </a:rPr>
              <a:t> </a:t>
            </a:r>
            <a:endParaRPr lang="en-GB" sz="1700" dirty="0">
              <a:solidFill>
                <a:srgbClr val="6B1F7C"/>
              </a:solidFill>
            </a:endParaRPr>
          </a:p>
          <a:p>
            <a:pPr marL="0" indent="0" hangingPunct="0">
              <a:buNone/>
            </a:pPr>
            <a:r>
              <a:rPr lang="en-US" sz="1700" dirty="0">
                <a:solidFill>
                  <a:srgbClr val="6B1F7C"/>
                </a:solidFill>
              </a:rPr>
              <a:t>All Contractors, whether appointed by the </a:t>
            </a:r>
            <a:r>
              <a:rPr lang="en-US" sz="1700" dirty="0" err="1">
                <a:solidFill>
                  <a:srgbClr val="6B1F7C"/>
                </a:solidFill>
              </a:rPr>
              <a:t>organiser</a:t>
            </a:r>
            <a:r>
              <a:rPr lang="en-US" sz="1700" dirty="0">
                <a:solidFill>
                  <a:srgbClr val="6B1F7C"/>
                </a:solidFill>
              </a:rPr>
              <a:t>, exhibitor or venue, who require access to the construction site must receive a site specific induction. Furthermore, space only stand builder’s allocated the role of Principal Contractor for a specific exhibitor’s space only stand will be responsible for providing, if relevant, a site specific induction for their space only plot for any personnel who requires access during the construction phase. All Contractors, whether appointed by the </a:t>
            </a:r>
            <a:r>
              <a:rPr lang="en-US" sz="1700" dirty="0" err="1">
                <a:solidFill>
                  <a:srgbClr val="6B1F7C"/>
                </a:solidFill>
              </a:rPr>
              <a:t>organiser</a:t>
            </a:r>
            <a:r>
              <a:rPr lang="en-US" sz="1700" dirty="0">
                <a:solidFill>
                  <a:srgbClr val="6B1F7C"/>
                </a:solidFill>
              </a:rPr>
              <a:t>, exhibitor or venue, who require access to the construction site must receive information regarding the site rules. Furthermore, space only stand builders allocated the role of Principal Contractor for a specific exhibitor’s space only stand will be responsible for producing the Construction Phase Plan and any specific site rules for the stand. When developing the site rules for the plot attention should be given to any site rules communicated by the </a:t>
            </a:r>
            <a:r>
              <a:rPr lang="en-US" sz="1700" dirty="0" err="1">
                <a:solidFill>
                  <a:srgbClr val="6B1F7C"/>
                </a:solidFill>
              </a:rPr>
              <a:t>organiser</a:t>
            </a:r>
            <a:r>
              <a:rPr lang="en-US" sz="1700" dirty="0">
                <a:solidFill>
                  <a:srgbClr val="6B1F7C"/>
                </a:solidFill>
              </a:rPr>
              <a:t>. It may be the case that the stand builder simply adopts the </a:t>
            </a:r>
            <a:r>
              <a:rPr lang="en-US" sz="1700" dirty="0" err="1">
                <a:solidFill>
                  <a:srgbClr val="6B1F7C"/>
                </a:solidFill>
              </a:rPr>
              <a:t>organiser’s</a:t>
            </a:r>
            <a:r>
              <a:rPr lang="en-US" sz="1700" dirty="0">
                <a:solidFill>
                  <a:srgbClr val="6B1F7C"/>
                </a:solidFill>
              </a:rPr>
              <a:t> standard site rules and adds any of their own stand specific rules. The site rules for both the event as a whole and any specifically for the space only plot must be communicated to all personnel requiring access to the space only plot during the construction phase.</a:t>
            </a:r>
            <a:endParaRPr lang="en-GB" sz="17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2888644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br>
              <a:rPr lang="en-GB" dirty="0">
                <a:solidFill>
                  <a:srgbClr val="6B1F7C"/>
                </a:solidFill>
              </a:rPr>
            </a:br>
            <a:r>
              <a:rPr lang="en-GB" dirty="0">
                <a:solidFill>
                  <a:srgbClr val="6B1F7C"/>
                </a:solidFill>
              </a:rPr>
              <a:t>Content</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a:xfrm>
            <a:off x="126277" y="1846946"/>
            <a:ext cx="8880212" cy="4802429"/>
          </a:xfrm>
        </p:spPr>
        <p:txBody>
          <a:bodyPr>
            <a:normAutofit fontScale="47500" lnSpcReduction="20000"/>
          </a:bodyPr>
          <a:lstStyle/>
          <a:p>
            <a:pPr marL="0" indent="0">
              <a:buNone/>
            </a:pPr>
            <a:r>
              <a:rPr lang="en-US" sz="2500" dirty="0">
                <a:solidFill>
                  <a:srgbClr val="6B1F7C"/>
                </a:solidFill>
              </a:rPr>
              <a:t>Intro - What’s in this pack?…………………………………………………………………………..</a:t>
            </a:r>
            <a:r>
              <a:rPr lang="en-US" sz="2500" b="1" dirty="0">
                <a:solidFill>
                  <a:srgbClr val="6B1F7C"/>
                </a:solidFill>
              </a:rPr>
              <a:t>4</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Intro – What is CDM 2015?………………………………………………………………………….</a:t>
            </a:r>
            <a:r>
              <a:rPr lang="en-US" sz="2500" b="1" dirty="0">
                <a:solidFill>
                  <a:srgbClr val="6B1F7C"/>
                </a:solidFill>
              </a:rPr>
              <a:t>5-7</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b="1" dirty="0">
                <a:solidFill>
                  <a:srgbClr val="6B1F7C"/>
                </a:solidFill>
              </a:rPr>
              <a:t>Info Sheets - Who needs to do what?</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Organisers…………………………………………………………………………………………………….</a:t>
            </a:r>
            <a:r>
              <a:rPr lang="en-US" sz="2500" b="1" dirty="0">
                <a:solidFill>
                  <a:srgbClr val="6B1F7C"/>
                </a:solidFill>
              </a:rPr>
              <a:t>8-13</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Exhibitors……………………………………………………………………………………………………..</a:t>
            </a:r>
            <a:r>
              <a:rPr lang="en-US" sz="2500" b="1" dirty="0">
                <a:solidFill>
                  <a:srgbClr val="6B1F7C"/>
                </a:solidFill>
              </a:rPr>
              <a:t>14-18</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Venues………………………………………………………………………………………………………… </a:t>
            </a:r>
            <a:r>
              <a:rPr lang="en-US" sz="2500" b="1" dirty="0">
                <a:solidFill>
                  <a:srgbClr val="6B1F7C"/>
                </a:solidFill>
              </a:rPr>
              <a:t>19-23</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Contractors….……………………………………………………………………………………………… </a:t>
            </a:r>
            <a:r>
              <a:rPr lang="en-US" sz="2500" b="1" dirty="0">
                <a:solidFill>
                  <a:srgbClr val="6B1F7C"/>
                </a:solidFill>
              </a:rPr>
              <a:t>24-30</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b="1" dirty="0">
                <a:solidFill>
                  <a:srgbClr val="6B1F7C"/>
                </a:solidFill>
              </a:rPr>
              <a:t>Templates</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Construction Phase Plan……………………………………………………………………………… </a:t>
            </a:r>
            <a:r>
              <a:rPr lang="en-US" sz="2500" b="1" dirty="0">
                <a:solidFill>
                  <a:srgbClr val="6B1F7C"/>
                </a:solidFill>
              </a:rPr>
              <a:t>31-</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Method Statement……………………………………………………………………………………… </a:t>
            </a:r>
            <a:r>
              <a:rPr lang="en-US" sz="2500" b="1" dirty="0">
                <a:solidFill>
                  <a:srgbClr val="6B1F7C"/>
                </a:solidFill>
              </a:rPr>
              <a:t>21-23</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Risk Assessment…………………………………………………………………………………………..</a:t>
            </a:r>
            <a:r>
              <a:rPr lang="en-US" sz="2500" b="1" dirty="0">
                <a:solidFill>
                  <a:srgbClr val="6B1F7C"/>
                </a:solidFill>
              </a:rPr>
              <a:t>24-26</a:t>
            </a:r>
            <a:endParaRPr lang="en-GB" sz="2500" dirty="0">
              <a:solidFill>
                <a:srgbClr val="6B1F7C"/>
              </a:solidFill>
            </a:endParaRPr>
          </a:p>
          <a:p>
            <a:pPr marL="0" indent="0">
              <a:buNone/>
            </a:pPr>
            <a:r>
              <a:rPr lang="en-US" sz="2500" dirty="0">
                <a:solidFill>
                  <a:srgbClr val="6B1F7C"/>
                </a:solidFill>
              </a:rPr>
              <a:t> </a:t>
            </a:r>
            <a:endParaRPr lang="en-GB" sz="2500" dirty="0">
              <a:solidFill>
                <a:srgbClr val="6B1F7C"/>
              </a:solidFill>
            </a:endParaRPr>
          </a:p>
          <a:p>
            <a:pPr marL="0" indent="0">
              <a:buNone/>
            </a:pPr>
            <a:r>
              <a:rPr lang="en-US" sz="2500" dirty="0">
                <a:solidFill>
                  <a:srgbClr val="6B1F7C"/>
                </a:solidFill>
              </a:rPr>
              <a:t>Appendix 1 - Exhibition, Trade Fairs and Conference Sector Organogram…….</a:t>
            </a:r>
            <a:r>
              <a:rPr lang="en-US" sz="2500" b="1" dirty="0">
                <a:solidFill>
                  <a:srgbClr val="6B1F7C"/>
                </a:solidFill>
              </a:rPr>
              <a:t>27-30</a:t>
            </a:r>
            <a:endParaRPr lang="en-GB" sz="25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8553359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Contractors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marL="0" indent="0">
              <a:buNone/>
            </a:pPr>
            <a:r>
              <a:rPr lang="en-US" sz="1300" b="1" dirty="0">
                <a:solidFill>
                  <a:srgbClr val="6B1F7C"/>
                </a:solidFill>
              </a:rPr>
              <a:t>Welfare</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Workers must be provided with suitable welfare facilities throughout the construction phase. Welfare facilities include, but are not limited to, drinking water, toilets, catering facilities and rest areas. Information regarding the location of the welfare facilitates onsite should be disseminated.</a:t>
            </a:r>
            <a:endParaRPr lang="en-GB" sz="1300" dirty="0">
              <a:solidFill>
                <a:srgbClr val="6B1F7C"/>
              </a:solidFill>
            </a:endParaRPr>
          </a:p>
          <a:p>
            <a:pPr marL="0" indent="0">
              <a:buNone/>
            </a:pPr>
            <a:endParaRPr lang="en-GB" sz="1300" dirty="0">
              <a:solidFill>
                <a:srgbClr val="6B1F7C"/>
              </a:solidFill>
            </a:endParaRPr>
          </a:p>
          <a:p>
            <a:pPr marL="0" indent="0" hangingPunct="0">
              <a:buNone/>
            </a:pPr>
            <a:r>
              <a:rPr lang="en-US" sz="1300" dirty="0">
                <a:solidFill>
                  <a:srgbClr val="6B1F7C"/>
                </a:solidFill>
              </a:rPr>
              <a:t>It is likely that the venue will provide the welfare facilities and information regarding the available provision should be disseminated. Contractors are responsible for sharing any relevant information that they receive to any personnel that they invite onsite during the construction phase.</a:t>
            </a:r>
            <a:endParaRPr lang="en-GB" sz="1300" dirty="0">
              <a:solidFill>
                <a:srgbClr val="6B1F7C"/>
              </a:solidFill>
            </a:endParaRPr>
          </a:p>
          <a:p>
            <a:pPr marL="0" indent="0">
              <a:buNone/>
            </a:pPr>
            <a:endParaRPr lang="en-US" sz="1300" b="1" dirty="0">
              <a:solidFill>
                <a:srgbClr val="6B1F7C"/>
              </a:solidFill>
            </a:endParaRPr>
          </a:p>
          <a:p>
            <a:pPr marL="0" indent="0">
              <a:buNone/>
            </a:pPr>
            <a:r>
              <a:rPr lang="en-US" sz="1300" b="1" dirty="0">
                <a:solidFill>
                  <a:srgbClr val="6B1F7C"/>
                </a:solidFill>
              </a:rPr>
              <a:t>Access Control</a:t>
            </a:r>
            <a:endParaRPr lang="en-GB" sz="1300" dirty="0">
              <a:solidFill>
                <a:srgbClr val="6B1F7C"/>
              </a:solidFill>
            </a:endParaRPr>
          </a:p>
          <a:p>
            <a:endParaRPr lang="en-GB" sz="1300" dirty="0">
              <a:solidFill>
                <a:srgbClr val="6B1F7C"/>
              </a:solidFill>
            </a:endParaRPr>
          </a:p>
          <a:p>
            <a:pPr marL="0" indent="0" hangingPunct="0">
              <a:buNone/>
            </a:pPr>
            <a:r>
              <a:rPr lang="en-US" sz="1300" dirty="0">
                <a:solidFill>
                  <a:srgbClr val="6B1F7C"/>
                </a:solidFill>
              </a:rPr>
              <a:t>Reasonable steps must be taken to prevent access by </a:t>
            </a:r>
            <a:r>
              <a:rPr lang="en-US" sz="1300" dirty="0" err="1">
                <a:solidFill>
                  <a:srgbClr val="6B1F7C"/>
                </a:solidFill>
              </a:rPr>
              <a:t>unauthorised</a:t>
            </a:r>
            <a:r>
              <a:rPr lang="en-US" sz="1300" dirty="0">
                <a:solidFill>
                  <a:srgbClr val="6B1F7C"/>
                </a:solidFill>
              </a:rPr>
              <a:t> persons to areas where construction work is due to take place. All Contractors, whether appointed by the </a:t>
            </a:r>
            <a:r>
              <a:rPr lang="en-US" sz="1300" dirty="0" err="1">
                <a:solidFill>
                  <a:srgbClr val="6B1F7C"/>
                </a:solidFill>
              </a:rPr>
              <a:t>organiser</a:t>
            </a:r>
            <a:r>
              <a:rPr lang="en-US" sz="1300" dirty="0">
                <a:solidFill>
                  <a:srgbClr val="6B1F7C"/>
                </a:solidFill>
              </a:rPr>
              <a:t>, exhibitor or venue, who require access to the construction site must be </a:t>
            </a:r>
            <a:r>
              <a:rPr lang="en-US" sz="1300" dirty="0" err="1">
                <a:solidFill>
                  <a:srgbClr val="6B1F7C"/>
                </a:solidFill>
              </a:rPr>
              <a:t>authorised</a:t>
            </a:r>
            <a:r>
              <a:rPr lang="en-US" sz="1300" dirty="0">
                <a:solidFill>
                  <a:srgbClr val="6B1F7C"/>
                </a:solidFill>
              </a:rPr>
              <a:t> in order to gain site access. The </a:t>
            </a:r>
            <a:r>
              <a:rPr lang="en-US" sz="1300" dirty="0" err="1">
                <a:solidFill>
                  <a:srgbClr val="6B1F7C"/>
                </a:solidFill>
              </a:rPr>
              <a:t>organiser</a:t>
            </a:r>
            <a:r>
              <a:rPr lang="en-US" sz="1300" dirty="0">
                <a:solidFill>
                  <a:srgbClr val="6B1F7C"/>
                </a:solidFill>
              </a:rPr>
              <a:t> will determine the criteria and process for obtaining </a:t>
            </a:r>
            <a:r>
              <a:rPr lang="en-US" sz="1300" dirty="0" err="1">
                <a:solidFill>
                  <a:srgbClr val="6B1F7C"/>
                </a:solidFill>
              </a:rPr>
              <a:t>authorisation</a:t>
            </a:r>
            <a:r>
              <a:rPr lang="en-US" sz="1300" dirty="0">
                <a:solidFill>
                  <a:srgbClr val="6B1F7C"/>
                </a:solidFill>
              </a:rPr>
              <a:t>. Furthermore, space only stand builder’s assigned the role of Principal Contractor for a specific exhibitor’s space only stand will be responsible for implementing reasonable steps to prevent access by </a:t>
            </a:r>
            <a:r>
              <a:rPr lang="en-US" sz="1300" dirty="0" err="1">
                <a:solidFill>
                  <a:srgbClr val="6B1F7C"/>
                </a:solidFill>
              </a:rPr>
              <a:t>unauthorised</a:t>
            </a:r>
            <a:r>
              <a:rPr lang="en-US" sz="1300" dirty="0">
                <a:solidFill>
                  <a:srgbClr val="6B1F7C"/>
                </a:solidFill>
              </a:rPr>
              <a:t> persons to their plot during the construction phase.</a:t>
            </a:r>
            <a:endParaRPr lang="en-GB" sz="1300" dirty="0">
              <a:solidFill>
                <a:srgbClr val="6B1F7C"/>
              </a:solidFill>
            </a:endParaRPr>
          </a:p>
          <a:p>
            <a:endParaRPr lang="en-GB"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41027784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indent="0"/>
            <a:r>
              <a:rPr lang="en-US" dirty="0">
                <a:solidFill>
                  <a:srgbClr val="6B1F7C"/>
                </a:solidFill>
              </a:rPr>
              <a:t>CDM2015</a:t>
            </a:r>
            <a:br>
              <a:rPr lang="en-GB" dirty="0">
                <a:solidFill>
                  <a:srgbClr val="6B1F7C"/>
                </a:solidFill>
              </a:rPr>
            </a:br>
            <a:r>
              <a:rPr lang="en-US" dirty="0">
                <a:solidFill>
                  <a:srgbClr val="6B1F7C"/>
                </a:solidFill>
              </a:rPr>
              <a:t>Template Pack</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lstStyle/>
          <a:p>
            <a:pPr marL="0" indent="0" hangingPunct="0">
              <a:buNone/>
            </a:pPr>
            <a:r>
              <a:rPr lang="en-US" dirty="0">
                <a:solidFill>
                  <a:srgbClr val="6B1F7C"/>
                </a:solidFill>
              </a:rPr>
              <a:t>The following section contains CDM2015 industry templates which are ready to be printed and used and if completed correctly they will help you comply.</a:t>
            </a:r>
            <a:endParaRPr lang="en-GB" dirty="0">
              <a:solidFill>
                <a:srgbClr val="6B1F7C"/>
              </a:solidFill>
            </a:endParaRPr>
          </a:p>
          <a:p>
            <a:pPr marL="0" indent="0">
              <a:buNone/>
            </a:pPr>
            <a:r>
              <a:rPr lang="en-US" dirty="0">
                <a:solidFill>
                  <a:srgbClr val="6B1F7C"/>
                </a:solidFill>
              </a:rPr>
              <a:t> </a:t>
            </a:r>
            <a:endParaRPr lang="en-GB" dirty="0">
              <a:solidFill>
                <a:srgbClr val="6B1F7C"/>
              </a:solidFill>
            </a:endParaRPr>
          </a:p>
          <a:p>
            <a:endParaRPr lang="en-GB" dirty="0"/>
          </a:p>
        </p:txBody>
      </p:sp>
    </p:spTree>
    <p:extLst>
      <p:ext uri="{BB962C8B-B14F-4D97-AF65-F5344CB8AC3E}">
        <p14:creationId xmlns:p14="http://schemas.microsoft.com/office/powerpoint/2010/main" val="3396759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694438653"/>
              </p:ext>
            </p:extLst>
          </p:nvPr>
        </p:nvGraphicFramePr>
        <p:xfrm>
          <a:off x="261257" y="670771"/>
          <a:ext cx="8364268" cy="5761044"/>
        </p:xfrm>
        <a:graphic>
          <a:graphicData uri="http://schemas.openxmlformats.org/drawingml/2006/table">
            <a:tbl>
              <a:tblPr firstRow="1" bandRow="1">
                <a:tableStyleId>{5940675A-B579-460E-94D1-54222C63F5DA}</a:tableStyleId>
              </a:tblPr>
              <a:tblGrid>
                <a:gridCol w="4188193">
                  <a:extLst>
                    <a:ext uri="{9D8B030D-6E8A-4147-A177-3AD203B41FA5}">
                      <a16:colId xmlns:a16="http://schemas.microsoft.com/office/drawing/2014/main" val="1209174326"/>
                    </a:ext>
                  </a:extLst>
                </a:gridCol>
                <a:gridCol w="4176075">
                  <a:extLst>
                    <a:ext uri="{9D8B030D-6E8A-4147-A177-3AD203B41FA5}">
                      <a16:colId xmlns:a16="http://schemas.microsoft.com/office/drawing/2014/main" val="2621102515"/>
                    </a:ext>
                  </a:extLst>
                </a:gridCol>
              </a:tblGrid>
              <a:tr h="228600">
                <a:tc>
                  <a:txBody>
                    <a:bodyPr/>
                    <a:lstStyle/>
                    <a:p>
                      <a:r>
                        <a:rPr lang="en-GB" sz="900" dirty="0">
                          <a:solidFill>
                            <a:srgbClr val="6B1F7C"/>
                          </a:solidFill>
                        </a:rPr>
                        <a:t>Name</a:t>
                      </a:r>
                    </a:p>
                  </a:txBody>
                  <a:tcPr/>
                </a:tc>
                <a:tc>
                  <a:txBody>
                    <a:bodyPr/>
                    <a:lstStyle/>
                    <a:p>
                      <a:endParaRPr lang="en-GB" sz="900" dirty="0">
                        <a:solidFill>
                          <a:srgbClr val="6B1F7C"/>
                        </a:solidFill>
                      </a:endParaRPr>
                    </a:p>
                  </a:txBody>
                  <a:tcPr/>
                </a:tc>
                <a:extLst>
                  <a:ext uri="{0D108BD9-81ED-4DB2-BD59-A6C34878D82A}">
                    <a16:rowId xmlns:a16="http://schemas.microsoft.com/office/drawing/2014/main" val="3180382516"/>
                  </a:ext>
                </a:extLst>
              </a:tr>
              <a:tr h="249756">
                <a:tc>
                  <a:txBody>
                    <a:bodyPr/>
                    <a:lstStyle/>
                    <a:p>
                      <a:r>
                        <a:rPr lang="en-GB" sz="900" dirty="0">
                          <a:solidFill>
                            <a:srgbClr val="6B1F7C"/>
                          </a:solidFill>
                        </a:rPr>
                        <a:t>Company</a:t>
                      </a:r>
                    </a:p>
                  </a:txBody>
                  <a:tcPr/>
                </a:tc>
                <a:tc>
                  <a:txBody>
                    <a:bodyPr/>
                    <a:lstStyle/>
                    <a:p>
                      <a:endParaRPr lang="en-GB" sz="900" dirty="0">
                        <a:solidFill>
                          <a:srgbClr val="6B1F7C"/>
                        </a:solidFill>
                      </a:endParaRPr>
                    </a:p>
                  </a:txBody>
                  <a:tcPr/>
                </a:tc>
                <a:extLst>
                  <a:ext uri="{0D108BD9-81ED-4DB2-BD59-A6C34878D82A}">
                    <a16:rowId xmlns:a16="http://schemas.microsoft.com/office/drawing/2014/main" val="3450817747"/>
                  </a:ext>
                </a:extLst>
              </a:tr>
              <a:tr h="228600">
                <a:tc>
                  <a:txBody>
                    <a:bodyPr/>
                    <a:lstStyle/>
                    <a:p>
                      <a:r>
                        <a:rPr lang="en-GB" sz="900" dirty="0">
                          <a:solidFill>
                            <a:srgbClr val="6B1F7C"/>
                          </a:solidFill>
                        </a:rPr>
                        <a:t>Event/Stand</a:t>
                      </a:r>
                    </a:p>
                  </a:txBody>
                  <a:tcPr/>
                </a:tc>
                <a:tc>
                  <a:txBody>
                    <a:bodyPr/>
                    <a:lstStyle/>
                    <a:p>
                      <a:r>
                        <a:rPr lang="en-GB" sz="900" dirty="0">
                          <a:solidFill>
                            <a:srgbClr val="6B1F7C"/>
                          </a:solidFill>
                        </a:rPr>
                        <a:t>Give a description</a:t>
                      </a:r>
                    </a:p>
                  </a:txBody>
                  <a:tcPr/>
                </a:tc>
                <a:extLst>
                  <a:ext uri="{0D108BD9-81ED-4DB2-BD59-A6C34878D82A}">
                    <a16:rowId xmlns:a16="http://schemas.microsoft.com/office/drawing/2014/main" val="2498507246"/>
                  </a:ext>
                </a:extLst>
              </a:tr>
              <a:tr h="502920">
                <a:tc>
                  <a:txBody>
                    <a:bodyPr/>
                    <a:lstStyle/>
                    <a:p>
                      <a:r>
                        <a:rPr lang="en-GB" sz="900" dirty="0">
                          <a:solidFill>
                            <a:srgbClr val="6B1F7C"/>
                          </a:solidFill>
                        </a:rPr>
                        <a:t>What has the venue/client</a:t>
                      </a:r>
                      <a:r>
                        <a:rPr lang="en-GB" sz="900" baseline="0" dirty="0">
                          <a:solidFill>
                            <a:srgbClr val="6B1F7C"/>
                          </a:solidFill>
                        </a:rPr>
                        <a:t> made you aware of?</a:t>
                      </a:r>
                      <a:endParaRPr lang="en-GB" sz="900" dirty="0">
                        <a:solidFill>
                          <a:srgbClr val="6B1F7C"/>
                        </a:solidFill>
                      </a:endParaRPr>
                    </a:p>
                  </a:txBody>
                  <a:tcPr/>
                </a:tc>
                <a:tc>
                  <a:txBody>
                    <a:bodyPr/>
                    <a:lstStyle/>
                    <a:p>
                      <a:pPr marL="285750" indent="-285750">
                        <a:buFont typeface="Arial" panose="020B0604020202020204" pitchFamily="34" charset="0"/>
                        <a:buChar char="•"/>
                      </a:pPr>
                      <a:r>
                        <a:rPr lang="en-GB" sz="900" dirty="0">
                          <a:solidFill>
                            <a:srgbClr val="6B1F7C"/>
                          </a:solidFill>
                        </a:rPr>
                        <a:t>Site Rules</a:t>
                      </a:r>
                    </a:p>
                    <a:p>
                      <a:pPr marL="285750" indent="-285750">
                        <a:buFont typeface="Arial" panose="020B0604020202020204" pitchFamily="34" charset="0"/>
                        <a:buChar char="•"/>
                      </a:pPr>
                      <a:r>
                        <a:rPr lang="en-GB" sz="900" dirty="0">
                          <a:solidFill>
                            <a:srgbClr val="6B1F7C"/>
                          </a:solidFill>
                        </a:rPr>
                        <a:t>Aesthetic Rules</a:t>
                      </a:r>
                    </a:p>
                    <a:p>
                      <a:pPr marL="285750" indent="-285750">
                        <a:buFont typeface="Arial" panose="020B0604020202020204" pitchFamily="34" charset="0"/>
                        <a:buChar char="•"/>
                      </a:pPr>
                      <a:r>
                        <a:rPr lang="en-GB" sz="900" dirty="0">
                          <a:solidFill>
                            <a:srgbClr val="6B1F7C"/>
                          </a:solidFill>
                        </a:rPr>
                        <a:t>Schedule</a:t>
                      </a:r>
                    </a:p>
                  </a:txBody>
                  <a:tcPr/>
                </a:tc>
                <a:extLst>
                  <a:ext uri="{0D108BD9-81ED-4DB2-BD59-A6C34878D82A}">
                    <a16:rowId xmlns:a16="http://schemas.microsoft.com/office/drawing/2014/main" val="3188042223"/>
                  </a:ext>
                </a:extLst>
              </a:tr>
              <a:tr h="229125">
                <a:tc>
                  <a:txBody>
                    <a:bodyPr/>
                    <a:lstStyle/>
                    <a:p>
                      <a:r>
                        <a:rPr lang="en-GB" sz="900" dirty="0">
                          <a:solidFill>
                            <a:srgbClr val="6B1F7C"/>
                          </a:solidFill>
                        </a:rPr>
                        <a:t>Who else is working on the job with you?</a:t>
                      </a:r>
                    </a:p>
                  </a:txBody>
                  <a:tcPr/>
                </a:tc>
                <a:tc>
                  <a:txBody>
                    <a:bodyPr/>
                    <a:lstStyle/>
                    <a:p>
                      <a:endParaRPr lang="en-GB" sz="900" dirty="0">
                        <a:solidFill>
                          <a:srgbClr val="6B1F7C"/>
                        </a:solidFill>
                      </a:endParaRPr>
                    </a:p>
                  </a:txBody>
                  <a:tcPr/>
                </a:tc>
                <a:extLst>
                  <a:ext uri="{0D108BD9-81ED-4DB2-BD59-A6C34878D82A}">
                    <a16:rowId xmlns:a16="http://schemas.microsoft.com/office/drawing/2014/main" val="1383527104"/>
                  </a:ext>
                </a:extLst>
              </a:tr>
              <a:tr h="247979">
                <a:tc>
                  <a:txBody>
                    <a:bodyPr/>
                    <a:lstStyle/>
                    <a:p>
                      <a:r>
                        <a:rPr lang="en-GB" sz="900" dirty="0">
                          <a:solidFill>
                            <a:srgbClr val="6B1F7C"/>
                          </a:solidFill>
                        </a:rPr>
                        <a:t>What</a:t>
                      </a:r>
                      <a:r>
                        <a:rPr lang="en-GB" sz="900" baseline="0" dirty="0">
                          <a:solidFill>
                            <a:srgbClr val="6B1F7C"/>
                          </a:solidFill>
                        </a:rPr>
                        <a:t> is the structure and who is responsible for what?</a:t>
                      </a:r>
                      <a:endParaRPr lang="en-GB" sz="900" dirty="0">
                        <a:solidFill>
                          <a:srgbClr val="6B1F7C"/>
                        </a:solidFill>
                      </a:endParaRPr>
                    </a:p>
                  </a:txBody>
                  <a:tcPr/>
                </a:tc>
                <a:tc>
                  <a:txBody>
                    <a:bodyPr/>
                    <a:lstStyle/>
                    <a:p>
                      <a:endParaRPr lang="en-GB" sz="900">
                        <a:solidFill>
                          <a:srgbClr val="6B1F7C"/>
                        </a:solidFill>
                      </a:endParaRPr>
                    </a:p>
                  </a:txBody>
                  <a:tcPr/>
                </a:tc>
                <a:extLst>
                  <a:ext uri="{0D108BD9-81ED-4DB2-BD59-A6C34878D82A}">
                    <a16:rowId xmlns:a16="http://schemas.microsoft.com/office/drawing/2014/main" val="1473474109"/>
                  </a:ext>
                </a:extLst>
              </a:tr>
              <a:tr h="238553">
                <a:tc>
                  <a:txBody>
                    <a:bodyPr/>
                    <a:lstStyle/>
                    <a:p>
                      <a:r>
                        <a:rPr lang="en-GB" sz="900" dirty="0">
                          <a:solidFill>
                            <a:srgbClr val="6B1F7C"/>
                          </a:solidFill>
                        </a:rPr>
                        <a:t>Who is the principal</a:t>
                      </a:r>
                      <a:r>
                        <a:rPr lang="en-GB" sz="900" baseline="0" dirty="0">
                          <a:solidFill>
                            <a:srgbClr val="6B1F7C"/>
                          </a:solidFill>
                        </a:rPr>
                        <a:t> contractor?</a:t>
                      </a:r>
                      <a:endParaRPr lang="en-GB" sz="900" dirty="0">
                        <a:solidFill>
                          <a:srgbClr val="6B1F7C"/>
                        </a:solidFill>
                      </a:endParaRPr>
                    </a:p>
                  </a:txBody>
                  <a:tcPr/>
                </a:tc>
                <a:tc>
                  <a:txBody>
                    <a:bodyPr/>
                    <a:lstStyle/>
                    <a:p>
                      <a:endParaRPr lang="en-GB" sz="900">
                        <a:solidFill>
                          <a:srgbClr val="6B1F7C"/>
                        </a:solidFill>
                      </a:endParaRPr>
                    </a:p>
                  </a:txBody>
                  <a:tcPr/>
                </a:tc>
                <a:extLst>
                  <a:ext uri="{0D108BD9-81ED-4DB2-BD59-A6C34878D82A}">
                    <a16:rowId xmlns:a16="http://schemas.microsoft.com/office/drawing/2014/main" val="2213750666"/>
                  </a:ext>
                </a:extLst>
              </a:tr>
              <a:tr h="640080">
                <a:tc>
                  <a:txBody>
                    <a:bodyPr/>
                    <a:lstStyle/>
                    <a:p>
                      <a:r>
                        <a:rPr lang="en-GB" sz="900" dirty="0">
                          <a:solidFill>
                            <a:srgbClr val="6B1F7C"/>
                          </a:solidFill>
                        </a:rPr>
                        <a:t>How have you chosen your contractors?</a:t>
                      </a:r>
                    </a:p>
                  </a:txBody>
                  <a:tcPr/>
                </a:tc>
                <a:tc>
                  <a:txBody>
                    <a:bodyPr/>
                    <a:lstStyle/>
                    <a:p>
                      <a:pPr marL="285750" indent="-285750">
                        <a:buFont typeface="Arial" panose="020B0604020202020204" pitchFamily="34" charset="0"/>
                        <a:buChar char="•"/>
                      </a:pPr>
                      <a:r>
                        <a:rPr lang="en-GB" sz="900" dirty="0">
                          <a:solidFill>
                            <a:srgbClr val="6B1F7C"/>
                          </a:solidFill>
                        </a:rPr>
                        <a:t>What training have they had?</a:t>
                      </a:r>
                    </a:p>
                    <a:p>
                      <a:pPr marL="285750" indent="-285750">
                        <a:buFont typeface="Arial" panose="020B0604020202020204" pitchFamily="34" charset="0"/>
                        <a:buChar char="•"/>
                      </a:pPr>
                      <a:r>
                        <a:rPr lang="en-GB" sz="900" dirty="0">
                          <a:solidFill>
                            <a:srgbClr val="6B1F7C"/>
                          </a:solidFill>
                        </a:rPr>
                        <a:t>What do they need?</a:t>
                      </a:r>
                    </a:p>
                    <a:p>
                      <a:pPr marL="285750" indent="-285750">
                        <a:buFont typeface="Arial" panose="020B0604020202020204" pitchFamily="34" charset="0"/>
                        <a:buChar char="•"/>
                      </a:pPr>
                      <a:r>
                        <a:rPr lang="en-GB" sz="900" dirty="0">
                          <a:solidFill>
                            <a:srgbClr val="6B1F7C"/>
                          </a:solidFill>
                        </a:rPr>
                        <a:t>Are they experienced?</a:t>
                      </a:r>
                    </a:p>
                    <a:p>
                      <a:pPr marL="285750" indent="-285750">
                        <a:buFont typeface="Arial" panose="020B0604020202020204" pitchFamily="34" charset="0"/>
                        <a:buChar char="•"/>
                      </a:pPr>
                      <a:r>
                        <a:rPr lang="en-GB" sz="900" dirty="0">
                          <a:solidFill>
                            <a:srgbClr val="6B1F7C"/>
                          </a:solidFill>
                        </a:rPr>
                        <a:t>How will they be monitoring progress and Health &amp; Safety?</a:t>
                      </a:r>
                    </a:p>
                  </a:txBody>
                  <a:tcPr/>
                </a:tc>
                <a:extLst>
                  <a:ext uri="{0D108BD9-81ED-4DB2-BD59-A6C34878D82A}">
                    <a16:rowId xmlns:a16="http://schemas.microsoft.com/office/drawing/2014/main" val="181569896"/>
                  </a:ext>
                </a:extLst>
              </a:tr>
              <a:tr h="228600">
                <a:tc>
                  <a:txBody>
                    <a:bodyPr/>
                    <a:lstStyle/>
                    <a:p>
                      <a:r>
                        <a:rPr lang="en-GB" sz="900" dirty="0">
                          <a:solidFill>
                            <a:srgbClr val="6B1F7C"/>
                          </a:solidFill>
                        </a:rPr>
                        <a:t>Is it notifiable to HSE?</a:t>
                      </a:r>
                    </a:p>
                  </a:txBody>
                  <a:tcPr/>
                </a:tc>
                <a:tc>
                  <a:txBody>
                    <a:bodyPr/>
                    <a:lstStyle/>
                    <a:p>
                      <a:pPr marL="0" indent="0">
                        <a:buFont typeface="Arial" panose="020B0604020202020204" pitchFamily="34" charset="0"/>
                        <a:buNone/>
                      </a:pPr>
                      <a:endParaRPr lang="en-GB" sz="900" dirty="0">
                        <a:solidFill>
                          <a:srgbClr val="6B1F7C"/>
                        </a:solidFill>
                      </a:endParaRPr>
                    </a:p>
                  </a:txBody>
                  <a:tcPr/>
                </a:tc>
                <a:extLst>
                  <a:ext uri="{0D108BD9-81ED-4DB2-BD59-A6C34878D82A}">
                    <a16:rowId xmlns:a16="http://schemas.microsoft.com/office/drawing/2014/main" val="2833559306"/>
                  </a:ext>
                </a:extLst>
              </a:tr>
              <a:tr h="502920">
                <a:tc>
                  <a:txBody>
                    <a:bodyPr/>
                    <a:lstStyle/>
                    <a:p>
                      <a:r>
                        <a:rPr lang="en-GB" sz="900" dirty="0">
                          <a:solidFill>
                            <a:srgbClr val="6B1F7C"/>
                          </a:solidFill>
                        </a:rPr>
                        <a:t>How will you communicate?</a:t>
                      </a:r>
                    </a:p>
                  </a:txBody>
                  <a:tcPr/>
                </a:tc>
                <a:tc>
                  <a:txBody>
                    <a:bodyPr/>
                    <a:lstStyle/>
                    <a:p>
                      <a:pPr marL="285750" indent="-285750">
                        <a:buFont typeface="Arial" panose="020B0604020202020204" pitchFamily="34" charset="0"/>
                        <a:buChar char="•"/>
                      </a:pPr>
                      <a:r>
                        <a:rPr lang="en-GB" sz="900" dirty="0">
                          <a:solidFill>
                            <a:srgbClr val="6B1F7C"/>
                          </a:solidFill>
                        </a:rPr>
                        <a:t>Site Rules</a:t>
                      </a:r>
                    </a:p>
                    <a:p>
                      <a:pPr marL="285750" indent="-285750">
                        <a:buFont typeface="Arial" panose="020B0604020202020204" pitchFamily="34" charset="0"/>
                        <a:buChar char="•"/>
                      </a:pPr>
                      <a:r>
                        <a:rPr lang="en-GB" sz="900" dirty="0">
                          <a:solidFill>
                            <a:srgbClr val="6B1F7C"/>
                          </a:solidFill>
                        </a:rPr>
                        <a:t>Changes to information</a:t>
                      </a:r>
                    </a:p>
                    <a:p>
                      <a:pPr marL="285750" indent="-285750">
                        <a:buFont typeface="Arial" panose="020B0604020202020204" pitchFamily="34" charset="0"/>
                        <a:buChar char="•"/>
                      </a:pPr>
                      <a:r>
                        <a:rPr lang="en-GB" sz="900" dirty="0">
                          <a:solidFill>
                            <a:srgbClr val="6B1F7C"/>
                          </a:solidFill>
                        </a:rPr>
                        <a:t>Method</a:t>
                      </a:r>
                      <a:r>
                        <a:rPr lang="en-GB" sz="900" baseline="0" dirty="0">
                          <a:solidFill>
                            <a:srgbClr val="6B1F7C"/>
                          </a:solidFill>
                        </a:rPr>
                        <a:t> statement (stand) or event safety plan (event)</a:t>
                      </a:r>
                      <a:endParaRPr lang="en-GB" sz="900" dirty="0">
                        <a:solidFill>
                          <a:srgbClr val="6B1F7C"/>
                        </a:solidFill>
                      </a:endParaRPr>
                    </a:p>
                  </a:txBody>
                  <a:tcPr/>
                </a:tc>
                <a:extLst>
                  <a:ext uri="{0D108BD9-81ED-4DB2-BD59-A6C34878D82A}">
                    <a16:rowId xmlns:a16="http://schemas.microsoft.com/office/drawing/2014/main" val="3047239446"/>
                  </a:ext>
                </a:extLst>
              </a:tr>
              <a:tr h="367646">
                <a:tc>
                  <a:txBody>
                    <a:bodyPr/>
                    <a:lstStyle/>
                    <a:p>
                      <a:r>
                        <a:rPr lang="en-GB" sz="900" dirty="0">
                          <a:solidFill>
                            <a:srgbClr val="6B1F7C"/>
                          </a:solidFill>
                        </a:rPr>
                        <a:t>How will you consult with your contractors?</a:t>
                      </a:r>
                    </a:p>
                  </a:txBody>
                  <a:tcPr/>
                </a:tc>
                <a:tc>
                  <a:txBody>
                    <a:bodyPr/>
                    <a:lstStyle/>
                    <a:p>
                      <a:endParaRPr lang="en-GB" sz="900" dirty="0">
                        <a:solidFill>
                          <a:srgbClr val="6B1F7C"/>
                        </a:solidFill>
                      </a:endParaRPr>
                    </a:p>
                  </a:txBody>
                  <a:tcPr/>
                </a:tc>
                <a:extLst>
                  <a:ext uri="{0D108BD9-81ED-4DB2-BD59-A6C34878D82A}">
                    <a16:rowId xmlns:a16="http://schemas.microsoft.com/office/drawing/2014/main" val="1976901904"/>
                  </a:ext>
                </a:extLst>
              </a:tr>
              <a:tr h="502920">
                <a:tc>
                  <a:txBody>
                    <a:bodyPr/>
                    <a:lstStyle/>
                    <a:p>
                      <a:r>
                        <a:rPr lang="en-GB" sz="900" dirty="0">
                          <a:solidFill>
                            <a:srgbClr val="6B1F7C"/>
                          </a:solidFill>
                        </a:rPr>
                        <a:t>What are your welfare arrangements?</a:t>
                      </a:r>
                    </a:p>
                  </a:txBody>
                  <a:tcPr/>
                </a:tc>
                <a:tc>
                  <a:txBody>
                    <a:bodyPr/>
                    <a:lstStyle/>
                    <a:p>
                      <a:pPr marL="171450" marR="0" lvl="0" indent="-171450"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dirty="0">
                          <a:solidFill>
                            <a:srgbClr val="6B1F7C"/>
                          </a:solidFill>
                        </a:rPr>
                        <a:t>Minimum welfare requirements: * Toilets * Washing facilities * Drinking Water * Boiling Water * Microwave * Seating </a:t>
                      </a:r>
                    </a:p>
                    <a:p>
                      <a:endParaRPr lang="en-GB" sz="900" dirty="0">
                        <a:solidFill>
                          <a:srgbClr val="6B1F7C"/>
                        </a:solidFill>
                      </a:endParaRPr>
                    </a:p>
                  </a:txBody>
                  <a:tcPr/>
                </a:tc>
                <a:extLst>
                  <a:ext uri="{0D108BD9-81ED-4DB2-BD59-A6C34878D82A}">
                    <a16:rowId xmlns:a16="http://schemas.microsoft.com/office/drawing/2014/main" val="1014225836"/>
                  </a:ext>
                </a:extLst>
              </a:tr>
              <a:tr h="1593345">
                <a:tc>
                  <a:txBody>
                    <a:bodyPr/>
                    <a:lstStyle/>
                    <a:p>
                      <a:r>
                        <a:rPr lang="en-GB" sz="900" dirty="0">
                          <a:solidFill>
                            <a:srgbClr val="6B1F7C"/>
                          </a:solidFill>
                        </a:rPr>
                        <a:t>Please list the major safety hazards</a:t>
                      </a:r>
                    </a:p>
                  </a:txBody>
                  <a:tcPr/>
                </a:tc>
                <a:tc>
                  <a:txBody>
                    <a:bodyPr/>
                    <a:lstStyle/>
                    <a:p>
                      <a:r>
                        <a:rPr lang="en-GB" sz="900" dirty="0">
                          <a:solidFill>
                            <a:srgbClr val="6B1F7C"/>
                          </a:solidFill>
                        </a:rPr>
                        <a:t>(for Example falls from height, collapse of structure, supervising members of public who may be at risk, waste, mechanical equipment, electric/gas/water, noise and vibration, stability, control of lifting operations, maintenance of plant and equipment, </a:t>
                      </a:r>
                    </a:p>
                    <a:p>
                      <a:r>
                        <a:rPr lang="en-GB" sz="900" dirty="0">
                          <a:solidFill>
                            <a:srgbClr val="6B1F7C"/>
                          </a:solidFill>
                        </a:rPr>
                        <a:t>rigging, pyrotechnics, lasers and similar special effects, traffic routes and the segregation of vehicles and pedestrians, storage of materials of work, equipment, manual handling, hazardous substances, non-iron radiation) </a:t>
                      </a:r>
                    </a:p>
                    <a:p>
                      <a:pPr marL="171450" indent="-171450">
                        <a:buFont typeface="Arial" panose="020B0604020202020204" pitchFamily="34" charset="0"/>
                        <a:buChar char="•"/>
                      </a:pPr>
                      <a:endParaRPr lang="en-GB" sz="900" dirty="0">
                        <a:solidFill>
                          <a:srgbClr val="6B1F7C"/>
                        </a:solidFill>
                      </a:endParaRPr>
                    </a:p>
                  </a:txBody>
                  <a:tcPr/>
                </a:tc>
                <a:extLst>
                  <a:ext uri="{0D108BD9-81ED-4DB2-BD59-A6C34878D82A}">
                    <a16:rowId xmlns:a16="http://schemas.microsoft.com/office/drawing/2014/main" val="3972005721"/>
                  </a:ext>
                </a:extLst>
              </a:tr>
            </a:tbl>
          </a:graphicData>
        </a:graphic>
      </p:graphicFrame>
    </p:spTree>
    <p:extLst>
      <p:ext uri="{BB962C8B-B14F-4D97-AF65-F5344CB8AC3E}">
        <p14:creationId xmlns:p14="http://schemas.microsoft.com/office/powerpoint/2010/main" val="1313560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5793" y="496389"/>
            <a:ext cx="9048207" cy="7376507"/>
          </a:xfrm>
          <a:prstGeom prst="rect">
            <a:avLst/>
          </a:prstGeom>
        </p:spPr>
        <p:txBody>
          <a:bodyPr wrap="square">
            <a:spAutoFit/>
          </a:bodyPr>
          <a:lstStyle/>
          <a:p>
            <a:pPr>
              <a:lnSpc>
                <a:spcPct val="115000"/>
              </a:lnSpc>
              <a:spcAft>
                <a:spcPts val="0"/>
              </a:spcAft>
            </a:pPr>
            <a:r>
              <a:rPr lang="en-US" sz="20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Method Statement - Example Document_3.0</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26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Details: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75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Company Name, Address and telephone number: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Prepared by......................................... (Name &amp; Title)..............................................................................................................</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Exhibition: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9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Stand No: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Venue:.....................................................................................................................................................................................</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Hall: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Date: ................................................. (Build-up and Pull Out)...................................................................................................</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Plans/Drawings: .................................. (N/A or Sent/Attached)..................................................................................................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Structural </a:t>
            </a:r>
            <a:r>
              <a:rPr lang="en-US" sz="1200"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Calcs</a:t>
            </a: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 .................................. (N/A or Sent/Attached)..................................................................................................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Valid: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600"/>
              </a:lnSpc>
              <a:spcAft>
                <a:spcPts val="0"/>
              </a:spcAft>
            </a:pPr>
            <a:r>
              <a:rPr lang="en-US" sz="12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On Site Personnel:</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73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Manager/Supervisor: ............................ (Name and Mobile Number)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Number of staff: Employees and any Sub- Contract Labour Staff - (3 Chippies, 1 </a:t>
            </a:r>
            <a:r>
              <a:rPr lang="en-US" sz="1200"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labourer</a:t>
            </a: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 </a:t>
            </a:r>
            <a:r>
              <a:rPr lang="en-US" sz="1200"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Others: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Sub-Contractors: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Furniture..................................................................................................................................................................................</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Carpets....................................................................................................................................................................................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5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Electrical..................................................................................................................................................................................</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Ceilings....................................................................................................................................................................................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33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Floral.......................................................................................................................................................................................</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580"/>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Responsible for Health &amp; Safety: ....................(Name)................................................................................................................</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595"/>
              </a:lnSpc>
              <a:spcAft>
                <a:spcPts val="0"/>
              </a:spcAft>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76200" hangingPunct="0">
              <a:lnSpc>
                <a:spcPct val="111000"/>
              </a:lnSpc>
              <a:spcAft>
                <a:spcPts val="0"/>
              </a:spcAft>
            </a:pPr>
            <a:endParaRPr lang="en-GB" sz="11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92317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6753" y="966651"/>
            <a:ext cx="8813075" cy="5471498"/>
          </a:xfrm>
          <a:prstGeom prst="rect">
            <a:avLst/>
          </a:prstGeom>
        </p:spPr>
        <p:txBody>
          <a:bodyPr wrap="square">
            <a:spAutoFit/>
          </a:bodyPr>
          <a:lstStyle/>
          <a:p>
            <a:pPr lvl="0">
              <a:lnSpc>
                <a:spcPct val="115000"/>
              </a:lnSpc>
            </a:pPr>
            <a:r>
              <a:rPr lang="en-US" sz="12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 Method Statement – Example Document_3</a:t>
            </a:r>
          </a:p>
          <a:p>
            <a:pPr lvl="0">
              <a:lnSpc>
                <a:spcPct val="115000"/>
              </a:lnSpc>
            </a:pPr>
            <a:r>
              <a:rPr lang="en-US" sz="12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 </a:t>
            </a:r>
          </a:p>
          <a:p>
            <a:pPr lvl="0">
              <a:lnSpc>
                <a:spcPct val="115000"/>
              </a:lnSpc>
            </a:pPr>
            <a:r>
              <a:rPr lang="en-US" sz="12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Stand Build Procedure:</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655"/>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Arrive Site: .....................................................................(Date)................................................................................................</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72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Lorry unloaded using lifting Contractors and/or by hand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55"/>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Materials sited around stand area</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Wooden platform laid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Carpet put down</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55"/>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Walls erected –erect company logo, graphics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Ceiling fitted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Electrics installed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55"/>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Exhibition products fitted/installed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Stand features added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Completed stand size 20 x 20, walls 3:9 </a:t>
            </a:r>
            <a:r>
              <a:rPr lang="en-US" sz="1200"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metres</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Furniture delivered and positioned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55"/>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Floral added</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330"/>
              </a:lnSpc>
            </a:pPr>
            <a:r>
              <a:rPr lang="en-US" sz="20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76200" lvl="0" hangingPunct="0">
              <a:lnSpc>
                <a:spcPct val="111000"/>
              </a:lnSpc>
            </a:pPr>
            <a:r>
              <a:rPr lang="en-US" sz="12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The design, manufacture and construction of the stand, will ensure its stability for the duration of the exhibition, under normal exhibition conditions. The stand design and construction as far as is reasonably practicable, complies fully with the Equality Act 2010. To this end we have sought to achieve in the stand layout “Access For All “ and tried to ensure any Artwork and/or Furniture meets fully with the spirit and intent of the Act.</a:t>
            </a:r>
            <a:endParaRPr lang="en-GB"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05439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83474"/>
            <a:ext cx="9083040" cy="5364545"/>
          </a:xfrm>
          <a:prstGeom prst="rect">
            <a:avLst/>
          </a:prstGeom>
        </p:spPr>
        <p:txBody>
          <a:bodyPr wrap="square">
            <a:spAutoFit/>
          </a:bodyPr>
          <a:lstStyle/>
          <a:p>
            <a:pPr>
              <a:lnSpc>
                <a:spcPct val="115000"/>
              </a:lnSpc>
              <a:spcAft>
                <a:spcPts val="0"/>
              </a:spcAft>
            </a:pPr>
            <a:r>
              <a:rPr lang="en-US" sz="12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Method Statement - Example Document_3.0</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98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Stand Demolition</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7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Exhibitor’s products removed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Floral and furniture removed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5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Electrics disconnected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Stand features moved to Transporter outside, Exhibitor to </a:t>
            </a:r>
            <a:r>
              <a:rPr lang="en-US" sz="900"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organise</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All walling and flooring saved and taken away from site</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5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Carpets removed and taken away from site</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No significant waste/debris will be left on site</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9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Special Equipment/Expertise</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71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Scaffold Tower (hired)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5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Normal fitting tools and equipment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All hand drills battery operated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90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Materials</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7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All materials comply with venue regulations, flame retarded, BSI Standard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5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Paint - water based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63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Hazardous substances –small quantity of thinners for cleaning purposes</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78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endParaRPr lang="en-GB" dirty="0">
              <a:solidFill>
                <a:srgbClr val="6B1F7C"/>
              </a:solidFill>
            </a:endParaRPr>
          </a:p>
        </p:txBody>
      </p:sp>
    </p:spTree>
    <p:extLst>
      <p:ext uri="{BB962C8B-B14F-4D97-AF65-F5344CB8AC3E}">
        <p14:creationId xmlns:p14="http://schemas.microsoft.com/office/powerpoint/2010/main" val="1020206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9634" y="844730"/>
            <a:ext cx="8464732" cy="4496359"/>
          </a:xfrm>
          <a:prstGeom prst="rect">
            <a:avLst/>
          </a:prstGeom>
        </p:spPr>
        <p:txBody>
          <a:bodyPr wrap="square">
            <a:spAutoFit/>
          </a:bodyPr>
          <a:lstStyle/>
          <a:p>
            <a:pPr lvl="0">
              <a:lnSpc>
                <a:spcPct val="115000"/>
              </a:lnSpc>
            </a:pPr>
            <a:r>
              <a:rPr lang="en-US" sz="9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Additional Information</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70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228600" lvl="0" hangingPunct="0">
              <a:lnSpc>
                <a:spcPct val="165000"/>
              </a:lnSpc>
            </a:pPr>
            <a:r>
              <a:rPr lang="en-US" sz="900"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XYZ Exhibitions have been trading 10 years. We erect exhibition stands worldwide and installed this stand at the show last year. We are Members of ESSA.</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125"/>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b="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Addendum for Double Decker Stands</a:t>
            </a:r>
            <a:endParaRPr lang="en-GB" sz="1100" b="1"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70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177800" lvl="0" hangingPunct="0">
              <a:lnSpc>
                <a:spcPct val="140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Describe the step-by-step build sequence for the structure including whether or not it be built at ground level and then lifted into place complete:</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97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are the weights to be lifted and heights to be lifted to; what equipment will be used (crane, fork lift, Hiab,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95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How will the structure be lifted safely:</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975"/>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Who will undertake the tasks (own work force; sub-Contractors):</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975"/>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139700" lvl="0" hangingPunct="0">
              <a:lnSpc>
                <a:spcPct val="140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When will the handrail be completed (prior to lifting)? Will the floor be complete; if not, what means of edge protection has been designed: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50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equipment is to be provided for working at height: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95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do you foresee are the hazards created by the task (work at height, dust, scaffolds,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ts val="1950"/>
              </a:lnSpc>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lnSpc>
                <a:spcPct val="115000"/>
              </a:lnSpc>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are your proposed solutions to the above hazards (scaffolds, barriers, fall-arrest equipment,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lvl="0"/>
            <a:br>
              <a:rPr lang="en-US" sz="1200" dirty="0">
                <a:solidFill>
                  <a:srgbClr val="6B1F7C"/>
                </a:solidFill>
                <a:latin typeface="Times New Roman" panose="02020603050405020304" pitchFamily="18" charset="0"/>
                <a:ea typeface="Times New Roman" panose="02020603050405020304" pitchFamily="18" charset="0"/>
              </a:rPr>
            </a:br>
            <a:endParaRPr lang="en-GB" dirty="0">
              <a:solidFill>
                <a:srgbClr val="6B1F7C"/>
              </a:solidFill>
            </a:endParaRPr>
          </a:p>
        </p:txBody>
      </p:sp>
    </p:spTree>
    <p:extLst>
      <p:ext uri="{BB962C8B-B14F-4D97-AF65-F5344CB8AC3E}">
        <p14:creationId xmlns:p14="http://schemas.microsoft.com/office/powerpoint/2010/main" val="33931867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2217" y="1001486"/>
            <a:ext cx="8499566" cy="4793620"/>
          </a:xfrm>
          <a:prstGeom prst="rect">
            <a:avLst/>
          </a:prstGeom>
        </p:spPr>
        <p:txBody>
          <a:bodyPr wrap="square">
            <a:spAutoFit/>
          </a:bodyPr>
          <a:lstStyle/>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are the predicted noise levels of your work:</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17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381000" hangingPunct="0">
              <a:lnSpc>
                <a:spcPct val="152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specialist work is required (scaffold erection, woodworking machines, hot work,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 and proof of competence of those undertaking this work:</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5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plant and tools are to be used (power drills, saws, compressors,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10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physical precautions are to be used including details of the supplier (barriers, screens, warning signs, fire extinguishers,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1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139700" hangingPunct="0">
              <a:lnSpc>
                <a:spcPct val="152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PPE is to be used; who it will be used by and what training will be given (hard hats, dust masks, gloves, overalls, ear plugs,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etc</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50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Provide details of the working platform (mobile tower, trestles, ladders, steps):</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7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What access will be required by other Contractors to locate services or undertake an installation; who; when:</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10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When will the structure will be signed off by an independent structural engineer:</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7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Describe your arrangements for safe dismantling:</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a:lnSpc>
                <a:spcPts val="1125"/>
              </a:lnSpc>
              <a:spcAft>
                <a:spcPts val="0"/>
              </a:spcAft>
            </a:pPr>
            <a:r>
              <a:rPr lang="en-US" sz="1200" dirty="0">
                <a:solidFill>
                  <a:srgbClr val="6B1F7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pPr marR="76200" hangingPunct="0">
              <a:lnSpc>
                <a:spcPct val="152000"/>
              </a:lnSpc>
              <a:spcAft>
                <a:spcPts val="0"/>
              </a:spcAft>
            </a:pP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Work at the venue will not commence without the permission of the </a:t>
            </a:r>
            <a:r>
              <a:rPr lang="en-US" sz="900" i="1" dirty="0" err="1">
                <a:solidFill>
                  <a:srgbClr val="6B1F7C"/>
                </a:solidFill>
                <a:latin typeface="Tahoma" panose="020B0604030504040204" pitchFamily="34" charset="0"/>
                <a:ea typeface="Times New Roman" panose="02020603050405020304" pitchFamily="18" charset="0"/>
                <a:cs typeface="Times New Roman" panose="02020603050405020304" pitchFamily="18" charset="0"/>
              </a:rPr>
              <a:t>organiser</a:t>
            </a:r>
            <a:r>
              <a:rPr lang="en-US" sz="900" i="1" dirty="0">
                <a:solidFill>
                  <a:srgbClr val="6B1F7C"/>
                </a:solidFill>
                <a:latin typeface="Tahoma" panose="020B0604030504040204" pitchFamily="34" charset="0"/>
                <a:ea typeface="Times New Roman" panose="02020603050405020304" pitchFamily="18" charset="0"/>
                <a:cs typeface="Times New Roman" panose="02020603050405020304" pitchFamily="18" charset="0"/>
              </a:rPr>
              <a:t> or their appointed representative. Their approval of this document and supporting information must be confirmed.</a:t>
            </a:r>
            <a:endParaRPr lang="en-GB" sz="1100" dirty="0">
              <a:solidFill>
                <a:srgbClr val="6B1F7C"/>
              </a:solidFill>
              <a:latin typeface="Calibri" panose="020F0502020204030204" pitchFamily="34" charset="0"/>
              <a:ea typeface="Times New Roman" panose="02020603050405020304" pitchFamily="18" charset="0"/>
              <a:cs typeface="Times New Roman" panose="02020603050405020304" pitchFamily="18" charset="0"/>
            </a:endParaRPr>
          </a:p>
          <a:p>
            <a:br>
              <a:rPr lang="en-US" sz="1200" dirty="0">
                <a:solidFill>
                  <a:srgbClr val="6B1F7C"/>
                </a:solidFill>
                <a:latin typeface="Times New Roman" panose="02020603050405020304" pitchFamily="18" charset="0"/>
                <a:ea typeface="Times New Roman" panose="02020603050405020304" pitchFamily="18" charset="0"/>
              </a:rPr>
            </a:br>
            <a:endParaRPr lang="en-GB" dirty="0">
              <a:solidFill>
                <a:srgbClr val="6B1F7C"/>
              </a:solidFill>
            </a:endParaRPr>
          </a:p>
        </p:txBody>
      </p:sp>
    </p:spTree>
    <p:extLst>
      <p:ext uri="{BB962C8B-B14F-4D97-AF65-F5344CB8AC3E}">
        <p14:creationId xmlns:p14="http://schemas.microsoft.com/office/powerpoint/2010/main" val="37093255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9798" y="62145"/>
            <a:ext cx="6698201" cy="432939"/>
          </a:xfrm>
          <a:prstGeom prst="rect">
            <a:avLst/>
          </a:prstGeom>
        </p:spPr>
        <p:txBody>
          <a:bodyPr wrap="square">
            <a:spAutoFit/>
          </a:bodyPr>
          <a:lstStyle/>
          <a:p>
            <a:pPr>
              <a:lnSpc>
                <a:spcPct val="115000"/>
              </a:lnSpc>
              <a:spcAft>
                <a:spcPts val="0"/>
              </a:spcAft>
            </a:pPr>
            <a:r>
              <a:rPr lang="en-US" sz="1200" b="1" dirty="0">
                <a:solidFill>
                  <a:srgbClr val="2C2B2A"/>
                </a:solidFill>
                <a:latin typeface="Tahoma" panose="020B0604030504040204" pitchFamily="34" charset="0"/>
                <a:ea typeface="Times New Roman" panose="02020603050405020304" pitchFamily="18" charset="0"/>
                <a:cs typeface="Times New Roman" panose="02020603050405020304" pitchFamily="18" charset="0"/>
              </a:rPr>
              <a:t>Risk Assessment - Example Document_3.0</a:t>
            </a:r>
            <a:endParaRPr lang="en-GB" sz="1100" dirty="0">
              <a:latin typeface="Calibri" panose="020F0502020204030204" pitchFamily="34" charset="0"/>
              <a:ea typeface="Times New Roman" panose="02020603050405020304" pitchFamily="18" charset="0"/>
              <a:cs typeface="Times New Roman" panose="02020603050405020304" pitchFamily="18" charset="0"/>
            </a:endParaRPr>
          </a:p>
          <a:p>
            <a:pPr>
              <a:lnSpc>
                <a:spcPts val="1000"/>
              </a:lnSpc>
              <a:spcAft>
                <a:spcPts val="0"/>
              </a:spcAft>
            </a:pPr>
            <a:r>
              <a:rPr lang="en-US" sz="1200" dirty="0">
                <a:latin typeface="Times New Roman" panose="02020603050405020304" pitchFamily="18"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401909713"/>
              </p:ext>
            </p:extLst>
          </p:nvPr>
        </p:nvGraphicFramePr>
        <p:xfrm>
          <a:off x="72752" y="1043139"/>
          <a:ext cx="8964716" cy="5801544"/>
        </p:xfrm>
        <a:graphic>
          <a:graphicData uri="http://schemas.openxmlformats.org/drawingml/2006/table">
            <a:tbl>
              <a:tblPr firstRow="1" firstCol="1" bandRow="1"/>
              <a:tblGrid>
                <a:gridCol w="925021">
                  <a:extLst>
                    <a:ext uri="{9D8B030D-6E8A-4147-A177-3AD203B41FA5}">
                      <a16:colId xmlns:a16="http://schemas.microsoft.com/office/drawing/2014/main" val="1047480281"/>
                    </a:ext>
                  </a:extLst>
                </a:gridCol>
                <a:gridCol w="770670">
                  <a:extLst>
                    <a:ext uri="{9D8B030D-6E8A-4147-A177-3AD203B41FA5}">
                      <a16:colId xmlns:a16="http://schemas.microsoft.com/office/drawing/2014/main" val="636582433"/>
                    </a:ext>
                  </a:extLst>
                </a:gridCol>
                <a:gridCol w="1925587">
                  <a:extLst>
                    <a:ext uri="{9D8B030D-6E8A-4147-A177-3AD203B41FA5}">
                      <a16:colId xmlns:a16="http://schemas.microsoft.com/office/drawing/2014/main" val="2472566779"/>
                    </a:ext>
                  </a:extLst>
                </a:gridCol>
                <a:gridCol w="619580">
                  <a:extLst>
                    <a:ext uri="{9D8B030D-6E8A-4147-A177-3AD203B41FA5}">
                      <a16:colId xmlns:a16="http://schemas.microsoft.com/office/drawing/2014/main" val="2878212750"/>
                    </a:ext>
                  </a:extLst>
                </a:gridCol>
                <a:gridCol w="693494">
                  <a:extLst>
                    <a:ext uri="{9D8B030D-6E8A-4147-A177-3AD203B41FA5}">
                      <a16:colId xmlns:a16="http://schemas.microsoft.com/office/drawing/2014/main" val="1061440784"/>
                    </a:ext>
                  </a:extLst>
                </a:gridCol>
                <a:gridCol w="513600">
                  <a:extLst>
                    <a:ext uri="{9D8B030D-6E8A-4147-A177-3AD203B41FA5}">
                      <a16:colId xmlns:a16="http://schemas.microsoft.com/office/drawing/2014/main" val="3532682485"/>
                    </a:ext>
                  </a:extLst>
                </a:gridCol>
                <a:gridCol w="1489707">
                  <a:extLst>
                    <a:ext uri="{9D8B030D-6E8A-4147-A177-3AD203B41FA5}">
                      <a16:colId xmlns:a16="http://schemas.microsoft.com/office/drawing/2014/main" val="607558789"/>
                    </a:ext>
                  </a:extLst>
                </a:gridCol>
                <a:gridCol w="590231">
                  <a:extLst>
                    <a:ext uri="{9D8B030D-6E8A-4147-A177-3AD203B41FA5}">
                      <a16:colId xmlns:a16="http://schemas.microsoft.com/office/drawing/2014/main" val="1239073036"/>
                    </a:ext>
                  </a:extLst>
                </a:gridCol>
                <a:gridCol w="693494">
                  <a:extLst>
                    <a:ext uri="{9D8B030D-6E8A-4147-A177-3AD203B41FA5}">
                      <a16:colId xmlns:a16="http://schemas.microsoft.com/office/drawing/2014/main" val="3691739278"/>
                    </a:ext>
                  </a:extLst>
                </a:gridCol>
                <a:gridCol w="743332">
                  <a:extLst>
                    <a:ext uri="{9D8B030D-6E8A-4147-A177-3AD203B41FA5}">
                      <a16:colId xmlns:a16="http://schemas.microsoft.com/office/drawing/2014/main" val="398959791"/>
                    </a:ext>
                  </a:extLst>
                </a:gridCol>
              </a:tblGrid>
              <a:tr h="976497">
                <a:tc>
                  <a:txBody>
                    <a:bodyPr/>
                    <a:lstStyle/>
                    <a:p>
                      <a:pPr algn="ctr">
                        <a:lnSpc>
                          <a:spcPct val="115000"/>
                        </a:lnSpc>
                        <a:spcAft>
                          <a:spcPts val="0"/>
                        </a:spcAft>
                      </a:pPr>
                      <a:r>
                        <a:rPr lang="en-GB" sz="500" b="1" dirty="0">
                          <a:effectLst/>
                          <a:latin typeface="Calibri" panose="020F0502020204030204" pitchFamily="34" charset="0"/>
                          <a:ea typeface="Calibri" panose="020F0502020204030204" pitchFamily="34" charset="0"/>
                          <a:cs typeface="Times New Roman" panose="02020603050405020304" pitchFamily="18" charset="0"/>
                        </a:rPr>
                        <a:t>Activity/Area</a:t>
                      </a:r>
                      <a:endParaRPr lang="en-GB" sz="4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500" b="1" dirty="0">
                          <a:effectLst/>
                          <a:latin typeface="Calibri" panose="020F0502020204030204" pitchFamily="34" charset="0"/>
                          <a:ea typeface="Calibri" panose="020F0502020204030204" pitchFamily="34" charset="0"/>
                          <a:cs typeface="Times New Roman" panose="02020603050405020304" pitchFamily="18" charset="0"/>
                        </a:rPr>
                        <a:t>Of assessment</a:t>
                      </a:r>
                      <a:endParaRPr lang="en-GB" sz="400" dirty="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Hazard/s</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Existing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Control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Measures</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Severity of Risk</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Likelihood of Risk</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Result of Rating</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List any additional control measures required to reduce the risk</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Revised Severity of risk</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Revised Likelihood of risk</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500" b="1">
                          <a:effectLst/>
                          <a:latin typeface="Calibri" panose="020F0502020204030204" pitchFamily="34" charset="0"/>
                          <a:ea typeface="Calibri" panose="020F0502020204030204" pitchFamily="34" charset="0"/>
                          <a:cs typeface="Times New Roman" panose="02020603050405020304" pitchFamily="18" charset="0"/>
                        </a:rPr>
                        <a:t>Revised result of rating</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70852612"/>
                  </a:ext>
                </a:extLst>
              </a:tr>
              <a:tr h="669675">
                <a:tc>
                  <a:txBody>
                    <a:bodyPr/>
                    <a:lstStyle/>
                    <a:p>
                      <a:pPr algn="ctr">
                        <a:lnSpc>
                          <a:spcPct val="115000"/>
                        </a:lnSpc>
                        <a:spcAft>
                          <a:spcPts val="0"/>
                        </a:spcAft>
                      </a:pPr>
                      <a:r>
                        <a:rPr lang="en-GB" sz="600" b="1" dirty="0">
                          <a:effectLst/>
                          <a:latin typeface="Calibri" panose="020F0502020204030204" pitchFamily="34" charset="0"/>
                          <a:ea typeface="Calibri" panose="020F0502020204030204" pitchFamily="34" charset="0"/>
                          <a:cs typeface="Times New Roman" panose="02020603050405020304" pitchFamily="18" charset="0"/>
                        </a:rPr>
                        <a:t>Fire Evacuation</a:t>
                      </a:r>
                      <a:endParaRPr lang="en-GB" sz="400" dirty="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Fatality</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GB" sz="400" dirty="0">
                          <a:effectLst/>
                          <a:latin typeface="Calibri" panose="020F0502020204030204" pitchFamily="34" charset="0"/>
                          <a:ea typeface="Calibri" panose="020F0502020204030204" pitchFamily="34" charset="0"/>
                          <a:cs typeface="Times New Roman" panose="02020603050405020304" pitchFamily="18" charset="0"/>
                        </a:rPr>
                        <a:t>Annual &amp; Daily Fire Risk Assessment; Portable Fire Fighting Equipment; 24/7 Safety &amp; Security Patrols; Fire Alarm; Signage, audible safety briefing in all major conference rooms;  emergency procedures sent to client prior to event; fire marshals; regular fire safety training, and clearly marked evacuation routes.</a:t>
                      </a: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10</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Continuous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Awareness</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dirty="0">
                          <a:effectLst/>
                          <a:latin typeface="Calibri" panose="020F0502020204030204" pitchFamily="34" charset="0"/>
                          <a:ea typeface="Calibri" panose="020F0502020204030204" pitchFamily="34" charset="0"/>
                          <a:cs typeface="Times New Roman" panose="02020603050405020304" pitchFamily="18" charset="0"/>
                        </a:rPr>
                        <a:t>5</a:t>
                      </a:r>
                      <a:endParaRPr lang="en-GB" sz="400" dirty="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5372609"/>
                  </a:ext>
                </a:extLst>
              </a:tr>
              <a:tr h="598817">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Arson</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Fire &amp;</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Injuries</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GB" sz="400" dirty="0">
                          <a:effectLst/>
                          <a:latin typeface="Calibri" panose="020F0502020204030204" pitchFamily="34" charset="0"/>
                          <a:ea typeface="Calibri" panose="020F0502020204030204" pitchFamily="34" charset="0"/>
                          <a:cs typeface="Times New Roman" panose="02020603050405020304" pitchFamily="18" charset="0"/>
                        </a:rPr>
                        <a:t>‘No smoking’ ban throughout, smoke detection and fire alarm system in place.</a:t>
                      </a:r>
                      <a:r>
                        <a:rPr lang="en-GB" sz="400" i="1" dirty="0">
                          <a:effectLst/>
                          <a:latin typeface="Calibri" panose="020F0502020204030204" pitchFamily="34" charset="0"/>
                          <a:ea typeface="Calibri" panose="020F0502020204030204" pitchFamily="34" charset="0"/>
                          <a:cs typeface="Times New Roman" panose="02020603050405020304" pitchFamily="18" charset="0"/>
                        </a:rPr>
                        <a:t> </a:t>
                      </a:r>
                      <a:r>
                        <a:rPr lang="en-GB" sz="400" dirty="0">
                          <a:effectLst/>
                          <a:latin typeface="Calibri" panose="020F0502020204030204" pitchFamily="34" charset="0"/>
                          <a:ea typeface="Calibri" panose="020F0502020204030204" pitchFamily="34" charset="0"/>
                          <a:cs typeface="Times New Roman" panose="02020603050405020304" pitchFamily="18" charset="0"/>
                        </a:rPr>
                        <a:t>Access Control</a:t>
                      </a:r>
                    </a:p>
                    <a:p>
                      <a:pPr algn="just">
                        <a:lnSpc>
                          <a:spcPct val="115000"/>
                        </a:lnSpc>
                        <a:spcAft>
                          <a:spcPts val="0"/>
                        </a:spcAft>
                      </a:pPr>
                      <a:r>
                        <a:rPr lang="en-GB" sz="400" dirty="0">
                          <a:effectLst/>
                          <a:latin typeface="Calibri" panose="020F0502020204030204" pitchFamily="34" charset="0"/>
                          <a:ea typeface="Calibri" panose="020F0502020204030204" pitchFamily="34" charset="0"/>
                          <a:cs typeface="Times New Roman" panose="02020603050405020304" pitchFamily="18" charset="0"/>
                        </a:rPr>
                        <a:t>CCTV System monitored from Control Room</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10</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24/7 Alert</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Security &amp; Safety Patrols</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0655572"/>
                  </a:ext>
                </a:extLst>
              </a:tr>
              <a:tr h="377234">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Manual</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Handling</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Injuries.</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Staff &amp; Porters awareness and training. Fault reporting. </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6</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Adequate</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Supervision</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4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6729314"/>
                  </a:ext>
                </a:extLst>
              </a:tr>
              <a:tr h="311496">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Electricity</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Electrocution</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Access beyond connection socket limited to trained electricians only</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10</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Annual PAT testing</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Safe Systems of Work</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9397255"/>
                  </a:ext>
                </a:extLst>
              </a:tr>
              <a:tr h="479054">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Noise</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Deafness</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Limit of 80dBA applies to the building.</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4</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All staff aware of policy.</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Limit exposure to noise</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8272275"/>
                  </a:ext>
                </a:extLst>
              </a:tr>
              <a:tr h="564598">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AV Rig  – Production company</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Slips, trips and falls, manual handling, electrocution etc.</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Event and production guidelines emailed to production companies, completed guideline questionnaires requested, separate risk assessment required and added to EBMS.</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Avoid Working at height</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9</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Adequate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Supervision</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6</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9508888"/>
                  </a:ext>
                </a:extLst>
              </a:tr>
              <a:tr h="513271">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Medical Emergency</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Accident or Illness</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First Aiders on site 24/ 7 via 020 7798 4040 and first aid room</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4</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Constant training for staff in first aid.</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544276"/>
                  </a:ext>
                </a:extLst>
              </a:tr>
              <a:tr h="470500">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Trespass</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Accident</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Theft</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Damage</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Robust Access Control</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24 / 7 Security Team</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CCTV Surveillance</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6</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All personal or valuable property to be secured by owners</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6050085"/>
                  </a:ext>
                </a:extLst>
              </a:tr>
              <a:tr h="479054">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Lone Working</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Inability to gain prompt assistance</a:t>
                      </a: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Avoid wherever possible</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Report to Security Control Room</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Obtain Permit To Work</a:t>
                      </a: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dirty="0">
                          <a:effectLst/>
                          <a:latin typeface="Calibri" panose="020F0502020204030204" pitchFamily="34" charset="0"/>
                          <a:ea typeface="Calibri" panose="020F0502020204030204" pitchFamily="34" charset="0"/>
                          <a:cs typeface="Times New Roman" panose="02020603050405020304" pitchFamily="18" charset="0"/>
                        </a:rPr>
                        <a:t>2</a:t>
                      </a:r>
                      <a:endParaRPr lang="en-GB" sz="400" dirty="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6</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Individual Responsibility</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3</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3587624"/>
                  </a:ext>
                </a:extLst>
              </a:tr>
              <a:tr h="361348">
                <a:tc>
                  <a:txBody>
                    <a:bodyPr/>
                    <a:lstStyle/>
                    <a:p>
                      <a:pPr algn="ctr">
                        <a:lnSpc>
                          <a:spcPct val="115000"/>
                        </a:lnSpc>
                        <a:spcAft>
                          <a:spcPts val="0"/>
                        </a:spcAft>
                      </a:pPr>
                      <a:r>
                        <a:rPr lang="en-GB" sz="600" b="1">
                          <a:effectLst/>
                          <a:latin typeface="Calibri" panose="020F0502020204030204" pitchFamily="34" charset="0"/>
                          <a:ea typeface="Calibri" panose="020F0502020204030204" pitchFamily="34" charset="0"/>
                          <a:cs typeface="Times New Roman" panose="02020603050405020304" pitchFamily="18" charset="0"/>
                        </a:rPr>
                        <a:t>Working at Height</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Falls from height</a:t>
                      </a: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Permit To Work Required</a:t>
                      </a:r>
                    </a:p>
                    <a:p>
                      <a:pPr algn="ctr">
                        <a:lnSpc>
                          <a:spcPct val="115000"/>
                        </a:lnSpc>
                        <a:spcAft>
                          <a:spcPts val="0"/>
                        </a:spcAft>
                      </a:pPr>
                      <a:r>
                        <a:rPr lang="en-GB" sz="400">
                          <a:effectLst/>
                          <a:latin typeface="Calibri" panose="020F0502020204030204" pitchFamily="34" charset="0"/>
                          <a:ea typeface="Calibri" panose="020F0502020204030204" pitchFamily="34" charset="0"/>
                          <a:cs typeface="Times New Roman" panose="02020603050405020304" pitchFamily="18" charset="0"/>
                        </a:rPr>
                        <a:t>Roof &amp; Canopy Access via Security Control Room ONLY</a:t>
                      </a: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2</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10</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Adequate </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600">
                          <a:effectLst/>
                          <a:latin typeface="Calibri" panose="020F0502020204030204" pitchFamily="34" charset="0"/>
                          <a:ea typeface="Calibri" panose="020F0502020204030204" pitchFamily="34" charset="0"/>
                          <a:cs typeface="Times New Roman" panose="02020603050405020304" pitchFamily="18" charset="0"/>
                        </a:rPr>
                        <a:t>Supervision</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5</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a:effectLst/>
                          <a:latin typeface="Calibri" panose="020F0502020204030204" pitchFamily="34" charset="0"/>
                          <a:ea typeface="Calibri" panose="020F0502020204030204" pitchFamily="34" charset="0"/>
                          <a:cs typeface="Times New Roman" panose="02020603050405020304" pitchFamily="18" charset="0"/>
                        </a:rPr>
                        <a:t>1</a:t>
                      </a:r>
                      <a:endParaRPr lang="en-GB" sz="40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800" dirty="0">
                          <a:effectLst/>
                          <a:latin typeface="Calibri" panose="020F0502020204030204" pitchFamily="34" charset="0"/>
                          <a:ea typeface="Calibri" panose="020F0502020204030204" pitchFamily="34" charset="0"/>
                          <a:cs typeface="Times New Roman" panose="02020603050405020304" pitchFamily="18" charset="0"/>
                        </a:rPr>
                        <a:t>5</a:t>
                      </a:r>
                      <a:endParaRPr lang="en-GB" sz="400" dirty="0">
                        <a:effectLst/>
                        <a:latin typeface="Calibri" panose="020F0502020204030204" pitchFamily="34" charset="0"/>
                        <a:ea typeface="Calibri" panose="020F0502020204030204" pitchFamily="34" charset="0"/>
                        <a:cs typeface="Times New Roman" panose="02020603050405020304" pitchFamily="18" charset="0"/>
                      </a:endParaRPr>
                    </a:p>
                  </a:txBody>
                  <a:tcPr marL="27993" marR="27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8609656"/>
                  </a:ext>
                </a:extLst>
              </a:tr>
            </a:tbl>
          </a:graphicData>
        </a:graphic>
      </p:graphicFrame>
      <p:sp>
        <p:nvSpPr>
          <p:cNvPr id="6" name="Rectangle 1"/>
          <p:cNvSpPr>
            <a:spLocks noChangeArrowheads="1"/>
          </p:cNvSpPr>
          <p:nvPr/>
        </p:nvSpPr>
        <p:spPr bwMode="auto">
          <a:xfrm>
            <a:off x="159798" y="781528"/>
            <a:ext cx="21502285"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en-US" sz="1100" b="1" dirty="0">
                <a:latin typeface="Arial" panose="020B0604020202020204" pitchFamily="34" charset="0"/>
                <a:ea typeface="Calibri" panose="020F0502020204030204" pitchFamily="34" charset="0"/>
                <a:cs typeface="Times New Roman" panose="02020603050405020304" pitchFamily="18" charset="0"/>
              </a:rPr>
              <a:t>Assessment Date:			Review date:			Assessor:</a:t>
            </a:r>
            <a:r>
              <a:rPr kumimoji="0" lang="en-GB" altLang="en-US" sz="11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633191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674884449"/>
              </p:ext>
            </p:extLst>
          </p:nvPr>
        </p:nvGraphicFramePr>
        <p:xfrm>
          <a:off x="-1" y="781236"/>
          <a:ext cx="9005890" cy="5370989"/>
        </p:xfrm>
        <a:graphic>
          <a:graphicData uri="http://schemas.openxmlformats.org/drawingml/2006/table">
            <a:tbl>
              <a:tblPr firstRow="1" firstCol="1" bandRow="1"/>
              <a:tblGrid>
                <a:gridCol w="2000995">
                  <a:extLst>
                    <a:ext uri="{9D8B030D-6E8A-4147-A177-3AD203B41FA5}">
                      <a16:colId xmlns:a16="http://schemas.microsoft.com/office/drawing/2014/main" val="758260808"/>
                    </a:ext>
                  </a:extLst>
                </a:gridCol>
                <a:gridCol w="2000995">
                  <a:extLst>
                    <a:ext uri="{9D8B030D-6E8A-4147-A177-3AD203B41FA5}">
                      <a16:colId xmlns:a16="http://schemas.microsoft.com/office/drawing/2014/main" val="393978846"/>
                    </a:ext>
                  </a:extLst>
                </a:gridCol>
                <a:gridCol w="1000780">
                  <a:extLst>
                    <a:ext uri="{9D8B030D-6E8A-4147-A177-3AD203B41FA5}">
                      <a16:colId xmlns:a16="http://schemas.microsoft.com/office/drawing/2014/main" val="2395371141"/>
                    </a:ext>
                  </a:extLst>
                </a:gridCol>
                <a:gridCol w="1000780">
                  <a:extLst>
                    <a:ext uri="{9D8B030D-6E8A-4147-A177-3AD203B41FA5}">
                      <a16:colId xmlns:a16="http://schemas.microsoft.com/office/drawing/2014/main" val="60480149"/>
                    </a:ext>
                  </a:extLst>
                </a:gridCol>
                <a:gridCol w="1000780">
                  <a:extLst>
                    <a:ext uri="{9D8B030D-6E8A-4147-A177-3AD203B41FA5}">
                      <a16:colId xmlns:a16="http://schemas.microsoft.com/office/drawing/2014/main" val="1779337311"/>
                    </a:ext>
                  </a:extLst>
                </a:gridCol>
                <a:gridCol w="1000780">
                  <a:extLst>
                    <a:ext uri="{9D8B030D-6E8A-4147-A177-3AD203B41FA5}">
                      <a16:colId xmlns:a16="http://schemas.microsoft.com/office/drawing/2014/main" val="2225229125"/>
                    </a:ext>
                  </a:extLst>
                </a:gridCol>
                <a:gridCol w="1000780">
                  <a:extLst>
                    <a:ext uri="{9D8B030D-6E8A-4147-A177-3AD203B41FA5}">
                      <a16:colId xmlns:a16="http://schemas.microsoft.com/office/drawing/2014/main" val="3502225264"/>
                    </a:ext>
                  </a:extLst>
                </a:gridCol>
              </a:tblGrid>
              <a:tr h="524399">
                <a:tc rowSpan="2" gridSpan="2">
                  <a:txBody>
                    <a:bodyPr/>
                    <a:lstStyle/>
                    <a:p>
                      <a:pPr algn="ctr">
                        <a:lnSpc>
                          <a:spcPct val="115000"/>
                        </a:lnSpc>
                        <a:spcAft>
                          <a:spcPts val="0"/>
                        </a:spcAft>
                      </a:pPr>
                      <a:r>
                        <a:rPr lang="en-GB" sz="1400">
                          <a:effectLst/>
                          <a:latin typeface="Calibri" panose="020F0502020204030204" pitchFamily="34" charset="0"/>
                          <a:ea typeface="Calibri" panose="020F0502020204030204" pitchFamily="34" charset="0"/>
                          <a:cs typeface="Times New Roman" panose="02020603050405020304" pitchFamily="18" charset="0"/>
                        </a:rPr>
                        <a:t>Risk Assessment Matrix</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2" hMerge="1">
                  <a:txBody>
                    <a:bodyPr/>
                    <a:lstStyle/>
                    <a:p>
                      <a:endParaRPr lang="en-GB"/>
                    </a:p>
                  </a:txBody>
                  <a:tcPr/>
                </a:tc>
                <a:tc gridSpan="5">
                  <a:txBody>
                    <a:bodyPr/>
                    <a:lstStyle/>
                    <a:p>
                      <a:pPr algn="ctr">
                        <a:lnSpc>
                          <a:spcPct val="115000"/>
                        </a:lnSpc>
                        <a:spcAft>
                          <a:spcPts val="0"/>
                        </a:spcAft>
                      </a:pPr>
                      <a:r>
                        <a:rPr lang="en-GB" sz="2300" b="1">
                          <a:effectLst/>
                          <a:latin typeface="Calibri" panose="020F0502020204030204" pitchFamily="34" charset="0"/>
                          <a:ea typeface="Calibri" panose="020F0502020204030204" pitchFamily="34" charset="0"/>
                          <a:cs typeface="Times New Roman" panose="02020603050405020304" pitchFamily="18" charset="0"/>
                        </a:rPr>
                        <a:t>L I K L I H O O D</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82108729"/>
                  </a:ext>
                </a:extLst>
              </a:tr>
              <a:tr h="319879">
                <a:tc gridSpan="2" vMerge="1">
                  <a:txBody>
                    <a:bodyPr/>
                    <a:lstStyle/>
                    <a:p>
                      <a:endParaRPr lang="en-GB"/>
                    </a:p>
                  </a:txBody>
                  <a:tcPr/>
                </a:tc>
                <a:tc hMerge="1" vMerge="1">
                  <a:txBody>
                    <a:bodyPr/>
                    <a:lstStyle/>
                    <a:p>
                      <a:endParaRPr lang="en-GB"/>
                    </a:p>
                  </a:txBody>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UNLIKELY</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LOW</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MEDIUM</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HIGH</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CERTAIN</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03984859"/>
                  </a:ext>
                </a:extLst>
              </a:tr>
              <a:tr h="688147">
                <a:tc rowSpan="5">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S</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E</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V</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E</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R</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I</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T</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900" b="1">
                          <a:effectLst/>
                          <a:latin typeface="Calibri" panose="020F0502020204030204" pitchFamily="34" charset="0"/>
                          <a:ea typeface="Calibri" panose="020F0502020204030204" pitchFamily="34" charset="0"/>
                          <a:cs typeface="Times New Roman" panose="02020603050405020304" pitchFamily="18" charset="0"/>
                        </a:rPr>
                        <a:t>Y</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NEGLIGIBLE</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1</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2</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3</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4</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5</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extLst>
                  <a:ext uri="{0D108BD9-81ED-4DB2-BD59-A6C34878D82A}">
                    <a16:rowId xmlns:a16="http://schemas.microsoft.com/office/drawing/2014/main" val="2520603109"/>
                  </a:ext>
                </a:extLst>
              </a:tr>
              <a:tr h="959641">
                <a:tc vMerge="1">
                  <a:txBody>
                    <a:bodyPr/>
                    <a:lstStyle/>
                    <a:p>
                      <a:endParaRPr lang="en-GB"/>
                    </a:p>
                  </a:txBody>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MINOR</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2</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4</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6</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8</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10</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extLst>
                  <a:ext uri="{0D108BD9-81ED-4DB2-BD59-A6C34878D82A}">
                    <a16:rowId xmlns:a16="http://schemas.microsoft.com/office/drawing/2014/main" val="2819199962"/>
                  </a:ext>
                </a:extLst>
              </a:tr>
              <a:tr h="959641">
                <a:tc vMerge="1">
                  <a:txBody>
                    <a:bodyPr/>
                    <a:lstStyle/>
                    <a:p>
                      <a:endParaRPr lang="en-GB"/>
                    </a:p>
                  </a:txBody>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MODERATE</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3</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6</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9</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12</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15</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2410630895"/>
                  </a:ext>
                </a:extLst>
              </a:tr>
              <a:tr h="959641">
                <a:tc vMerge="1">
                  <a:txBody>
                    <a:bodyPr/>
                    <a:lstStyle/>
                    <a:p>
                      <a:endParaRPr lang="en-GB"/>
                    </a:p>
                  </a:txBody>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SERIOUS</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4</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23C"/>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8</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12</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16</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15000"/>
                        </a:lnSpc>
                        <a:spcAft>
                          <a:spcPts val="0"/>
                        </a:spcAft>
                      </a:pPr>
                      <a:r>
                        <a:rPr lang="en-GB" sz="2500" b="1">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20</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32943513"/>
                  </a:ext>
                </a:extLst>
              </a:tr>
              <a:tr h="959641">
                <a:tc vMerge="1">
                  <a:txBody>
                    <a:bodyPr/>
                    <a:lstStyle/>
                    <a:p>
                      <a:endParaRPr lang="en-GB"/>
                    </a:p>
                  </a:txBody>
                  <a:tcPr/>
                </a:tc>
                <a:tc>
                  <a:txBody>
                    <a:bodyPr/>
                    <a:lstStyle/>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FATAL</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5</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10</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6C0A"/>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15</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15000"/>
                        </a:lnSpc>
                        <a:spcAft>
                          <a:spcPts val="0"/>
                        </a:spcAft>
                      </a:pPr>
                      <a:r>
                        <a:rPr lang="en-GB" sz="2500" b="1">
                          <a:effectLst/>
                          <a:latin typeface="Calibri" panose="020F0502020204030204" pitchFamily="34" charset="0"/>
                          <a:ea typeface="Calibri" panose="020F0502020204030204" pitchFamily="34" charset="0"/>
                          <a:cs typeface="Times New Roman" panose="02020603050405020304" pitchFamily="18" charset="0"/>
                        </a:rPr>
                        <a:t>20</a:t>
                      </a:r>
                      <a:endParaRPr lang="en-GB" sz="100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ctr">
                        <a:lnSpc>
                          <a:spcPct val="115000"/>
                        </a:lnSpc>
                        <a:spcAft>
                          <a:spcPts val="0"/>
                        </a:spcAft>
                      </a:pPr>
                      <a:r>
                        <a:rPr lang="en-GB" sz="2500" b="1" dirty="0">
                          <a:effectLst/>
                          <a:latin typeface="Calibri" panose="020F0502020204030204" pitchFamily="34" charset="0"/>
                          <a:ea typeface="Calibri" panose="020F0502020204030204" pitchFamily="34" charset="0"/>
                          <a:cs typeface="Times New Roman" panose="02020603050405020304" pitchFamily="18" charset="0"/>
                        </a:rPr>
                        <a:t>25</a:t>
                      </a:r>
                      <a:endParaRPr lang="en-GB"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0135" marR="601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extLst>
                  <a:ext uri="{0D108BD9-81ED-4DB2-BD59-A6C34878D82A}">
                    <a16:rowId xmlns:a16="http://schemas.microsoft.com/office/drawing/2014/main" val="2364202815"/>
                  </a:ext>
                </a:extLst>
              </a:tr>
            </a:tbl>
          </a:graphicData>
        </a:graphic>
      </p:graphicFrame>
      <p:sp>
        <p:nvSpPr>
          <p:cNvPr id="3" name="Rectangle 1"/>
          <p:cNvSpPr>
            <a:spLocks noChangeArrowheads="1"/>
          </p:cNvSpPr>
          <p:nvPr/>
        </p:nvSpPr>
        <p:spPr bwMode="auto">
          <a:xfrm>
            <a:off x="-3792" y="2110360"/>
            <a:ext cx="9274792" cy="574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3873225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Intro - What’s in this pack?</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normAutofit/>
          </a:bodyPr>
          <a:lstStyle/>
          <a:p>
            <a:pPr hangingPunct="0"/>
            <a:r>
              <a:rPr lang="en-US" sz="1200" dirty="0">
                <a:solidFill>
                  <a:srgbClr val="6B1F7C"/>
                </a:solidFill>
              </a:rPr>
              <a:t>Together, the Event Supplier and Services Association (ESSA), the Association of Event Venues (AEV), and the Association of Event </a:t>
            </a:r>
            <a:r>
              <a:rPr lang="en-US" sz="1200" dirty="0" err="1">
                <a:solidFill>
                  <a:srgbClr val="6B1F7C"/>
                </a:solidFill>
              </a:rPr>
              <a:t>Organisers</a:t>
            </a:r>
            <a:r>
              <a:rPr lang="en-US" sz="1200" dirty="0">
                <a:solidFill>
                  <a:srgbClr val="6B1F7C"/>
                </a:solidFill>
              </a:rPr>
              <a:t> (AEO) have worked with their members and the wider industry to drive towards a smooth implementation of The Construction (Design and Management) Regulations (CDM 2015).</a:t>
            </a:r>
            <a:endParaRPr lang="en-GB" sz="1200" dirty="0">
              <a:solidFill>
                <a:srgbClr val="6B1F7C"/>
              </a:solidFill>
            </a:endParaRPr>
          </a:p>
          <a:p>
            <a:endParaRPr lang="en-GB" sz="1200" dirty="0">
              <a:solidFill>
                <a:srgbClr val="6B1F7C"/>
              </a:solidFill>
            </a:endParaRPr>
          </a:p>
          <a:p>
            <a:pPr hangingPunct="0"/>
            <a:r>
              <a:rPr lang="en-US" sz="1200" dirty="0">
                <a:solidFill>
                  <a:srgbClr val="6B1F7C"/>
                </a:solidFill>
              </a:rPr>
              <a:t>This resource pack has been created following almost 4 years of working closely with the Health &amp; Safety Executive (HSE), via cross-association member working groups, sector committees, one-to-one meetings and industry forums. The resource pack, website and the accompanying app have been developed for people in the events industry, specifically those in the exhibition, trade fairs and conference sector, who have legal duties under CDM 2015.</a:t>
            </a:r>
            <a:endParaRPr lang="en-GB" sz="1200" dirty="0">
              <a:solidFill>
                <a:srgbClr val="6B1F7C"/>
              </a:solidFill>
            </a:endParaRPr>
          </a:p>
          <a:p>
            <a:endParaRPr lang="en-GB" sz="1200" dirty="0">
              <a:solidFill>
                <a:srgbClr val="6B1F7C"/>
              </a:solidFill>
            </a:endParaRPr>
          </a:p>
          <a:p>
            <a:pPr hangingPunct="0"/>
            <a:r>
              <a:rPr lang="en-US" sz="1200" dirty="0">
                <a:solidFill>
                  <a:srgbClr val="6B1F7C"/>
                </a:solidFill>
              </a:rPr>
              <a:t>The resource pack outlines the responsibilities of those people with key roles under CDM 2015 and provides proportionate, best practice consideration for the actions that could be taken to discharge those duties.</a:t>
            </a:r>
            <a:endParaRPr lang="en-GB" sz="1200" dirty="0">
              <a:solidFill>
                <a:srgbClr val="6B1F7C"/>
              </a:solidFill>
            </a:endParaRPr>
          </a:p>
          <a:p>
            <a:endParaRPr lang="en-GB" sz="1200" dirty="0">
              <a:solidFill>
                <a:srgbClr val="6B1F7C"/>
              </a:solidFill>
            </a:endParaRPr>
          </a:p>
          <a:p>
            <a:pPr hangingPunct="0"/>
            <a:r>
              <a:rPr lang="en-US" sz="1200" dirty="0">
                <a:solidFill>
                  <a:srgbClr val="6B1F7C"/>
                </a:solidFill>
              </a:rPr>
              <a:t>This resource pack should be viewed as a summary for meeting minimum requirements and should at all times be used in conjunction with Health and Safety at Work Etc. Act, the HSE’s event specific guidance on CDM 2015 and the HSE’s official L153 guidance document on CDM 2015*.</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29703531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6B1F7C"/>
                </a:solidFill>
              </a:rPr>
              <a:t>Risk Rating System</a:t>
            </a:r>
          </a:p>
        </p:txBody>
      </p:sp>
      <p:sp>
        <p:nvSpPr>
          <p:cNvPr id="3" name="Content Placeholder 2"/>
          <p:cNvSpPr>
            <a:spLocks noGrp="1"/>
          </p:cNvSpPr>
          <p:nvPr>
            <p:ph idx="1"/>
          </p:nvPr>
        </p:nvSpPr>
        <p:spPr>
          <a:xfrm>
            <a:off x="126277" y="2139518"/>
            <a:ext cx="8880212" cy="4415955"/>
          </a:xfrm>
        </p:spPr>
        <p:txBody>
          <a:bodyPr>
            <a:normAutofit fontScale="77500" lnSpcReduction="20000"/>
          </a:bodyPr>
          <a:lstStyle/>
          <a:p>
            <a:pPr marL="0" indent="0">
              <a:buNone/>
            </a:pPr>
            <a:r>
              <a:rPr lang="en-GB" dirty="0">
                <a:solidFill>
                  <a:srgbClr val="7030A0"/>
                </a:solidFill>
              </a:rPr>
              <a:t>Risks are rated a) with existing control measures in place and b) once additional recommendations are implemented</a:t>
            </a:r>
          </a:p>
          <a:p>
            <a:pPr marL="0" indent="0">
              <a:buNone/>
            </a:pPr>
            <a:r>
              <a:rPr lang="en-GB" dirty="0">
                <a:solidFill>
                  <a:srgbClr val="7030A0"/>
                </a:solidFill>
              </a:rPr>
              <a:t>Severity and likelihood of harm are estimated.</a:t>
            </a:r>
          </a:p>
          <a:p>
            <a:pPr marL="0" indent="0">
              <a:buNone/>
            </a:pPr>
            <a:endParaRPr lang="en-GB" dirty="0">
              <a:solidFill>
                <a:srgbClr val="7030A0"/>
              </a:solidFill>
            </a:endParaRPr>
          </a:p>
          <a:p>
            <a:pPr marL="0" indent="0">
              <a:buNone/>
            </a:pPr>
            <a:r>
              <a:rPr lang="en-GB" b="1" dirty="0">
                <a:solidFill>
                  <a:srgbClr val="7030A0"/>
                </a:solidFill>
              </a:rPr>
              <a:t>Severity of harm most likely to arise from the hazard:</a:t>
            </a:r>
          </a:p>
          <a:p>
            <a:pPr marL="342900" indent="-342900">
              <a:buAutoNum type="arabicParenR"/>
            </a:pPr>
            <a:r>
              <a:rPr lang="en-GB" b="1" dirty="0">
                <a:solidFill>
                  <a:srgbClr val="7030A0"/>
                </a:solidFill>
              </a:rPr>
              <a:t>Insignificant</a:t>
            </a:r>
            <a:r>
              <a:rPr lang="en-GB" dirty="0">
                <a:solidFill>
                  <a:srgbClr val="7030A0"/>
                </a:solidFill>
              </a:rPr>
              <a:t> - no injury. </a:t>
            </a:r>
          </a:p>
          <a:p>
            <a:pPr marL="342900" indent="-342900">
              <a:buAutoNum type="arabicParenR"/>
            </a:pPr>
            <a:r>
              <a:rPr lang="en-GB" b="1" dirty="0">
                <a:solidFill>
                  <a:srgbClr val="7030A0"/>
                </a:solidFill>
              </a:rPr>
              <a:t>Minor</a:t>
            </a:r>
            <a:r>
              <a:rPr lang="en-GB" dirty="0">
                <a:solidFill>
                  <a:srgbClr val="7030A0"/>
                </a:solidFill>
              </a:rPr>
              <a:t> – minor injuries needing first aid.</a:t>
            </a:r>
          </a:p>
          <a:p>
            <a:pPr marL="342900" indent="-342900">
              <a:buAutoNum type="arabicParenR"/>
            </a:pPr>
            <a:r>
              <a:rPr lang="en-GB" b="1" dirty="0">
                <a:solidFill>
                  <a:srgbClr val="7030A0"/>
                </a:solidFill>
              </a:rPr>
              <a:t>Moderate </a:t>
            </a:r>
            <a:r>
              <a:rPr lang="en-GB" dirty="0">
                <a:solidFill>
                  <a:srgbClr val="7030A0"/>
                </a:solidFill>
              </a:rPr>
              <a:t>– up to three days absence.</a:t>
            </a:r>
          </a:p>
          <a:p>
            <a:pPr marL="342900" indent="-342900">
              <a:buAutoNum type="arabicParenR"/>
            </a:pPr>
            <a:r>
              <a:rPr lang="en-GB" b="1" dirty="0">
                <a:solidFill>
                  <a:srgbClr val="7030A0"/>
                </a:solidFill>
              </a:rPr>
              <a:t>Major</a:t>
            </a:r>
            <a:r>
              <a:rPr lang="en-GB" dirty="0">
                <a:solidFill>
                  <a:srgbClr val="7030A0"/>
                </a:solidFill>
              </a:rPr>
              <a:t> – more than seven days absence.</a:t>
            </a:r>
          </a:p>
          <a:p>
            <a:pPr marL="342900" indent="-342900">
              <a:buAutoNum type="arabicParenR"/>
            </a:pPr>
            <a:r>
              <a:rPr lang="en-GB" b="1" dirty="0">
                <a:solidFill>
                  <a:srgbClr val="7030A0"/>
                </a:solidFill>
              </a:rPr>
              <a:t>Catastrophic </a:t>
            </a:r>
            <a:r>
              <a:rPr lang="en-GB" dirty="0">
                <a:solidFill>
                  <a:srgbClr val="7030A0"/>
                </a:solidFill>
              </a:rPr>
              <a:t>– death.</a:t>
            </a:r>
          </a:p>
          <a:p>
            <a:pPr marL="0" indent="0">
              <a:buNone/>
            </a:pPr>
            <a:endParaRPr lang="en-GB" dirty="0">
              <a:solidFill>
                <a:srgbClr val="7030A0"/>
              </a:solidFill>
            </a:endParaRPr>
          </a:p>
          <a:p>
            <a:pPr marL="0" indent="0">
              <a:buNone/>
            </a:pPr>
            <a:r>
              <a:rPr lang="en-GB" b="1" dirty="0">
                <a:solidFill>
                  <a:srgbClr val="7030A0"/>
                </a:solidFill>
              </a:rPr>
              <a:t>Likelihood of the potential incident:</a:t>
            </a:r>
          </a:p>
          <a:p>
            <a:pPr marL="342900" indent="-342900">
              <a:buAutoNum type="arabicParenR"/>
            </a:pPr>
            <a:r>
              <a:rPr lang="en-GB" b="1" dirty="0">
                <a:solidFill>
                  <a:srgbClr val="7030A0"/>
                </a:solidFill>
              </a:rPr>
              <a:t>Unlikely	</a:t>
            </a:r>
          </a:p>
          <a:p>
            <a:pPr marL="342900" indent="-342900">
              <a:buAutoNum type="arabicParenR"/>
            </a:pPr>
            <a:r>
              <a:rPr lang="en-GB" b="1" dirty="0">
                <a:solidFill>
                  <a:srgbClr val="7030A0"/>
                </a:solidFill>
              </a:rPr>
              <a:t>Low</a:t>
            </a:r>
          </a:p>
          <a:p>
            <a:pPr marL="342900" indent="-342900">
              <a:buAutoNum type="arabicParenR"/>
            </a:pPr>
            <a:r>
              <a:rPr lang="en-GB" b="1" dirty="0">
                <a:solidFill>
                  <a:srgbClr val="7030A0"/>
                </a:solidFill>
              </a:rPr>
              <a:t>Medium</a:t>
            </a:r>
          </a:p>
          <a:p>
            <a:pPr marL="342900" indent="-342900">
              <a:buAutoNum type="arabicParenR"/>
            </a:pPr>
            <a:r>
              <a:rPr lang="en-GB" b="1" dirty="0">
                <a:solidFill>
                  <a:srgbClr val="7030A0"/>
                </a:solidFill>
              </a:rPr>
              <a:t>High</a:t>
            </a:r>
          </a:p>
          <a:p>
            <a:pPr marL="342900" indent="-342900">
              <a:buAutoNum type="arabicParenR"/>
            </a:pPr>
            <a:r>
              <a:rPr lang="en-GB" b="1" dirty="0">
                <a:solidFill>
                  <a:srgbClr val="7030A0"/>
                </a:solidFill>
              </a:rPr>
              <a:t>Certain</a:t>
            </a:r>
          </a:p>
          <a:p>
            <a:pPr marL="0" indent="0">
              <a:buNone/>
            </a:pPr>
            <a:endParaRPr lang="en-GB" b="1" dirty="0">
              <a:solidFill>
                <a:srgbClr val="6B1F7C"/>
              </a:solidFill>
            </a:endParaRPr>
          </a:p>
          <a:p>
            <a:pPr marL="0" indent="0">
              <a:buNone/>
            </a:pPr>
            <a:r>
              <a:rPr lang="en-GB" b="1" dirty="0">
                <a:solidFill>
                  <a:srgbClr val="6B1F7C"/>
                </a:solidFill>
              </a:rPr>
              <a:t>Risk Rating = Severity x likelihood </a:t>
            </a:r>
            <a:r>
              <a:rPr lang="en-GB" dirty="0">
                <a:solidFill>
                  <a:srgbClr val="6B1F7C"/>
                </a:solidFill>
              </a:rPr>
              <a:t>(as shown in the table)</a:t>
            </a:r>
          </a:p>
          <a:p>
            <a:pPr marL="0" indent="0">
              <a:buNone/>
            </a:pPr>
            <a:r>
              <a:rPr lang="en-GB" dirty="0">
                <a:solidFill>
                  <a:srgbClr val="6B1F7C"/>
                </a:solidFill>
              </a:rPr>
              <a:t>The priority of actions arising from the assessment depend on the overall risk rating.</a:t>
            </a:r>
          </a:p>
        </p:txBody>
      </p:sp>
    </p:spTree>
    <p:extLst>
      <p:ext uri="{BB962C8B-B14F-4D97-AF65-F5344CB8AC3E}">
        <p14:creationId xmlns:p14="http://schemas.microsoft.com/office/powerpoint/2010/main" val="4066524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6B1F7C"/>
                </a:solidFill>
              </a:rPr>
              <a:t>Intro - What is CDM 2015</a:t>
            </a:r>
            <a:br>
              <a:rPr lang="en-GB"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lstStyle/>
          <a:p>
            <a:r>
              <a:rPr lang="en-US" sz="1200" dirty="0">
                <a:solidFill>
                  <a:srgbClr val="6B1F7C"/>
                </a:solidFill>
              </a:rPr>
              <a:t>The regulations cover the management of health, safety and welfare when carrying out construction projects. The regulations replace The Construction (Design and Management) Regulations 2007 (CDM 2007) and are applicable to event construction in addition to all existing relevant health and safety law which must also be complied with. Construction work includes, but is not limited to, the assembly or </a:t>
            </a:r>
            <a:r>
              <a:rPr lang="en-US" sz="1200" u="sng" dirty="0">
                <a:solidFill>
                  <a:srgbClr val="6B1F7C"/>
                </a:solidFill>
              </a:rPr>
              <a:t>disassembly</a:t>
            </a:r>
            <a:r>
              <a:rPr lang="en-US" sz="1200" dirty="0">
                <a:solidFill>
                  <a:srgbClr val="6B1F7C"/>
                </a:solidFill>
              </a:rPr>
              <a:t> (e.g. phases within build up and breakdown) of prefabricated elements to form a structure (e.g. shell scheme, features and space only stands). The regulations identify key roles (duty holders) who each have specific responsibilities (duties) to fulfil. A summary of the roles and responsibilities under CDM 2015 is provided below. It is important to note that </a:t>
            </a:r>
            <a:r>
              <a:rPr lang="en-US" sz="1200" dirty="0" err="1">
                <a:solidFill>
                  <a:srgbClr val="6B1F7C"/>
                </a:solidFill>
              </a:rPr>
              <a:t>organisations</a:t>
            </a:r>
            <a:r>
              <a:rPr lang="en-US" sz="1200" dirty="0">
                <a:solidFill>
                  <a:srgbClr val="6B1F7C"/>
                </a:solidFill>
              </a:rPr>
              <a:t> or individuals can assume more than one role for a project e.g. a Client can act as their own Principal Designer and Principal Contractor.</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2356400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757595567"/>
              </p:ext>
            </p:extLst>
          </p:nvPr>
        </p:nvGraphicFramePr>
        <p:xfrm>
          <a:off x="1266092" y="763480"/>
          <a:ext cx="7025651" cy="5809096"/>
        </p:xfrm>
        <a:graphic>
          <a:graphicData uri="http://schemas.openxmlformats.org/drawingml/2006/table">
            <a:tbl>
              <a:tblPr>
                <a:tableStyleId>{5C22544A-7EE6-4342-B048-85BDC9FD1C3A}</a:tableStyleId>
              </a:tblPr>
              <a:tblGrid>
                <a:gridCol w="2861548">
                  <a:extLst>
                    <a:ext uri="{9D8B030D-6E8A-4147-A177-3AD203B41FA5}">
                      <a16:colId xmlns:a16="http://schemas.microsoft.com/office/drawing/2014/main" val="1575276768"/>
                    </a:ext>
                  </a:extLst>
                </a:gridCol>
                <a:gridCol w="4164103">
                  <a:extLst>
                    <a:ext uri="{9D8B030D-6E8A-4147-A177-3AD203B41FA5}">
                      <a16:colId xmlns:a16="http://schemas.microsoft.com/office/drawing/2014/main" val="1314624508"/>
                    </a:ext>
                  </a:extLst>
                </a:gridCol>
              </a:tblGrid>
              <a:tr h="163228">
                <a:tc>
                  <a:txBody>
                    <a:bodyPr/>
                    <a:lstStyle/>
                    <a:p>
                      <a:pPr marL="1231900">
                        <a:lnSpc>
                          <a:spcPct val="115000"/>
                        </a:lnSpc>
                        <a:spcAft>
                          <a:spcPts val="0"/>
                        </a:spcAft>
                      </a:pPr>
                      <a:r>
                        <a:rPr lang="en-US" sz="900" b="1" dirty="0">
                          <a:solidFill>
                            <a:srgbClr val="6B1F7C"/>
                          </a:solidFill>
                          <a:effectLst/>
                        </a:rPr>
                        <a:t>Role</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B1F7C"/>
                    </a:solidFill>
                  </a:tcPr>
                </a:tc>
                <a:tc>
                  <a:txBody>
                    <a:bodyPr/>
                    <a:lstStyle/>
                    <a:p>
                      <a:pPr marL="863600">
                        <a:lnSpc>
                          <a:spcPct val="115000"/>
                        </a:lnSpc>
                        <a:spcAft>
                          <a:spcPts val="0"/>
                        </a:spcAft>
                      </a:pPr>
                      <a:r>
                        <a:rPr lang="en-US" sz="900" b="1" dirty="0">
                          <a:solidFill>
                            <a:srgbClr val="6B1F7C"/>
                          </a:solidFill>
                          <a:effectLst/>
                        </a:rPr>
                        <a:t>Summary of Main Responsibilities</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B1F7C"/>
                    </a:solidFill>
                  </a:tcPr>
                </a:tc>
                <a:extLst>
                  <a:ext uri="{0D108BD9-81ED-4DB2-BD59-A6C34878D82A}">
                    <a16:rowId xmlns:a16="http://schemas.microsoft.com/office/drawing/2014/main" val="2913392540"/>
                  </a:ext>
                </a:extLst>
              </a:tr>
              <a:tr h="191024">
                <a:tc>
                  <a:txBody>
                    <a:bodyPr/>
                    <a:lstStyle/>
                    <a:p>
                      <a:pPr marL="88900">
                        <a:lnSpc>
                          <a:spcPct val="115000"/>
                        </a:lnSpc>
                        <a:spcAft>
                          <a:spcPts val="0"/>
                        </a:spcAft>
                      </a:pPr>
                      <a:r>
                        <a:rPr lang="en-US" sz="900" dirty="0">
                          <a:solidFill>
                            <a:srgbClr val="6B1F7C"/>
                          </a:solidFill>
                          <a:effectLst/>
                        </a:rPr>
                        <a:t>Clients are the </a:t>
                      </a:r>
                      <a:r>
                        <a:rPr lang="en-US" sz="900" dirty="0" err="1">
                          <a:solidFill>
                            <a:srgbClr val="6B1F7C"/>
                          </a:solidFill>
                          <a:effectLst/>
                        </a:rPr>
                        <a:t>organisations</a:t>
                      </a:r>
                      <a:r>
                        <a:rPr lang="en-US" sz="900" dirty="0">
                          <a:solidFill>
                            <a:srgbClr val="6B1F7C"/>
                          </a:solidFill>
                          <a:effectLst/>
                        </a:rPr>
                        <a:t> or individuals for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Make suitable arrangements for managing a project. This includes making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48097262"/>
                  </a:ext>
                </a:extLst>
              </a:tr>
              <a:tr h="177421">
                <a:tc>
                  <a:txBody>
                    <a:bodyPr/>
                    <a:lstStyle/>
                    <a:p>
                      <a:pPr marL="88900">
                        <a:lnSpc>
                          <a:spcPct val="115000"/>
                        </a:lnSpc>
                        <a:spcAft>
                          <a:spcPts val="0"/>
                        </a:spcAft>
                      </a:pPr>
                      <a:r>
                        <a:rPr lang="en-US" sz="900" dirty="0">
                          <a:solidFill>
                            <a:srgbClr val="6B1F7C"/>
                          </a:solidFill>
                          <a:effectLst/>
                        </a:rPr>
                        <a:t>whom a construction project is carried out.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sure: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87861201"/>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Robust coordination and cooperation between those involved.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46454683"/>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Other duty holders are appointed.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20651848"/>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Sufficient time and resources are allocated.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73800423"/>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Relevant pre-construction information is prepared and provided to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70440052"/>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other duty holders.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32646552"/>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The Principal Designer and Principal Contractor carry out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45213510"/>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44500">
                        <a:lnSpc>
                          <a:spcPct val="115000"/>
                        </a:lnSpc>
                        <a:spcAft>
                          <a:spcPts val="0"/>
                        </a:spcAft>
                      </a:pPr>
                      <a:r>
                        <a:rPr lang="en-US" sz="900" dirty="0">
                          <a:solidFill>
                            <a:srgbClr val="6B1F7C"/>
                          </a:solidFill>
                          <a:effectLst/>
                        </a:rPr>
                        <a:t>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06531865"/>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Suitable welfare arrangements are in place.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28323949"/>
                  </a:ext>
                </a:extLst>
              </a:tr>
              <a:tr h="16322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71881795"/>
                  </a:ext>
                </a:extLst>
              </a:tr>
              <a:tr h="191024">
                <a:tc>
                  <a:txBody>
                    <a:bodyPr/>
                    <a:lstStyle/>
                    <a:p>
                      <a:pPr marL="88900">
                        <a:lnSpc>
                          <a:spcPct val="115000"/>
                        </a:lnSpc>
                        <a:spcAft>
                          <a:spcPts val="0"/>
                        </a:spcAft>
                      </a:pPr>
                      <a:r>
                        <a:rPr lang="en-US" sz="900" dirty="0">
                          <a:solidFill>
                            <a:srgbClr val="6B1F7C"/>
                          </a:solidFill>
                          <a:effectLst/>
                        </a:rPr>
                        <a:t>Designers are </a:t>
                      </a:r>
                      <a:r>
                        <a:rPr lang="en-US" sz="900" dirty="0" err="1">
                          <a:solidFill>
                            <a:srgbClr val="6B1F7C"/>
                          </a:solidFill>
                          <a:effectLst/>
                        </a:rPr>
                        <a:t>organisations</a:t>
                      </a:r>
                      <a:r>
                        <a:rPr lang="en-US" sz="900" dirty="0">
                          <a:solidFill>
                            <a:srgbClr val="6B1F7C"/>
                          </a:solidFill>
                          <a:effectLst/>
                        </a:rPr>
                        <a:t>, or individuals, who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76200">
                        <a:lnSpc>
                          <a:spcPct val="115000"/>
                        </a:lnSpc>
                        <a:spcAft>
                          <a:spcPts val="0"/>
                        </a:spcAft>
                      </a:pPr>
                      <a:r>
                        <a:rPr lang="en-US" sz="900" dirty="0">
                          <a:solidFill>
                            <a:srgbClr val="6B1F7C"/>
                          </a:solidFill>
                          <a:effectLst/>
                        </a:rPr>
                        <a:t>When preparing or modifying designs, to eliminate, reduce or control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0775100"/>
                  </a:ext>
                </a:extLst>
              </a:tr>
              <a:tr h="177421">
                <a:tc>
                  <a:txBody>
                    <a:bodyPr/>
                    <a:lstStyle/>
                    <a:p>
                      <a:pPr marL="88900">
                        <a:lnSpc>
                          <a:spcPct val="115000"/>
                        </a:lnSpc>
                        <a:spcAft>
                          <a:spcPts val="0"/>
                        </a:spcAft>
                      </a:pPr>
                      <a:r>
                        <a:rPr lang="en-US" sz="900" dirty="0">
                          <a:solidFill>
                            <a:srgbClr val="6B1F7C"/>
                          </a:solidFill>
                          <a:effectLst/>
                        </a:rPr>
                        <a:t>prepare or modify designs for a building, product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76200">
                        <a:lnSpc>
                          <a:spcPct val="115000"/>
                        </a:lnSpc>
                        <a:spcAft>
                          <a:spcPts val="0"/>
                        </a:spcAft>
                      </a:pPr>
                      <a:r>
                        <a:rPr lang="en-US" sz="900" dirty="0">
                          <a:solidFill>
                            <a:srgbClr val="6B1F7C"/>
                          </a:solidFill>
                          <a:effectLst/>
                        </a:rPr>
                        <a:t>foreseeable risks that may arise during: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12913874"/>
                  </a:ext>
                </a:extLst>
              </a:tr>
              <a:tr h="186885">
                <a:tc>
                  <a:txBody>
                    <a:bodyPr/>
                    <a:lstStyle/>
                    <a:p>
                      <a:pPr marL="88900">
                        <a:lnSpc>
                          <a:spcPct val="115000"/>
                        </a:lnSpc>
                        <a:spcAft>
                          <a:spcPts val="0"/>
                        </a:spcAft>
                      </a:pPr>
                      <a:r>
                        <a:rPr lang="en-US" sz="900" dirty="0">
                          <a:solidFill>
                            <a:srgbClr val="6B1F7C"/>
                          </a:solidFill>
                          <a:effectLst/>
                        </a:rPr>
                        <a:t>system relating to construction work or arrange for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685046"/>
                  </a:ext>
                </a:extLst>
              </a:tr>
              <a:tr h="177421">
                <a:tc>
                  <a:txBody>
                    <a:bodyPr/>
                    <a:lstStyle/>
                    <a:p>
                      <a:pPr marL="88900">
                        <a:lnSpc>
                          <a:spcPct val="115000"/>
                        </a:lnSpc>
                        <a:spcAft>
                          <a:spcPts val="0"/>
                        </a:spcAft>
                      </a:pPr>
                      <a:r>
                        <a:rPr lang="en-US" sz="900" dirty="0">
                          <a:solidFill>
                            <a:srgbClr val="6B1F7C"/>
                          </a:solidFill>
                          <a:effectLst/>
                        </a:rPr>
                        <a:t>or instruct others to do so.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The maintenance and use of a structure once it is built.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98439038"/>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76200">
                        <a:lnSpc>
                          <a:spcPct val="115000"/>
                        </a:lnSpc>
                        <a:spcAft>
                          <a:spcPts val="0"/>
                        </a:spcAft>
                      </a:pPr>
                      <a:r>
                        <a:rPr lang="en-US" sz="900" dirty="0">
                          <a:solidFill>
                            <a:srgbClr val="6B1F7C"/>
                          </a:solidFill>
                          <a:effectLst/>
                        </a:rPr>
                        <a:t>Take account of pre-construction information and provide information to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10929559"/>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76200">
                        <a:lnSpc>
                          <a:spcPct val="115000"/>
                        </a:lnSpc>
                        <a:spcAft>
                          <a:spcPts val="0"/>
                        </a:spcAft>
                      </a:pPr>
                      <a:r>
                        <a:rPr lang="en-US" sz="900" dirty="0">
                          <a:solidFill>
                            <a:srgbClr val="6B1F7C"/>
                          </a:solidFill>
                          <a:effectLst/>
                        </a:rPr>
                        <a:t>assist others.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10205815"/>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76200">
                        <a:lnSpc>
                          <a:spcPct val="115000"/>
                        </a:lnSpc>
                        <a:spcAft>
                          <a:spcPts val="0"/>
                        </a:spcAft>
                      </a:pPr>
                      <a:r>
                        <a:rPr lang="en-US" sz="900" dirty="0">
                          <a:solidFill>
                            <a:srgbClr val="6B1F7C"/>
                          </a:solidFill>
                          <a:effectLst/>
                        </a:rPr>
                        <a:t>Not start work until they are satisfied that a Client is aware of their 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9927849"/>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46935046"/>
                  </a:ext>
                </a:extLst>
              </a:tr>
              <a:tr h="191024">
                <a:tc>
                  <a:txBody>
                    <a:bodyPr/>
                    <a:lstStyle/>
                    <a:p>
                      <a:pPr marL="88900">
                        <a:lnSpc>
                          <a:spcPct val="115000"/>
                        </a:lnSpc>
                        <a:spcAft>
                          <a:spcPts val="0"/>
                        </a:spcAft>
                      </a:pPr>
                      <a:r>
                        <a:rPr lang="en-US" sz="900" dirty="0">
                          <a:solidFill>
                            <a:srgbClr val="6B1F7C"/>
                          </a:solidFill>
                          <a:effectLst/>
                        </a:rPr>
                        <a:t>Principal Designers are </a:t>
                      </a:r>
                      <a:r>
                        <a:rPr lang="en-US" sz="900" dirty="0" err="1">
                          <a:solidFill>
                            <a:srgbClr val="6B1F7C"/>
                          </a:solidFill>
                          <a:effectLst/>
                        </a:rPr>
                        <a:t>organisations</a:t>
                      </a:r>
                      <a:r>
                        <a:rPr lang="en-US" sz="900" dirty="0">
                          <a:solidFill>
                            <a:srgbClr val="6B1F7C"/>
                          </a:solidFill>
                          <a:effectLst/>
                        </a:rPr>
                        <a: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Plan, manage, monitor and coordinate health and safety in the pre-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97878413"/>
                  </a:ext>
                </a:extLst>
              </a:tr>
              <a:tr h="177421">
                <a:tc>
                  <a:txBody>
                    <a:bodyPr/>
                    <a:lstStyle/>
                    <a:p>
                      <a:pPr marL="88900">
                        <a:lnSpc>
                          <a:spcPct val="115000"/>
                        </a:lnSpc>
                        <a:spcAft>
                          <a:spcPts val="0"/>
                        </a:spcAft>
                      </a:pPr>
                      <a:r>
                        <a:rPr lang="en-US" sz="900" dirty="0">
                          <a:solidFill>
                            <a:srgbClr val="6B1F7C"/>
                          </a:solidFill>
                          <a:effectLst/>
                        </a:rPr>
                        <a:t>individuals, in control of the pre-construction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construction phase of a project. This includes: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46054806"/>
                  </a:ext>
                </a:extLst>
              </a:tr>
              <a:tr h="186885">
                <a:tc>
                  <a:txBody>
                    <a:bodyPr/>
                    <a:lstStyle/>
                    <a:p>
                      <a:pPr marL="88900">
                        <a:lnSpc>
                          <a:spcPct val="115000"/>
                        </a:lnSpc>
                        <a:spcAft>
                          <a:spcPts val="0"/>
                        </a:spcAft>
                      </a:pPr>
                      <a:r>
                        <a:rPr lang="en-US" sz="900" dirty="0">
                          <a:solidFill>
                            <a:srgbClr val="6B1F7C"/>
                          </a:solidFill>
                          <a:effectLst/>
                        </a:rPr>
                        <a:t>where a project involves more than one Contractor.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Helping and advising the Client in bringing together the pre-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65584878"/>
                  </a:ext>
                </a:extLst>
              </a:tr>
              <a:tr h="167960">
                <a:tc>
                  <a:txBody>
                    <a:bodyPr/>
                    <a:lstStyle/>
                    <a:p>
                      <a:pPr marL="88900">
                        <a:lnSpc>
                          <a:spcPct val="115000"/>
                        </a:lnSpc>
                        <a:spcAft>
                          <a:spcPts val="0"/>
                        </a:spcAft>
                      </a:pPr>
                      <a:r>
                        <a:rPr lang="en-US" sz="900" dirty="0">
                          <a:solidFill>
                            <a:srgbClr val="6B1F7C"/>
                          </a:solidFill>
                          <a:effectLst/>
                        </a:rPr>
                        <a:t>Appointed by the Client or if not appointed, the role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06400">
                        <a:lnSpc>
                          <a:spcPct val="115000"/>
                        </a:lnSpc>
                        <a:spcAft>
                          <a:spcPts val="0"/>
                        </a:spcAft>
                      </a:pPr>
                      <a:r>
                        <a:rPr lang="en-US" sz="900" dirty="0">
                          <a:solidFill>
                            <a:srgbClr val="6B1F7C"/>
                          </a:solidFill>
                          <a:effectLst/>
                        </a:rPr>
                        <a:t>construction information.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4111680"/>
                  </a:ext>
                </a:extLst>
              </a:tr>
              <a:tr h="186885">
                <a:tc>
                  <a:txBody>
                    <a:bodyPr/>
                    <a:lstStyle/>
                    <a:p>
                      <a:pPr marL="88900">
                        <a:lnSpc>
                          <a:spcPct val="115000"/>
                        </a:lnSpc>
                        <a:spcAft>
                          <a:spcPts val="0"/>
                        </a:spcAft>
                      </a:pPr>
                      <a:r>
                        <a:rPr lang="en-US" sz="900" dirty="0">
                          <a:solidFill>
                            <a:srgbClr val="6B1F7C"/>
                          </a:solidFill>
                          <a:effectLst/>
                        </a:rPr>
                        <a:t>is undertaken by the Client.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Working with other Designers to identify, eliminate or control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98092844"/>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406400">
                        <a:lnSpc>
                          <a:spcPct val="115000"/>
                        </a:lnSpc>
                        <a:spcAft>
                          <a:spcPts val="0"/>
                        </a:spcAft>
                      </a:pPr>
                      <a:r>
                        <a:rPr lang="en-US" sz="900" dirty="0">
                          <a:solidFill>
                            <a:srgbClr val="6B1F7C"/>
                          </a:solidFill>
                          <a:effectLst/>
                        </a:rPr>
                        <a:t>foreseeable risks.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40456656"/>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304800">
                        <a:lnSpc>
                          <a:spcPct val="115000"/>
                        </a:lnSpc>
                        <a:spcAft>
                          <a:spcPts val="0"/>
                        </a:spcAft>
                      </a:pPr>
                      <a:r>
                        <a:rPr lang="en-US" sz="900" dirty="0">
                          <a:solidFill>
                            <a:srgbClr val="6B1F7C"/>
                          </a:solidFill>
                          <a:effectLst/>
                        </a:rPr>
                        <a:t>● Ensuring Designers carry out their 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39724697"/>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Prepare and provide relevant information to other duty holders, including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18908011"/>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the Principal Contractor to help them plan, manage, monitor and coordinate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02140218"/>
                  </a:ext>
                </a:extLst>
              </a:tr>
              <a:tr h="19587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63500">
                        <a:lnSpc>
                          <a:spcPct val="115000"/>
                        </a:lnSpc>
                        <a:spcAft>
                          <a:spcPts val="0"/>
                        </a:spcAft>
                      </a:pPr>
                      <a:r>
                        <a:rPr lang="en-US" sz="900" dirty="0">
                          <a:solidFill>
                            <a:srgbClr val="6B1F7C"/>
                          </a:solidFill>
                          <a:effectLst/>
                        </a:rPr>
                        <a:t>health and safety in the 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56584861"/>
                  </a:ext>
                </a:extLst>
              </a:tr>
              <a:tr h="179551">
                <a:tc>
                  <a:txBody>
                    <a:bodyPr/>
                    <a:lstStyle/>
                    <a:p>
                      <a:pPr>
                        <a:lnSpc>
                          <a:spcPct val="115000"/>
                        </a:lnSpc>
                        <a:spcAft>
                          <a:spcPts val="0"/>
                        </a:spcAft>
                      </a:pPr>
                      <a:r>
                        <a:rPr lang="en-US" sz="800" dirty="0">
                          <a:solidFill>
                            <a:srgbClr val="6B1F7C"/>
                          </a:solidFill>
                          <a:effectLst/>
                        </a:rPr>
                        <a:t> </a:t>
                      </a:r>
                      <a:endParaRPr lang="en-GB" sz="8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5000"/>
                        </a:lnSpc>
                        <a:spcAft>
                          <a:spcPts val="0"/>
                        </a:spcAft>
                      </a:pPr>
                      <a:r>
                        <a:rPr lang="en-US" sz="800" dirty="0">
                          <a:solidFill>
                            <a:srgbClr val="6B1F7C"/>
                          </a:solidFill>
                          <a:effectLst/>
                        </a:rPr>
                        <a:t> </a:t>
                      </a:r>
                      <a:endParaRPr lang="en-GB" sz="8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6740264"/>
                  </a:ext>
                </a:extLst>
              </a:tr>
            </a:tbl>
          </a:graphicData>
        </a:graphic>
      </p:graphicFrame>
    </p:spTree>
    <p:extLst>
      <p:ext uri="{BB962C8B-B14F-4D97-AF65-F5344CB8AC3E}">
        <p14:creationId xmlns:p14="http://schemas.microsoft.com/office/powerpoint/2010/main" val="1859399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54208740"/>
              </p:ext>
            </p:extLst>
          </p:nvPr>
        </p:nvGraphicFramePr>
        <p:xfrm>
          <a:off x="1012874" y="800340"/>
          <a:ext cx="6657154" cy="5978658"/>
        </p:xfrm>
        <a:graphic>
          <a:graphicData uri="http://schemas.openxmlformats.org/drawingml/2006/table">
            <a:tbl>
              <a:tblPr>
                <a:tableStyleId>{5C22544A-7EE6-4342-B048-85BDC9FD1C3A}</a:tableStyleId>
              </a:tblPr>
              <a:tblGrid>
                <a:gridCol w="2500313">
                  <a:extLst>
                    <a:ext uri="{9D8B030D-6E8A-4147-A177-3AD203B41FA5}">
                      <a16:colId xmlns:a16="http://schemas.microsoft.com/office/drawing/2014/main" val="1797730882"/>
                    </a:ext>
                  </a:extLst>
                </a:gridCol>
                <a:gridCol w="4156841">
                  <a:extLst>
                    <a:ext uri="{9D8B030D-6E8A-4147-A177-3AD203B41FA5}">
                      <a16:colId xmlns:a16="http://schemas.microsoft.com/office/drawing/2014/main" val="350728447"/>
                    </a:ext>
                  </a:extLst>
                </a:gridCol>
              </a:tblGrid>
              <a:tr h="170331">
                <a:tc>
                  <a:txBody>
                    <a:bodyPr/>
                    <a:lstStyle/>
                    <a:p>
                      <a:pPr marL="1193800">
                        <a:lnSpc>
                          <a:spcPct val="115000"/>
                        </a:lnSpc>
                        <a:spcAft>
                          <a:spcPts val="0"/>
                        </a:spcAft>
                      </a:pPr>
                      <a:r>
                        <a:rPr lang="en-US" sz="900" b="1" dirty="0">
                          <a:solidFill>
                            <a:srgbClr val="6B1F7C"/>
                          </a:solidFill>
                          <a:effectLst/>
                        </a:rPr>
                        <a:t>Role</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tc>
                  <a:txBody>
                    <a:bodyPr/>
                    <a:lstStyle/>
                    <a:p>
                      <a:pPr marL="876300">
                        <a:lnSpc>
                          <a:spcPct val="115000"/>
                        </a:lnSpc>
                        <a:spcAft>
                          <a:spcPts val="0"/>
                        </a:spcAft>
                      </a:pPr>
                      <a:r>
                        <a:rPr lang="en-US" sz="900" b="1" dirty="0">
                          <a:solidFill>
                            <a:srgbClr val="6B1F7C"/>
                          </a:solidFill>
                          <a:effectLst/>
                        </a:rPr>
                        <a:t>Summary of Main Responsibilities</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extLst>
                  <a:ext uri="{0D108BD9-81ED-4DB2-BD59-A6C34878D82A}">
                    <a16:rowId xmlns:a16="http://schemas.microsoft.com/office/drawing/2014/main" val="4084657475"/>
                  </a:ext>
                </a:extLst>
              </a:tr>
              <a:tr h="170396">
                <a:tc>
                  <a:txBody>
                    <a:bodyPr/>
                    <a:lstStyle/>
                    <a:p>
                      <a:pPr marL="50800">
                        <a:lnSpc>
                          <a:spcPct val="115000"/>
                        </a:lnSpc>
                        <a:spcAft>
                          <a:spcPts val="0"/>
                        </a:spcAft>
                      </a:pPr>
                      <a:r>
                        <a:rPr lang="en-US" sz="900" dirty="0">
                          <a:solidFill>
                            <a:srgbClr val="6B1F7C"/>
                          </a:solidFill>
                          <a:effectLst/>
                        </a:rPr>
                        <a:t>Principal Contractors are </a:t>
                      </a:r>
                      <a:r>
                        <a:rPr lang="en-US" sz="900" dirty="0" err="1">
                          <a:solidFill>
                            <a:srgbClr val="6B1F7C"/>
                          </a:solidFill>
                          <a:effectLst/>
                        </a:rPr>
                        <a:t>organisations</a:t>
                      </a:r>
                      <a:r>
                        <a:rPr lang="en-US" sz="900" dirty="0">
                          <a:solidFill>
                            <a:srgbClr val="6B1F7C"/>
                          </a:solidFill>
                          <a:effectLst/>
                        </a:rPr>
                        <a: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50800">
                        <a:lnSpc>
                          <a:spcPct val="115000"/>
                        </a:lnSpc>
                        <a:spcAft>
                          <a:spcPts val="0"/>
                        </a:spcAft>
                      </a:pPr>
                      <a:r>
                        <a:rPr lang="en-US" sz="900" dirty="0">
                          <a:solidFill>
                            <a:srgbClr val="6B1F7C"/>
                          </a:solidFill>
                          <a:effectLst/>
                        </a:rPr>
                        <a:t>Plan, manage, monitor and coordinate health and safety in the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040102750"/>
                  </a:ext>
                </a:extLst>
              </a:tr>
              <a:tr h="170396">
                <a:tc>
                  <a:txBody>
                    <a:bodyPr/>
                    <a:lstStyle/>
                    <a:p>
                      <a:pPr marL="50800">
                        <a:lnSpc>
                          <a:spcPct val="115000"/>
                        </a:lnSpc>
                        <a:spcAft>
                          <a:spcPts val="0"/>
                        </a:spcAft>
                      </a:pPr>
                      <a:r>
                        <a:rPr lang="en-US" sz="900" dirty="0">
                          <a:solidFill>
                            <a:srgbClr val="6B1F7C"/>
                          </a:solidFill>
                          <a:effectLst/>
                        </a:rPr>
                        <a:t>individuals, in control of the 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phase of a project. This includes: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173434725"/>
                  </a:ext>
                </a:extLst>
              </a:tr>
              <a:tr h="157734">
                <a:tc>
                  <a:txBody>
                    <a:bodyPr/>
                    <a:lstStyle/>
                    <a:p>
                      <a:pPr marL="50800">
                        <a:lnSpc>
                          <a:spcPct val="115000"/>
                        </a:lnSpc>
                        <a:spcAft>
                          <a:spcPts val="0"/>
                        </a:spcAft>
                      </a:pPr>
                      <a:r>
                        <a:rPr lang="en-US" sz="900" dirty="0">
                          <a:solidFill>
                            <a:srgbClr val="6B1F7C"/>
                          </a:solidFill>
                          <a:effectLst/>
                        </a:rPr>
                        <a:t>where the project involves more than one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a:t>
                      </a:r>
                      <a:r>
                        <a:rPr lang="en-US" sz="900" dirty="0" err="1">
                          <a:solidFill>
                            <a:srgbClr val="6B1F7C"/>
                          </a:solidFill>
                          <a:effectLst/>
                        </a:rPr>
                        <a:t>Liasing</a:t>
                      </a:r>
                      <a:r>
                        <a:rPr lang="en-US" sz="900" dirty="0">
                          <a:solidFill>
                            <a:srgbClr val="6B1F7C"/>
                          </a:solidFill>
                          <a:effectLst/>
                        </a:rPr>
                        <a:t> with the Client and Principal Designers.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114680257"/>
                  </a:ext>
                </a:extLst>
              </a:tr>
              <a:tr h="217455">
                <a:tc>
                  <a:txBody>
                    <a:bodyPr/>
                    <a:lstStyle/>
                    <a:p>
                      <a:pPr marL="50800">
                        <a:lnSpc>
                          <a:spcPct val="115000"/>
                        </a:lnSpc>
                        <a:spcAft>
                          <a:spcPts val="0"/>
                        </a:spcAft>
                      </a:pPr>
                      <a:r>
                        <a:rPr lang="en-US" sz="900" dirty="0">
                          <a:solidFill>
                            <a:srgbClr val="6B1F7C"/>
                          </a:solidFill>
                          <a:effectLst/>
                        </a:rPr>
                        <a:t>Contractor.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Preparing the Construction Phase Plan.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64139707"/>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a:t>
                      </a:r>
                      <a:r>
                        <a:rPr lang="en-US" sz="900" dirty="0" err="1">
                          <a:solidFill>
                            <a:srgbClr val="6B1F7C"/>
                          </a:solidFill>
                          <a:effectLst/>
                        </a:rPr>
                        <a:t>Organising</a:t>
                      </a:r>
                      <a:r>
                        <a:rPr lang="en-US" sz="900" dirty="0">
                          <a:solidFill>
                            <a:srgbClr val="6B1F7C"/>
                          </a:solidFill>
                          <a:effectLst/>
                        </a:rPr>
                        <a:t> cooperation between Contractors and coordinating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006602631"/>
                  </a:ext>
                </a:extLst>
              </a:tr>
              <a:tr h="170396">
                <a:tc>
                  <a:txBody>
                    <a:bodyPr/>
                    <a:lstStyle/>
                    <a:p>
                      <a:pPr marL="50800">
                        <a:lnSpc>
                          <a:spcPct val="115000"/>
                        </a:lnSpc>
                        <a:spcAft>
                          <a:spcPts val="0"/>
                        </a:spcAft>
                      </a:pPr>
                      <a:r>
                        <a:rPr lang="en-US" sz="900" dirty="0">
                          <a:solidFill>
                            <a:srgbClr val="6B1F7C"/>
                          </a:solidFill>
                          <a:effectLst/>
                        </a:rPr>
                        <a:t>Appointed by the Client or if not appointed, the role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work.</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596330313"/>
                  </a:ext>
                </a:extLst>
              </a:tr>
              <a:tr h="157734">
                <a:tc>
                  <a:txBody>
                    <a:bodyPr/>
                    <a:lstStyle/>
                    <a:p>
                      <a:pPr marL="50800">
                        <a:lnSpc>
                          <a:spcPct val="115000"/>
                        </a:lnSpc>
                        <a:spcAft>
                          <a:spcPts val="0"/>
                        </a:spcAft>
                      </a:pPr>
                      <a:r>
                        <a:rPr lang="en-US" sz="900" dirty="0">
                          <a:solidFill>
                            <a:srgbClr val="6B1F7C"/>
                          </a:solidFill>
                          <a:effectLst/>
                        </a:rPr>
                        <a:t>is undertaken by the Client.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63500">
                        <a:lnSpc>
                          <a:spcPct val="115000"/>
                        </a:lnSpc>
                        <a:spcAft>
                          <a:spcPts val="0"/>
                        </a:spcAft>
                      </a:pPr>
                      <a:r>
                        <a:rPr lang="en-US" sz="900" dirty="0">
                          <a:solidFill>
                            <a:srgbClr val="6B1F7C"/>
                          </a:solidFill>
                          <a:effectLst/>
                        </a:rPr>
                        <a:t>Ensure: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072860234"/>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Suitable site inductions are provided.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9395366"/>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Reasonable steps are taken to prevent </a:t>
                      </a:r>
                      <a:r>
                        <a:rPr lang="en-US" sz="900" dirty="0" err="1">
                          <a:solidFill>
                            <a:srgbClr val="6B1F7C"/>
                          </a:solidFill>
                          <a:effectLst/>
                        </a:rPr>
                        <a:t>unauthorised</a:t>
                      </a:r>
                      <a:r>
                        <a:rPr lang="en-US" sz="900" dirty="0">
                          <a:solidFill>
                            <a:srgbClr val="6B1F7C"/>
                          </a:solidFill>
                          <a:effectLst/>
                        </a:rPr>
                        <a:t> access.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485073988"/>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Workers are consulted and engaged in securing their health and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786897017"/>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safety.</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08474206"/>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Provide suitable welfare arrangements.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682606044"/>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79336877"/>
                  </a:ext>
                </a:extLst>
              </a:tr>
              <a:tr h="170396">
                <a:tc>
                  <a:txBody>
                    <a:bodyPr/>
                    <a:lstStyle/>
                    <a:p>
                      <a:pPr marL="50800">
                        <a:lnSpc>
                          <a:spcPct val="115000"/>
                        </a:lnSpc>
                        <a:spcAft>
                          <a:spcPts val="0"/>
                        </a:spcAft>
                      </a:pPr>
                      <a:r>
                        <a:rPr lang="en-US" sz="900" dirty="0">
                          <a:solidFill>
                            <a:srgbClr val="6B1F7C"/>
                          </a:solidFill>
                          <a:effectLst/>
                        </a:rPr>
                        <a:t>Contractors are </a:t>
                      </a:r>
                      <a:r>
                        <a:rPr lang="en-US" sz="900" dirty="0" err="1">
                          <a:solidFill>
                            <a:srgbClr val="6B1F7C"/>
                          </a:solidFill>
                          <a:effectLst/>
                        </a:rPr>
                        <a:t>organisations</a:t>
                      </a:r>
                      <a:r>
                        <a:rPr lang="en-US" sz="900" dirty="0">
                          <a:solidFill>
                            <a:srgbClr val="6B1F7C"/>
                          </a:solidFill>
                          <a:effectLst/>
                        </a:rPr>
                        <a:t>, or individuals, who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04800">
                        <a:lnSpc>
                          <a:spcPct val="115000"/>
                        </a:lnSpc>
                        <a:spcAft>
                          <a:spcPts val="0"/>
                        </a:spcAft>
                      </a:pPr>
                      <a:r>
                        <a:rPr lang="en-US" sz="900" dirty="0">
                          <a:solidFill>
                            <a:srgbClr val="6B1F7C"/>
                          </a:solidFill>
                          <a:effectLst/>
                        </a:rPr>
                        <a:t>● Plan, manage and monitor construction work under their control so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633528663"/>
                  </a:ext>
                </a:extLst>
              </a:tr>
              <a:tr h="170396">
                <a:tc>
                  <a:txBody>
                    <a:bodyPr/>
                    <a:lstStyle/>
                    <a:p>
                      <a:pPr marL="50800">
                        <a:lnSpc>
                          <a:spcPct val="115000"/>
                        </a:lnSpc>
                        <a:spcAft>
                          <a:spcPts val="0"/>
                        </a:spcAft>
                      </a:pPr>
                      <a:r>
                        <a:rPr lang="en-US" sz="900" dirty="0">
                          <a:solidFill>
                            <a:srgbClr val="6B1F7C"/>
                          </a:solidFill>
                          <a:effectLst/>
                        </a:rPr>
                        <a:t>directly employ or engage with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that it is carried out without risks to health and safety. Cooperate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089628596"/>
                  </a:ext>
                </a:extLst>
              </a:tr>
              <a:tr h="170396">
                <a:tc>
                  <a:txBody>
                    <a:bodyPr/>
                    <a:lstStyle/>
                    <a:p>
                      <a:pPr marL="50800">
                        <a:lnSpc>
                          <a:spcPct val="115000"/>
                        </a:lnSpc>
                        <a:spcAft>
                          <a:spcPts val="0"/>
                        </a:spcAft>
                      </a:pPr>
                      <a:r>
                        <a:rPr lang="en-US" sz="900" dirty="0">
                          <a:solidFill>
                            <a:srgbClr val="6B1F7C"/>
                          </a:solidFill>
                          <a:effectLst/>
                        </a:rPr>
                        <a:t>workers or manage construction work.</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and coordinate their activities with others in the project team - in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550406538"/>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particular, comply with directions given to them by the Principal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210379808"/>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Designer or Principal Contractor. For single-Contractor projects,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31589060"/>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prepare a Construction Phase Plan.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37885711"/>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Not start work until steps have been taken to prevent </a:t>
                      </a:r>
                      <a:r>
                        <a:rPr lang="en-US" sz="900" dirty="0" err="1">
                          <a:solidFill>
                            <a:srgbClr val="6B1F7C"/>
                          </a:solidFill>
                          <a:effectLst/>
                        </a:rPr>
                        <a:t>unauthorised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943606579"/>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access to areas where construction work is taking place.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274318337"/>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Take reasonable practicable steps to ensure suitable welfare is in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89706453"/>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place for their workers.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423992832"/>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Not start work until they are satisfied that the Client is aware of</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476206690"/>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their 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886058814"/>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0523872"/>
                  </a:ext>
                </a:extLst>
              </a:tr>
              <a:tr h="170396">
                <a:tc>
                  <a:txBody>
                    <a:bodyPr/>
                    <a:lstStyle/>
                    <a:p>
                      <a:pPr marL="50800">
                        <a:lnSpc>
                          <a:spcPct val="115000"/>
                        </a:lnSpc>
                        <a:spcAft>
                          <a:spcPts val="0"/>
                        </a:spcAft>
                      </a:pPr>
                      <a:r>
                        <a:rPr lang="en-US" sz="900" dirty="0">
                          <a:solidFill>
                            <a:srgbClr val="6B1F7C"/>
                          </a:solidFill>
                          <a:effectLst/>
                        </a:rPr>
                        <a:t>Workers are the people who work for or are under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63500">
                        <a:lnSpc>
                          <a:spcPct val="115000"/>
                        </a:lnSpc>
                        <a:spcAft>
                          <a:spcPts val="0"/>
                        </a:spcAft>
                      </a:pPr>
                      <a:r>
                        <a:rPr lang="en-US" sz="900" dirty="0">
                          <a:solidFill>
                            <a:srgbClr val="6B1F7C"/>
                          </a:solidFill>
                          <a:effectLst/>
                        </a:rPr>
                        <a:t>They must: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1453403560"/>
                  </a:ext>
                </a:extLst>
              </a:tr>
              <a:tr h="170396">
                <a:tc>
                  <a:txBody>
                    <a:bodyPr/>
                    <a:lstStyle/>
                    <a:p>
                      <a:pPr marL="50800">
                        <a:lnSpc>
                          <a:spcPct val="115000"/>
                        </a:lnSpc>
                        <a:spcAft>
                          <a:spcPts val="0"/>
                        </a:spcAft>
                      </a:pPr>
                      <a:r>
                        <a:rPr lang="en-US" sz="900" dirty="0">
                          <a:solidFill>
                            <a:srgbClr val="6B1F7C"/>
                          </a:solidFill>
                          <a:effectLst/>
                        </a:rPr>
                        <a:t>the control of Contractors on a construction site.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Be consulted about matters which affect their health, safety and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803899097"/>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welfare.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937898827"/>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Take care of their own health and safety and others who may be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352365143"/>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affected by their actions.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082667128"/>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Report anything they see which is likely to endanger either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627943207"/>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57200">
                        <a:lnSpc>
                          <a:spcPct val="115000"/>
                        </a:lnSpc>
                        <a:spcAft>
                          <a:spcPts val="0"/>
                        </a:spcAft>
                      </a:pPr>
                      <a:r>
                        <a:rPr lang="en-US" sz="900" dirty="0">
                          <a:solidFill>
                            <a:srgbClr val="6B1F7C"/>
                          </a:solidFill>
                          <a:effectLst/>
                        </a:rPr>
                        <a:t>own or others’ health and safety.</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958247120"/>
                  </a:ext>
                </a:extLst>
              </a:tr>
              <a:tr h="170396">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Cooperate with their employer, fellow workers, Contractors and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4093291994"/>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457200">
                        <a:lnSpc>
                          <a:spcPct val="115000"/>
                        </a:lnSpc>
                        <a:spcAft>
                          <a:spcPts val="0"/>
                        </a:spcAft>
                      </a:pPr>
                      <a:r>
                        <a:rPr lang="en-US" sz="900" dirty="0">
                          <a:solidFill>
                            <a:srgbClr val="6B1F7C"/>
                          </a:solidFill>
                          <a:effectLst/>
                        </a:rPr>
                        <a:t>other </a:t>
                      </a:r>
                      <a:r>
                        <a:rPr lang="en-US" sz="900" dirty="0" err="1">
                          <a:solidFill>
                            <a:srgbClr val="6B1F7C"/>
                          </a:solidFill>
                          <a:effectLst/>
                        </a:rPr>
                        <a:t>dutyholders</a:t>
                      </a:r>
                      <a:r>
                        <a:rPr lang="en-US" sz="900" dirty="0">
                          <a:solidFill>
                            <a:srgbClr val="6B1F7C"/>
                          </a:solidFill>
                          <a:effectLst/>
                        </a:rPr>
                        <a: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7436149"/>
                  </a:ext>
                </a:extLst>
              </a:tr>
            </a:tbl>
          </a:graphicData>
        </a:graphic>
      </p:graphicFrame>
    </p:spTree>
    <p:extLst>
      <p:ext uri="{BB962C8B-B14F-4D97-AF65-F5344CB8AC3E}">
        <p14:creationId xmlns:p14="http://schemas.microsoft.com/office/powerpoint/2010/main" val="467749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277" y="1420426"/>
            <a:ext cx="8880212" cy="426519"/>
          </a:xfrm>
        </p:spPr>
        <p:txBody>
          <a:bodyPr>
            <a:normAutofit fontScale="90000"/>
          </a:bodyPr>
          <a:lstStyle/>
          <a:p>
            <a:r>
              <a:rPr lang="en-US" dirty="0">
                <a:solidFill>
                  <a:srgbClr val="6B1F7C"/>
                </a:solidFill>
              </a:rPr>
              <a:t>Organisers - What they need to do</a:t>
            </a:r>
            <a:br>
              <a:rPr lang="en-US" dirty="0">
                <a:solidFill>
                  <a:srgbClr val="6B1F7C"/>
                </a:solidFill>
              </a:rPr>
            </a:br>
            <a:endParaRPr lang="en-GB" dirty="0">
              <a:solidFill>
                <a:srgbClr val="6B1F7C"/>
              </a:solidFill>
            </a:endParaRPr>
          </a:p>
        </p:txBody>
      </p:sp>
      <p:sp>
        <p:nvSpPr>
          <p:cNvPr id="3" name="Content Placeholder 2"/>
          <p:cNvSpPr>
            <a:spLocks noGrp="1"/>
          </p:cNvSpPr>
          <p:nvPr>
            <p:ph idx="1"/>
          </p:nvPr>
        </p:nvSpPr>
        <p:spPr/>
        <p:txBody>
          <a:bodyPr/>
          <a:lstStyle/>
          <a:p>
            <a:pPr hangingPunct="0"/>
            <a:r>
              <a:rPr lang="en-US" sz="1200" dirty="0">
                <a:solidFill>
                  <a:srgbClr val="6B1F7C"/>
                </a:solidFill>
              </a:rPr>
              <a:t>The regulations cover the management of health, safety and welfare when carrying out construction projects. The regulations replace The Construction (Design and Management) Regulations 2007 (CDM 2007) and are applicable to event construction in addition to all existing relevant health and safety law which must also be complied with. Construction work includes, but is not limited to, the assembly or </a:t>
            </a:r>
            <a:r>
              <a:rPr lang="en-US" sz="1200" u="sng" dirty="0">
                <a:solidFill>
                  <a:srgbClr val="6B1F7C"/>
                </a:solidFill>
              </a:rPr>
              <a:t>disassembly</a:t>
            </a:r>
            <a:r>
              <a:rPr lang="en-US" sz="1200" dirty="0">
                <a:solidFill>
                  <a:srgbClr val="6B1F7C"/>
                </a:solidFill>
              </a:rPr>
              <a:t> (e.g. phases within build up and breakdown) of prefabricated elements to form a structure (e.g. shell scheme, features and space only stands). The regulations identify key roles (duty holders) who each have specific responsibilities (duties) to fulfil.</a:t>
            </a:r>
            <a:endParaRPr lang="en-GB" sz="1200" dirty="0">
              <a:solidFill>
                <a:srgbClr val="6B1F7C"/>
              </a:solidFill>
            </a:endParaRPr>
          </a:p>
          <a:p>
            <a:endParaRPr lang="en-GB" sz="1200" dirty="0">
              <a:solidFill>
                <a:srgbClr val="6B1F7C"/>
              </a:solidFill>
            </a:endParaRPr>
          </a:p>
          <a:p>
            <a:r>
              <a:rPr lang="en-US" sz="1200" b="1" dirty="0">
                <a:solidFill>
                  <a:srgbClr val="6B1F7C"/>
                </a:solidFill>
              </a:rPr>
              <a:t>Understand your roles and responsibilities:</a:t>
            </a:r>
            <a:endParaRPr lang="en-GB" sz="1200" dirty="0">
              <a:solidFill>
                <a:srgbClr val="6B1F7C"/>
              </a:solidFill>
            </a:endParaRPr>
          </a:p>
          <a:p>
            <a:pPr marL="0" indent="0">
              <a:buNone/>
            </a:pPr>
            <a:endParaRPr lang="en-GB" sz="1200" dirty="0">
              <a:solidFill>
                <a:srgbClr val="6B1F7C"/>
              </a:solidFill>
            </a:endParaRPr>
          </a:p>
          <a:p>
            <a:r>
              <a:rPr lang="en-US" sz="1200" dirty="0">
                <a:solidFill>
                  <a:srgbClr val="6B1F7C"/>
                </a:solidFill>
              </a:rPr>
              <a:t>As illustrated in the organogram in Appendix 1 the </a:t>
            </a:r>
            <a:r>
              <a:rPr lang="en-US" sz="1200" dirty="0" err="1">
                <a:solidFill>
                  <a:srgbClr val="6B1F7C"/>
                </a:solidFill>
              </a:rPr>
              <a:t>organiser</a:t>
            </a:r>
            <a:r>
              <a:rPr lang="en-US" sz="1200" dirty="0">
                <a:solidFill>
                  <a:srgbClr val="6B1F7C"/>
                </a:solidFill>
              </a:rPr>
              <a:t> is likely to take the following role/s with the assigned responsibilities:</a:t>
            </a:r>
            <a:endParaRPr lang="en-GB" sz="1200" dirty="0">
              <a:solidFill>
                <a:srgbClr val="6B1F7C"/>
              </a:solidFill>
            </a:endParaRPr>
          </a:p>
          <a:p>
            <a:endParaRPr lang="en-GB" dirty="0">
              <a:solidFill>
                <a:srgbClr val="6B1F7C"/>
              </a:solidFill>
            </a:endParaRPr>
          </a:p>
        </p:txBody>
      </p:sp>
    </p:spTree>
    <p:extLst>
      <p:ext uri="{BB962C8B-B14F-4D97-AF65-F5344CB8AC3E}">
        <p14:creationId xmlns:p14="http://schemas.microsoft.com/office/powerpoint/2010/main" val="1072959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538624394"/>
              </p:ext>
            </p:extLst>
          </p:nvPr>
        </p:nvGraphicFramePr>
        <p:xfrm>
          <a:off x="1189608" y="719096"/>
          <a:ext cx="7164280" cy="5906547"/>
        </p:xfrm>
        <a:graphic>
          <a:graphicData uri="http://schemas.openxmlformats.org/drawingml/2006/table">
            <a:tbl>
              <a:tblPr>
                <a:tableStyleId>{5C22544A-7EE6-4342-B048-85BDC9FD1C3A}</a:tableStyleId>
              </a:tblPr>
              <a:tblGrid>
                <a:gridCol w="3582140">
                  <a:extLst>
                    <a:ext uri="{9D8B030D-6E8A-4147-A177-3AD203B41FA5}">
                      <a16:colId xmlns:a16="http://schemas.microsoft.com/office/drawing/2014/main" val="1899655600"/>
                    </a:ext>
                  </a:extLst>
                </a:gridCol>
                <a:gridCol w="3582140">
                  <a:extLst>
                    <a:ext uri="{9D8B030D-6E8A-4147-A177-3AD203B41FA5}">
                      <a16:colId xmlns:a16="http://schemas.microsoft.com/office/drawing/2014/main" val="1669546058"/>
                    </a:ext>
                  </a:extLst>
                </a:gridCol>
              </a:tblGrid>
              <a:tr h="157734">
                <a:tc>
                  <a:txBody>
                    <a:bodyPr/>
                    <a:lstStyle/>
                    <a:p>
                      <a:pPr marL="1219200">
                        <a:lnSpc>
                          <a:spcPct val="115000"/>
                        </a:lnSpc>
                        <a:spcAft>
                          <a:spcPts val="0"/>
                        </a:spcAft>
                      </a:pPr>
                      <a:r>
                        <a:rPr lang="en-US" sz="900" b="1" dirty="0">
                          <a:solidFill>
                            <a:srgbClr val="6B1F7C"/>
                          </a:solidFill>
                          <a:effectLst/>
                        </a:rPr>
                        <a:t>Role</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tc>
                  <a:txBody>
                    <a:bodyPr/>
                    <a:lstStyle/>
                    <a:p>
                      <a:pPr marL="863600">
                        <a:lnSpc>
                          <a:spcPct val="115000"/>
                        </a:lnSpc>
                        <a:spcAft>
                          <a:spcPts val="0"/>
                        </a:spcAft>
                      </a:pPr>
                      <a:r>
                        <a:rPr lang="en-US" sz="900" b="1" dirty="0">
                          <a:solidFill>
                            <a:srgbClr val="6B1F7C"/>
                          </a:solidFill>
                          <a:effectLst/>
                        </a:rPr>
                        <a:t>Summary of Main Responsibilities</a:t>
                      </a:r>
                      <a:endParaRPr lang="en-GB" sz="900" b="1"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B1F7C"/>
                    </a:solidFill>
                  </a:tcPr>
                </a:tc>
                <a:extLst>
                  <a:ext uri="{0D108BD9-81ED-4DB2-BD59-A6C34878D82A}">
                    <a16:rowId xmlns:a16="http://schemas.microsoft.com/office/drawing/2014/main" val="4264831204"/>
                  </a:ext>
                </a:extLst>
              </a:tr>
              <a:tr h="157734">
                <a:tc>
                  <a:txBody>
                    <a:bodyPr/>
                    <a:lstStyle/>
                    <a:p>
                      <a:pPr marL="63500">
                        <a:lnSpc>
                          <a:spcPct val="115000"/>
                        </a:lnSpc>
                        <a:spcAft>
                          <a:spcPts val="0"/>
                        </a:spcAft>
                      </a:pPr>
                      <a:r>
                        <a:rPr lang="en-US" sz="900" dirty="0">
                          <a:solidFill>
                            <a:srgbClr val="6B1F7C"/>
                          </a:solidFill>
                          <a:effectLst/>
                        </a:rPr>
                        <a:t>Clients are the </a:t>
                      </a:r>
                      <a:r>
                        <a:rPr lang="en-US" sz="900" dirty="0" err="1">
                          <a:solidFill>
                            <a:srgbClr val="6B1F7C"/>
                          </a:solidFill>
                          <a:effectLst/>
                        </a:rPr>
                        <a:t>organisations</a:t>
                      </a:r>
                      <a:r>
                        <a:rPr lang="en-US" sz="900" dirty="0">
                          <a:solidFill>
                            <a:srgbClr val="6B1F7C"/>
                          </a:solidFill>
                          <a:effectLst/>
                        </a:rPr>
                        <a:t>, or individuals, for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38100">
                        <a:lnSpc>
                          <a:spcPct val="115000"/>
                        </a:lnSpc>
                        <a:spcAft>
                          <a:spcPts val="0"/>
                        </a:spcAft>
                      </a:pPr>
                      <a:r>
                        <a:rPr lang="en-US" sz="900" dirty="0">
                          <a:solidFill>
                            <a:srgbClr val="6B1F7C"/>
                          </a:solidFill>
                          <a:effectLst/>
                        </a:rPr>
                        <a:t>Make suitable arrangements for managing a project. This includes making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920367266"/>
                  </a:ext>
                </a:extLst>
              </a:tr>
              <a:tr h="157734">
                <a:tc>
                  <a:txBody>
                    <a:bodyPr/>
                    <a:lstStyle/>
                    <a:p>
                      <a:pPr marL="63500">
                        <a:lnSpc>
                          <a:spcPct val="115000"/>
                        </a:lnSpc>
                        <a:spcAft>
                          <a:spcPts val="0"/>
                        </a:spcAft>
                      </a:pPr>
                      <a:r>
                        <a:rPr lang="en-US" sz="900" dirty="0">
                          <a:solidFill>
                            <a:srgbClr val="6B1F7C"/>
                          </a:solidFill>
                          <a:effectLst/>
                        </a:rPr>
                        <a:t>whom a construction project is carried out.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dirty="0">
                          <a:solidFill>
                            <a:srgbClr val="6B1F7C"/>
                          </a:solidFill>
                          <a:effectLst/>
                        </a:rPr>
                        <a:t>sure: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856785171"/>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Robust coordination and cooperation between those involved.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288617948"/>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Other duty holders are appointed.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16286262"/>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Sufficient time and resources are allocated.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481799446"/>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Relevant pre-construction information is prepared and provided to</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86569635"/>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other duty holders.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512964212"/>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The Principal Designer and Principal Contractor carry out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918422301"/>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86337775"/>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304800">
                        <a:lnSpc>
                          <a:spcPct val="115000"/>
                        </a:lnSpc>
                        <a:spcAft>
                          <a:spcPts val="0"/>
                        </a:spcAft>
                      </a:pPr>
                      <a:r>
                        <a:rPr lang="en-US" sz="900" dirty="0">
                          <a:solidFill>
                            <a:srgbClr val="6B1F7C"/>
                          </a:solidFill>
                          <a:effectLst/>
                        </a:rPr>
                        <a:t>● Suitable welfare arrangements are in place.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00545503"/>
                  </a:ext>
                </a:extLst>
              </a:tr>
              <a:tr h="164730">
                <a:tc>
                  <a:txBody>
                    <a:bodyPr/>
                    <a:lstStyle/>
                    <a:p>
                      <a:pPr marL="63500">
                        <a:lnSpc>
                          <a:spcPct val="115000"/>
                        </a:lnSpc>
                        <a:spcAft>
                          <a:spcPts val="0"/>
                        </a:spcAft>
                      </a:pPr>
                      <a:r>
                        <a:rPr lang="en-US" sz="900" dirty="0">
                          <a:solidFill>
                            <a:srgbClr val="6B1F7C"/>
                          </a:solidFill>
                          <a:effectLst/>
                        </a:rPr>
                        <a:t>Principal Designers are </a:t>
                      </a:r>
                      <a:r>
                        <a:rPr lang="en-US" sz="900" dirty="0" err="1">
                          <a:solidFill>
                            <a:srgbClr val="6B1F7C"/>
                          </a:solidFill>
                          <a:effectLst/>
                        </a:rPr>
                        <a:t>organisations</a:t>
                      </a:r>
                      <a:r>
                        <a:rPr lang="en-US" sz="900" dirty="0">
                          <a:solidFill>
                            <a:srgbClr val="6B1F7C"/>
                          </a:solidFill>
                          <a:effectLst/>
                        </a:rPr>
                        <a: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a:txBody>
                    <a:bodyPr/>
                    <a:lstStyle/>
                    <a:p>
                      <a:pPr marL="50800">
                        <a:lnSpc>
                          <a:spcPct val="115000"/>
                        </a:lnSpc>
                        <a:spcAft>
                          <a:spcPts val="0"/>
                        </a:spcAft>
                      </a:pPr>
                      <a:r>
                        <a:rPr lang="en-US" sz="900" dirty="0">
                          <a:solidFill>
                            <a:srgbClr val="6B1F7C"/>
                          </a:solidFill>
                          <a:effectLst/>
                        </a:rPr>
                        <a:t>Plan, manage, monitor and coordinate health and safety in the pre-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301479204"/>
                  </a:ext>
                </a:extLst>
              </a:tr>
              <a:tr h="157734">
                <a:tc>
                  <a:txBody>
                    <a:bodyPr/>
                    <a:lstStyle/>
                    <a:p>
                      <a:pPr marL="63500">
                        <a:lnSpc>
                          <a:spcPct val="115000"/>
                        </a:lnSpc>
                        <a:spcAft>
                          <a:spcPts val="0"/>
                        </a:spcAft>
                      </a:pPr>
                      <a:r>
                        <a:rPr lang="en-US" sz="900" dirty="0">
                          <a:solidFill>
                            <a:srgbClr val="6B1F7C"/>
                          </a:solidFill>
                          <a:effectLst/>
                        </a:rPr>
                        <a:t>individuals, in control of the pre-construction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construction phase of a project. This includes: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141493890"/>
                  </a:ext>
                </a:extLst>
              </a:tr>
              <a:tr h="161158">
                <a:tc>
                  <a:txBody>
                    <a:bodyPr/>
                    <a:lstStyle/>
                    <a:p>
                      <a:pPr marL="63500">
                        <a:lnSpc>
                          <a:spcPct val="115000"/>
                        </a:lnSpc>
                        <a:spcAft>
                          <a:spcPts val="0"/>
                        </a:spcAft>
                      </a:pPr>
                      <a:r>
                        <a:rPr lang="en-US" sz="900" dirty="0">
                          <a:solidFill>
                            <a:srgbClr val="6B1F7C"/>
                          </a:solidFill>
                          <a:effectLst/>
                        </a:rPr>
                        <a:t>where a project involves more than one Contractor.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Helping and advising the Client in bringing together the pre-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837646134"/>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construction information.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65854156"/>
                  </a:ext>
                </a:extLst>
              </a:tr>
              <a:tr h="161158">
                <a:tc>
                  <a:txBody>
                    <a:bodyPr/>
                    <a:lstStyle/>
                    <a:p>
                      <a:pPr marL="63500">
                        <a:lnSpc>
                          <a:spcPct val="115000"/>
                        </a:lnSpc>
                        <a:spcAft>
                          <a:spcPts val="0"/>
                        </a:spcAft>
                      </a:pPr>
                      <a:r>
                        <a:rPr lang="en-US" sz="900" dirty="0">
                          <a:solidFill>
                            <a:srgbClr val="6B1F7C"/>
                          </a:solidFill>
                          <a:effectLst/>
                        </a:rPr>
                        <a:t>Appointed by the Client or if not appointed, the role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Working with other Designers to identify, eliminate or control</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792671661"/>
                  </a:ext>
                </a:extLst>
              </a:tr>
              <a:tr h="157734">
                <a:tc>
                  <a:txBody>
                    <a:bodyPr/>
                    <a:lstStyle/>
                    <a:p>
                      <a:pPr marL="63500">
                        <a:lnSpc>
                          <a:spcPct val="115000"/>
                        </a:lnSpc>
                        <a:spcAft>
                          <a:spcPts val="0"/>
                        </a:spcAft>
                      </a:pPr>
                      <a:r>
                        <a:rPr lang="en-US" sz="900" dirty="0">
                          <a:solidFill>
                            <a:srgbClr val="6B1F7C"/>
                          </a:solidFill>
                          <a:effectLst/>
                        </a:rPr>
                        <a:t>is undertaken by the Client.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foreseeable risks.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591661411"/>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Ensuring Designers carry out their duties.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507655450"/>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Prepare and provide relevant information to other duty holders, including</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092205906"/>
                  </a:ext>
                </a:extLst>
              </a:tr>
              <a:tr h="315468">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50800">
                        <a:lnSpc>
                          <a:spcPct val="115000"/>
                        </a:lnSpc>
                        <a:spcAft>
                          <a:spcPts val="0"/>
                        </a:spcAft>
                      </a:pPr>
                      <a:r>
                        <a:rPr lang="en-US" sz="900" dirty="0">
                          <a:solidFill>
                            <a:srgbClr val="6B1F7C"/>
                          </a:solidFill>
                          <a:effectLst/>
                        </a:rPr>
                        <a:t>the Principal Contractor to help them plan, manage, monitor and coordinate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003464381"/>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50800">
                        <a:lnSpc>
                          <a:spcPct val="115000"/>
                        </a:lnSpc>
                        <a:spcAft>
                          <a:spcPts val="0"/>
                        </a:spcAft>
                      </a:pPr>
                      <a:r>
                        <a:rPr lang="en-US" sz="900" dirty="0">
                          <a:solidFill>
                            <a:srgbClr val="6B1F7C"/>
                          </a:solidFill>
                          <a:effectLst/>
                        </a:rPr>
                        <a:t>health and safety in the 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32840748"/>
                  </a:ext>
                </a:extLst>
              </a:tr>
              <a:tr h="143657">
                <a:tc>
                  <a:txBody>
                    <a:bodyPr/>
                    <a:lstStyle/>
                    <a:p>
                      <a:pPr marL="63500">
                        <a:lnSpc>
                          <a:spcPts val="980"/>
                        </a:lnSpc>
                        <a:spcAft>
                          <a:spcPts val="0"/>
                        </a:spcAft>
                      </a:pPr>
                      <a:r>
                        <a:rPr lang="en-US" sz="900" dirty="0">
                          <a:solidFill>
                            <a:srgbClr val="6B1F7C"/>
                          </a:solidFill>
                          <a:effectLst/>
                        </a:rPr>
                        <a:t>Principal Contractors are </a:t>
                      </a:r>
                      <a:r>
                        <a:rPr lang="en-US" sz="900" dirty="0" err="1">
                          <a:solidFill>
                            <a:srgbClr val="6B1F7C"/>
                          </a:solidFill>
                          <a:effectLst/>
                        </a:rPr>
                        <a:t>organisations</a:t>
                      </a:r>
                      <a:r>
                        <a:rPr lang="en-US" sz="900" dirty="0">
                          <a:solidFill>
                            <a:srgbClr val="6B1F7C"/>
                          </a:solidFill>
                          <a:effectLst/>
                        </a:rPr>
                        <a:t>, 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c rowSpan="2">
                  <a:txBody>
                    <a:bodyPr/>
                    <a:lstStyle/>
                    <a:p>
                      <a:pPr marL="38100">
                        <a:lnSpc>
                          <a:spcPct val="115000"/>
                        </a:lnSpc>
                        <a:spcAft>
                          <a:spcPts val="0"/>
                        </a:spcAft>
                      </a:pPr>
                      <a:r>
                        <a:rPr lang="en-US" sz="900" dirty="0">
                          <a:solidFill>
                            <a:srgbClr val="6B1F7C"/>
                          </a:solidFill>
                          <a:effectLst/>
                        </a:rPr>
                        <a:t>Plan, manage, monitor and coordinate health and safety in the construction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754599620"/>
                  </a:ext>
                </a:extLst>
              </a:tr>
              <a:tr h="31624">
                <a:tc rowSpan="2">
                  <a:txBody>
                    <a:bodyPr/>
                    <a:lstStyle/>
                    <a:p>
                      <a:pPr marL="63500">
                        <a:lnSpc>
                          <a:spcPts val="1080"/>
                        </a:lnSpc>
                        <a:spcAft>
                          <a:spcPts val="0"/>
                        </a:spcAft>
                      </a:pPr>
                      <a:r>
                        <a:rPr lang="en-US" sz="900" dirty="0">
                          <a:solidFill>
                            <a:srgbClr val="6B1F7C"/>
                          </a:solidFill>
                          <a:effectLst/>
                        </a:rPr>
                        <a:t>individuals, in control of the construction phase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vMerge="1">
                  <a:txBody>
                    <a:bodyPr/>
                    <a:lstStyle/>
                    <a:p>
                      <a:endParaRPr lang="en-GB"/>
                    </a:p>
                  </a:txBody>
                  <a:tcPr/>
                </a:tc>
                <a:extLst>
                  <a:ext uri="{0D108BD9-81ED-4DB2-BD59-A6C34878D82A}">
                    <a16:rowId xmlns:a16="http://schemas.microsoft.com/office/drawing/2014/main" val="60587477"/>
                  </a:ext>
                </a:extLst>
              </a:tr>
              <a:tr h="123891">
                <a:tc vMerge="1">
                  <a:txBody>
                    <a:bodyPr/>
                    <a:lstStyle/>
                    <a:p>
                      <a:endParaRPr lang="en-GB"/>
                    </a:p>
                  </a:txBody>
                  <a:tcPr/>
                </a:tc>
                <a:tc rowSpan="2">
                  <a:txBody>
                    <a:bodyPr/>
                    <a:lstStyle/>
                    <a:p>
                      <a:pPr marL="38100">
                        <a:lnSpc>
                          <a:spcPct val="115000"/>
                        </a:lnSpc>
                        <a:spcAft>
                          <a:spcPts val="0"/>
                        </a:spcAft>
                      </a:pPr>
                      <a:r>
                        <a:rPr lang="en-US" sz="900" dirty="0">
                          <a:solidFill>
                            <a:srgbClr val="6B1F7C"/>
                          </a:solidFill>
                          <a:effectLst/>
                        </a:rPr>
                        <a:t>phase of a project. This includes: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418574513"/>
                  </a:ext>
                </a:extLst>
              </a:tr>
              <a:tr h="155517">
                <a:tc>
                  <a:txBody>
                    <a:bodyPr/>
                    <a:lstStyle/>
                    <a:p>
                      <a:pPr marL="63500">
                        <a:lnSpc>
                          <a:spcPts val="1080"/>
                        </a:lnSpc>
                        <a:spcAft>
                          <a:spcPts val="0"/>
                        </a:spcAft>
                      </a:pPr>
                      <a:r>
                        <a:rPr lang="en-US" sz="900" dirty="0">
                          <a:solidFill>
                            <a:srgbClr val="6B1F7C"/>
                          </a:solidFill>
                          <a:effectLst/>
                        </a:rPr>
                        <a:t>where the project involves more than one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vMerge="1">
                  <a:txBody>
                    <a:bodyPr/>
                    <a:lstStyle/>
                    <a:p>
                      <a:endParaRPr lang="en-GB"/>
                    </a:p>
                  </a:txBody>
                  <a:tcPr/>
                </a:tc>
                <a:extLst>
                  <a:ext uri="{0D108BD9-81ED-4DB2-BD59-A6C34878D82A}">
                    <a16:rowId xmlns:a16="http://schemas.microsoft.com/office/drawing/2014/main" val="3514794065"/>
                  </a:ext>
                </a:extLst>
              </a:tr>
              <a:tr h="157734">
                <a:tc>
                  <a:txBody>
                    <a:bodyPr/>
                    <a:lstStyle/>
                    <a:p>
                      <a:pPr marL="63500">
                        <a:lnSpc>
                          <a:spcPct val="115000"/>
                        </a:lnSpc>
                        <a:spcAft>
                          <a:spcPts val="0"/>
                        </a:spcAft>
                      </a:pPr>
                      <a:r>
                        <a:rPr lang="en-US" sz="900" dirty="0">
                          <a:solidFill>
                            <a:srgbClr val="6B1F7C"/>
                          </a:solidFill>
                          <a:effectLst/>
                        </a:rPr>
                        <a:t>Contractor.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rowSpan="2">
                  <a:txBody>
                    <a:bodyPr/>
                    <a:lstStyle/>
                    <a:p>
                      <a:pPr marL="304800">
                        <a:lnSpc>
                          <a:spcPct val="115000"/>
                        </a:lnSpc>
                        <a:spcAft>
                          <a:spcPts val="0"/>
                        </a:spcAft>
                      </a:pPr>
                      <a:r>
                        <a:rPr lang="en-US" sz="900" dirty="0">
                          <a:solidFill>
                            <a:srgbClr val="6B1F7C"/>
                          </a:solidFill>
                          <a:effectLst/>
                        </a:rPr>
                        <a:t>● Liaising with the Client and Principal Designers.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93652791"/>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vMerge="1">
                  <a:txBody>
                    <a:bodyPr/>
                    <a:lstStyle/>
                    <a:p>
                      <a:endParaRPr lang="en-GB"/>
                    </a:p>
                  </a:txBody>
                  <a:tcPr/>
                </a:tc>
                <a:extLst>
                  <a:ext uri="{0D108BD9-81ED-4DB2-BD59-A6C34878D82A}">
                    <a16:rowId xmlns:a16="http://schemas.microsoft.com/office/drawing/2014/main" val="394416937"/>
                  </a:ext>
                </a:extLst>
              </a:tr>
              <a:tr h="157734">
                <a:tc rowSpan="2">
                  <a:txBody>
                    <a:bodyPr/>
                    <a:lstStyle/>
                    <a:p>
                      <a:pPr marL="63500">
                        <a:lnSpc>
                          <a:spcPct val="115000"/>
                        </a:lnSpc>
                        <a:spcAft>
                          <a:spcPts val="0"/>
                        </a:spcAft>
                      </a:pPr>
                      <a:r>
                        <a:rPr lang="en-US" sz="900" dirty="0">
                          <a:solidFill>
                            <a:srgbClr val="6B1F7C"/>
                          </a:solidFill>
                          <a:effectLst/>
                        </a:rPr>
                        <a:t>Appointed by the Client or if not appointed, the role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Preparing the Construction Phase Plan.</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3348057190"/>
                  </a:ext>
                </a:extLst>
              </a:tr>
              <a:tr h="31624">
                <a:tc vMerge="1">
                  <a:txBody>
                    <a:bodyPr/>
                    <a:lstStyle/>
                    <a:p>
                      <a:endParaRPr lang="en-GB"/>
                    </a:p>
                  </a:txBody>
                  <a:tcPr/>
                </a:tc>
                <a:tc rowSpan="2">
                  <a:txBody>
                    <a:bodyPr/>
                    <a:lstStyle/>
                    <a:p>
                      <a:pPr marL="304800">
                        <a:lnSpc>
                          <a:spcPct val="115000"/>
                        </a:lnSpc>
                        <a:spcAft>
                          <a:spcPts val="0"/>
                        </a:spcAft>
                      </a:pPr>
                      <a:r>
                        <a:rPr lang="en-US" sz="900" dirty="0">
                          <a:solidFill>
                            <a:srgbClr val="6B1F7C"/>
                          </a:solidFill>
                          <a:effectLst/>
                        </a:rPr>
                        <a:t>● </a:t>
                      </a:r>
                      <a:r>
                        <a:rPr lang="en-US" sz="900" dirty="0" err="1">
                          <a:solidFill>
                            <a:srgbClr val="6B1F7C"/>
                          </a:solidFill>
                          <a:effectLst/>
                        </a:rPr>
                        <a:t>Organising</a:t>
                      </a:r>
                      <a:r>
                        <a:rPr lang="en-US" sz="900" dirty="0">
                          <a:solidFill>
                            <a:srgbClr val="6B1F7C"/>
                          </a:solidFill>
                          <a:effectLst/>
                        </a:rPr>
                        <a:t> cooperation between Contractors and coordinating their</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977734829"/>
                  </a:ext>
                </a:extLst>
              </a:tr>
              <a:tr h="126110">
                <a:tc rowSpan="2">
                  <a:txBody>
                    <a:bodyPr/>
                    <a:lstStyle/>
                    <a:p>
                      <a:pPr marL="63500">
                        <a:lnSpc>
                          <a:spcPct val="115000"/>
                        </a:lnSpc>
                        <a:spcAft>
                          <a:spcPts val="0"/>
                        </a:spcAft>
                      </a:pPr>
                      <a:r>
                        <a:rPr lang="en-US" sz="900" dirty="0">
                          <a:solidFill>
                            <a:srgbClr val="6B1F7C"/>
                          </a:solidFill>
                          <a:effectLst/>
                        </a:rPr>
                        <a:t>is undertaken by the Client.</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vMerge="1">
                  <a:txBody>
                    <a:bodyPr/>
                    <a:lstStyle/>
                    <a:p>
                      <a:endParaRPr lang="en-GB"/>
                    </a:p>
                  </a:txBody>
                  <a:tcPr/>
                </a:tc>
                <a:extLst>
                  <a:ext uri="{0D108BD9-81ED-4DB2-BD59-A6C34878D82A}">
                    <a16:rowId xmlns:a16="http://schemas.microsoft.com/office/drawing/2014/main" val="1127140128"/>
                  </a:ext>
                </a:extLst>
              </a:tr>
              <a:tr h="31624">
                <a:tc vMerge="1">
                  <a:txBody>
                    <a:bodyPr/>
                    <a:lstStyle/>
                    <a:p>
                      <a:endParaRPr lang="en-GB"/>
                    </a:p>
                  </a:txBody>
                  <a:tcPr/>
                </a:tc>
                <a:tc rowSpan="2">
                  <a:txBody>
                    <a:bodyPr/>
                    <a:lstStyle/>
                    <a:p>
                      <a:pPr marL="444500">
                        <a:lnSpc>
                          <a:spcPct val="115000"/>
                        </a:lnSpc>
                        <a:spcAft>
                          <a:spcPts val="0"/>
                        </a:spcAft>
                      </a:pPr>
                      <a:r>
                        <a:rPr lang="en-US" sz="900" dirty="0">
                          <a:solidFill>
                            <a:srgbClr val="6B1F7C"/>
                          </a:solidFill>
                          <a:effectLst/>
                        </a:rPr>
                        <a:t>work.</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651692844"/>
                  </a:ext>
                </a:extLst>
              </a:tr>
              <a:tr h="157734">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vMerge="1">
                  <a:txBody>
                    <a:bodyPr/>
                    <a:lstStyle/>
                    <a:p>
                      <a:endParaRPr lang="en-GB"/>
                    </a:p>
                  </a:txBody>
                  <a:tcPr/>
                </a:tc>
                <a:extLst>
                  <a:ext uri="{0D108BD9-81ED-4DB2-BD59-A6C34878D82A}">
                    <a16:rowId xmlns:a16="http://schemas.microsoft.com/office/drawing/2014/main" val="4035618406"/>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8100">
                        <a:lnSpc>
                          <a:spcPct val="115000"/>
                        </a:lnSpc>
                        <a:spcAft>
                          <a:spcPts val="0"/>
                        </a:spcAft>
                      </a:pPr>
                      <a:r>
                        <a:rPr lang="en-US" sz="900" dirty="0">
                          <a:solidFill>
                            <a:srgbClr val="6B1F7C"/>
                          </a:solidFill>
                          <a:effectLst/>
                        </a:rPr>
                        <a:t>Ensure:</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2763150045"/>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Suitable site inductions are provided.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524788115"/>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Reasonable steps are taken to prevent </a:t>
                      </a:r>
                      <a:r>
                        <a:rPr lang="en-US" sz="900" dirty="0" err="1">
                          <a:solidFill>
                            <a:srgbClr val="6B1F7C"/>
                          </a:solidFill>
                          <a:effectLst/>
                        </a:rPr>
                        <a:t>unauthorised</a:t>
                      </a:r>
                      <a:r>
                        <a:rPr lang="en-US" sz="900" dirty="0">
                          <a:solidFill>
                            <a:srgbClr val="6B1F7C"/>
                          </a:solidFill>
                          <a:effectLst/>
                        </a:rPr>
                        <a:t> access.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65455998"/>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304800">
                        <a:lnSpc>
                          <a:spcPct val="115000"/>
                        </a:lnSpc>
                        <a:spcAft>
                          <a:spcPts val="0"/>
                        </a:spcAft>
                      </a:pPr>
                      <a:r>
                        <a:rPr lang="en-US" sz="900" dirty="0">
                          <a:solidFill>
                            <a:srgbClr val="6B1F7C"/>
                          </a:solidFill>
                          <a:effectLst/>
                        </a:rPr>
                        <a:t>● Workers are consulted and engaged in securing their health and</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517171132"/>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pPr marL="444500">
                        <a:lnSpc>
                          <a:spcPct val="115000"/>
                        </a:lnSpc>
                        <a:spcAft>
                          <a:spcPts val="0"/>
                        </a:spcAft>
                      </a:pPr>
                      <a:r>
                        <a:rPr lang="en-US" sz="900" dirty="0">
                          <a:solidFill>
                            <a:srgbClr val="6B1F7C"/>
                          </a:solidFill>
                          <a:effectLst/>
                        </a:rPr>
                        <a:t>safety</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a16="http://schemas.microsoft.com/office/drawing/2014/main" val="1625408540"/>
                  </a:ext>
                </a:extLst>
              </a:tr>
              <a:tr h="168910">
                <a:tc>
                  <a:txBody>
                    <a:bodyPr/>
                    <a:lstStyle/>
                    <a:p>
                      <a:pPr>
                        <a:lnSpc>
                          <a:spcPct val="115000"/>
                        </a:lnSpc>
                        <a:spcAft>
                          <a:spcPts val="0"/>
                        </a:spcAft>
                      </a:pPr>
                      <a:r>
                        <a:rPr lang="en-US" sz="900" dirty="0">
                          <a:solidFill>
                            <a:srgbClr val="6B1F7C"/>
                          </a:solidFill>
                          <a:effectLst/>
                        </a:rPr>
                        <a:t> </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marL="304800">
                        <a:lnSpc>
                          <a:spcPct val="115000"/>
                        </a:lnSpc>
                        <a:spcAft>
                          <a:spcPts val="0"/>
                        </a:spcAft>
                      </a:pPr>
                      <a:r>
                        <a:rPr lang="en-US" sz="900" dirty="0">
                          <a:solidFill>
                            <a:srgbClr val="6B1F7C"/>
                          </a:solidFill>
                          <a:effectLst/>
                        </a:rPr>
                        <a:t>● Provided suitable welfare arrangements.</a:t>
                      </a:r>
                      <a:endParaRPr lang="en-GB" sz="900" dirty="0">
                        <a:solidFill>
                          <a:srgbClr val="6B1F7C"/>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81360930"/>
                  </a:ext>
                </a:extLst>
              </a:tr>
            </a:tbl>
          </a:graphicData>
        </a:graphic>
      </p:graphicFrame>
    </p:spTree>
    <p:extLst>
      <p:ext uri="{BB962C8B-B14F-4D97-AF65-F5344CB8AC3E}">
        <p14:creationId xmlns:p14="http://schemas.microsoft.com/office/powerpoint/2010/main" val="410177205"/>
      </p:ext>
    </p:extLst>
  </p:cSld>
  <p:clrMapOvr>
    <a:masterClrMapping/>
  </p:clrMapOvr>
</p:sld>
</file>

<file path=ppt/theme/theme1.xml><?xml version="1.0" encoding="utf-8"?>
<a:theme xmlns:a="http://schemas.openxmlformats.org/drawingml/2006/main" name="Office Theme">
  <a:themeElements>
    <a:clrScheme name="QEII">
      <a:dk1>
        <a:srgbClr val="18154A"/>
      </a:dk1>
      <a:lt1>
        <a:sysClr val="window" lastClr="FFFFFF"/>
      </a:lt1>
      <a:dk2>
        <a:srgbClr val="661768"/>
      </a:dk2>
      <a:lt2>
        <a:srgbClr val="DDDEDD"/>
      </a:lt2>
      <a:accent1>
        <a:srgbClr val="CC006A"/>
      </a:accent1>
      <a:accent2>
        <a:srgbClr val="007B38"/>
      </a:accent2>
      <a:accent3>
        <a:srgbClr val="ABB830"/>
      </a:accent3>
      <a:accent4>
        <a:srgbClr val="3E1E5A"/>
      </a:accent4>
      <a:accent5>
        <a:srgbClr val="009BAA"/>
      </a:accent5>
      <a:accent6>
        <a:srgbClr val="D01D30"/>
      </a:accent6>
      <a:hlink>
        <a:srgbClr val="6D3281"/>
      </a:hlink>
      <a:folHlink>
        <a:srgbClr val="12103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5692DC8A0C6A049BFBE823FE0C576E0" ma:contentTypeVersion="19" ma:contentTypeDescription="Create a new document." ma:contentTypeScope="" ma:versionID="a795b7efc9dfa049488f7ef4158f58f2">
  <xsd:schema xmlns:xsd="http://www.w3.org/2001/XMLSchema" xmlns:xs="http://www.w3.org/2001/XMLSchema" xmlns:p="http://schemas.microsoft.com/office/2006/metadata/properties" xmlns:ns2="028b475b-98de-40c3-b0b2-1dade3d58967" xmlns:ns3="c6510bda-33df-4f81-b844-1d99bb44bb9a" targetNamespace="http://schemas.microsoft.com/office/2006/metadata/properties" ma:root="true" ma:fieldsID="17d8cae0f366ee0d1620d00cf6fa4000" ns2:_="" ns3:_="">
    <xsd:import namespace="028b475b-98de-40c3-b0b2-1dade3d58967"/>
    <xsd:import namespace="c6510bda-33df-4f81-b844-1d99bb44bb9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lcf76f155ced4ddcb4097134ff3c332f" minOccurs="0"/>
                <xsd:element ref="ns3:TaxCatchAll"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8b475b-98de-40c3-b0b2-1dade3d589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35dbc9e2-c435-4064-a57e-50d340c2977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Location" ma:index="22" nillable="true" ma:displayName="Location" ma:descrip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6510bda-33df-4f81-b844-1d99bb44bb9a"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3352b219-3cc6-4a31-9fbd-b66f9d58ff5d}" ma:internalName="TaxCatchAll" ma:showField="CatchAllData" ma:web="c6510bda-33df-4f81-b844-1d99bb44bb9a">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28b475b-98de-40c3-b0b2-1dade3d58967">
      <Terms xmlns="http://schemas.microsoft.com/office/infopath/2007/PartnerControls"/>
    </lcf76f155ced4ddcb4097134ff3c332f>
    <TaxCatchAll xmlns="c6510bda-33df-4f81-b844-1d99bb44bb9a" xsi:nil="true"/>
  </documentManagement>
</p:properties>
</file>

<file path=customXml/itemProps1.xml><?xml version="1.0" encoding="utf-8"?>
<ds:datastoreItem xmlns:ds="http://schemas.openxmlformats.org/officeDocument/2006/customXml" ds:itemID="{5D091DDC-FB10-41C5-BFB0-103AFCC76146}"/>
</file>

<file path=customXml/itemProps2.xml><?xml version="1.0" encoding="utf-8"?>
<ds:datastoreItem xmlns:ds="http://schemas.openxmlformats.org/officeDocument/2006/customXml" ds:itemID="{D5D17C59-9563-4AD9-A1AC-CD7FE81EC468}"/>
</file>

<file path=customXml/itemProps3.xml><?xml version="1.0" encoding="utf-8"?>
<ds:datastoreItem xmlns:ds="http://schemas.openxmlformats.org/officeDocument/2006/customXml" ds:itemID="{13197749-BAC3-40A5-895B-E97118F68C67}"/>
</file>

<file path=docProps/app.xml><?xml version="1.0" encoding="utf-8"?>
<Properties xmlns="http://schemas.openxmlformats.org/officeDocument/2006/extended-properties" xmlns:vt="http://schemas.openxmlformats.org/officeDocument/2006/docPropsVTypes">
  <Template/>
  <TotalTime>0</TotalTime>
  <Words>6902</Words>
  <Application>Microsoft Office PowerPoint</Application>
  <PresentationFormat>On-screen Show (4:3)</PresentationFormat>
  <Paragraphs>1029</Paragraphs>
  <Slides>40</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Tahoma</vt:lpstr>
      <vt:lpstr>Times New Roman</vt:lpstr>
      <vt:lpstr>Wingdings</vt:lpstr>
      <vt:lpstr>Office Theme</vt:lpstr>
      <vt:lpstr>CDM Resource Pack and Health and Safety Guidelines</vt:lpstr>
      <vt:lpstr>  Welcome to the Queen Elizabeth II Centre and thank you for holding your event with us. We very much look forward to working with you to deliver your event as safely as possible. </vt:lpstr>
      <vt:lpstr>                                         Content </vt:lpstr>
      <vt:lpstr>Intro - What’s in this pack? </vt:lpstr>
      <vt:lpstr>Intro - What is CDM 2015 </vt:lpstr>
      <vt:lpstr>PowerPoint Presentation</vt:lpstr>
      <vt:lpstr>PowerPoint Presentation</vt:lpstr>
      <vt:lpstr>Organisers - What they need to do </vt:lpstr>
      <vt:lpstr>PowerPoint Presentation</vt:lpstr>
      <vt:lpstr>Organisers - What they need to do </vt:lpstr>
      <vt:lpstr>Organisers - What they need to do </vt:lpstr>
      <vt:lpstr>Organisers - What they need to do</vt:lpstr>
      <vt:lpstr>Organisers - What they need to do</vt:lpstr>
      <vt:lpstr>Exhibitors - What they need to do </vt:lpstr>
      <vt:lpstr>Exhibitors - What they need to do </vt:lpstr>
      <vt:lpstr>Exhibitors - What they need to do </vt:lpstr>
      <vt:lpstr>Exhibitors - What they need to do </vt:lpstr>
      <vt:lpstr>Exhibitors - What they need to do </vt:lpstr>
      <vt:lpstr>Venues - What they need to do </vt:lpstr>
      <vt:lpstr>Venues - What they need to do </vt:lpstr>
      <vt:lpstr>Venues - What they need to do </vt:lpstr>
      <vt:lpstr>Venues - What they need to do </vt:lpstr>
      <vt:lpstr>Venues - What they need to do </vt:lpstr>
      <vt:lpstr>Contractors - What they need to do </vt:lpstr>
      <vt:lpstr>PowerPoint Presentation</vt:lpstr>
      <vt:lpstr>PowerPoint Presentation</vt:lpstr>
      <vt:lpstr>Contractors - What they need to do </vt:lpstr>
      <vt:lpstr>Contractors - What they need to do </vt:lpstr>
      <vt:lpstr>Contractors - What they need to do </vt:lpstr>
      <vt:lpstr>Contractors - What they need to do </vt:lpstr>
      <vt:lpstr>CDM2015 Template Pack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Risk Rating System</vt:lpstr>
    </vt:vector>
  </TitlesOfParts>
  <Company>Wildfire Design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Lauret Hodgson</dc:creator>
  <cp:lastModifiedBy>Charlotte Best</cp:lastModifiedBy>
  <cp:revision>93</cp:revision>
  <dcterms:created xsi:type="dcterms:W3CDTF">2014-10-07T16:12:23Z</dcterms:created>
  <dcterms:modified xsi:type="dcterms:W3CDTF">2018-10-05T15:16:43Z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0x01010035692DC8A0C6A049BFBE823FE0C576E0</vt:lpwstr>
  </property>
  <property fmtid="{D5CDD505-2E9C-101B-9397-08002B2CF9AE}" pid="3" name="MediaServiceImageTags">
    <vt:lpwstr/>
  </property>
</Properties>
</file>