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42"/>
  </p:notesMasterIdLst>
  <p:sldIdLst>
    <p:sldId id="257" r:id="rId2"/>
    <p:sldId id="28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8" r:id="rId32"/>
    <p:sldId id="293" r:id="rId33"/>
    <p:sldId id="294" r:id="rId34"/>
    <p:sldId id="295" r:id="rId35"/>
    <p:sldId id="296" r:id="rId36"/>
    <p:sldId id="299" r:id="rId37"/>
    <p:sldId id="297" r:id="rId38"/>
    <p:sldId id="298" r:id="rId39"/>
    <p:sldId id="300" r:id="rId40"/>
    <p:sldId id="302" r:id="rId41"/>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37" userDrawn="1">
          <p15:clr>
            <a:srgbClr val="A4A3A4"/>
          </p15:clr>
        </p15:guide>
        <p15:guide id="2" pos="3629"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B1F7C"/>
    <a:srgbClr val="7F1F7C"/>
    <a:srgbClr val="CD2FD1"/>
    <a:srgbClr val="6A1E67"/>
    <a:srgbClr val="6B1F68"/>
    <a:srgbClr val="CB35AB"/>
    <a:srgbClr val="CA3679"/>
    <a:srgbClr val="CA36A0"/>
    <a:srgbClr val="CD3384"/>
    <a:srgbClr val="D92799"/>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2341DFA-91C7-4737-B75E-80B7A652D80A}" v="2" dt="2018-10-05T15:16:36.731"/>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2222" autoAdjust="0"/>
    <p:restoredTop sz="73301" autoAdjust="0"/>
  </p:normalViewPr>
  <p:slideViewPr>
    <p:cSldViewPr snapToGrid="0" snapToObjects="1" showGuides="1">
      <p:cViewPr varScale="1">
        <p:scale>
          <a:sx n="109" d="100"/>
          <a:sy n="109" d="100"/>
        </p:scale>
        <p:origin x="78" y="96"/>
      </p:cViewPr>
      <p:guideLst>
        <p:guide orient="horz" pos="2137"/>
        <p:guide pos="362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306"/>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47" Type="http://schemas.microsoft.com/office/2016/11/relationships/changesInfo" Target="changesInfos/changesInfo1.xml"/><Relationship Id="rId50" Type="http://schemas.openxmlformats.org/officeDocument/2006/relationships/customXml" Target="../customXml/item2.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customXml" Target="../customXml/item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 Id="rId48" Type="http://schemas.microsoft.com/office/2015/10/relationships/revisionInfo" Target="revisionInfo.xml"/><Relationship Id="rId8" Type="http://schemas.openxmlformats.org/officeDocument/2006/relationships/slide" Target="slides/slide7.xml"/><Relationship Id="rId51" Type="http://schemas.openxmlformats.org/officeDocument/2006/relationships/customXml" Target="../customXml/item3.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harlotte Best" userId="6cfa4c79-0a68-4f1a-843f-10660b5e52a7" providerId="ADAL" clId="{C2341DFA-91C7-4737-B75E-80B7A652D80A}"/>
    <pc:docChg chg="delSld">
      <pc:chgData name="Charlotte Best" userId="6cfa4c79-0a68-4f1a-843f-10660b5e52a7" providerId="ADAL" clId="{C2341DFA-91C7-4737-B75E-80B7A652D80A}" dt="2018-10-05T15:16:36.731" v="1" actId="2696"/>
      <pc:docMkLst>
        <pc:docMk/>
      </pc:docMkLst>
      <pc:sldChg chg="del">
        <pc:chgData name="Charlotte Best" userId="6cfa4c79-0a68-4f1a-843f-10660b5e52a7" providerId="ADAL" clId="{C2341DFA-91C7-4737-B75E-80B7A652D80A}" dt="2018-10-05T15:16:36.731" v="1" actId="2696"/>
        <pc:sldMkLst>
          <pc:docMk/>
          <pc:sldMk cId="278328385" sldId="303"/>
        </pc:sldMkLst>
      </pc:sldChg>
      <pc:sldChg chg="del">
        <pc:chgData name="Charlotte Best" userId="6cfa4c79-0a68-4f1a-843f-10660b5e52a7" providerId="ADAL" clId="{C2341DFA-91C7-4737-B75E-80B7A652D80A}" dt="2018-10-05T15:16:34.732" v="0" actId="2696"/>
        <pc:sldMkLst>
          <pc:docMk/>
          <pc:sldMk cId="2138718679" sldId="304"/>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0F7BFA6-F51D-4F5A-8EC0-088DB8AAC2FA}" type="datetimeFigureOut">
              <a:rPr lang="en-GB" smtClean="0"/>
              <a:pPr/>
              <a:t>05/10/2018</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DE69F90-268B-4105-A8BC-28DD82E263B9}" type="slidenum">
              <a:rPr lang="en-GB" smtClean="0"/>
              <a:pPr/>
              <a:t>‹#›</a:t>
            </a:fld>
            <a:endParaRPr lang="en-GB"/>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4DE69F90-268B-4105-A8BC-28DD82E263B9}" type="slidenum">
              <a:rPr lang="en-GB" smtClean="0"/>
              <a:pPr/>
              <a:t>1</a:t>
            </a:fld>
            <a:endParaRPr lang="en-GB"/>
          </a:p>
        </p:txBody>
      </p:sp>
    </p:spTree>
    <p:extLst>
      <p:ext uri="{BB962C8B-B14F-4D97-AF65-F5344CB8AC3E}">
        <p14:creationId xmlns:p14="http://schemas.microsoft.com/office/powerpoint/2010/main" val="316961519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4DE69F90-268B-4105-A8BC-28DD82E263B9}" type="slidenum">
              <a:rPr lang="en-GB" smtClean="0"/>
              <a:pPr/>
              <a:t>31</a:t>
            </a:fld>
            <a:endParaRPr lang="en-GB"/>
          </a:p>
        </p:txBody>
      </p:sp>
    </p:spTree>
    <p:extLst>
      <p:ext uri="{BB962C8B-B14F-4D97-AF65-F5344CB8AC3E}">
        <p14:creationId xmlns:p14="http://schemas.microsoft.com/office/powerpoint/2010/main" val="228459494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4DE69F90-268B-4105-A8BC-28DD82E263B9}" type="slidenum">
              <a:rPr lang="en-GB" smtClean="0"/>
              <a:pPr/>
              <a:t>32</a:t>
            </a:fld>
            <a:endParaRPr lang="en-GB"/>
          </a:p>
        </p:txBody>
      </p:sp>
    </p:spTree>
    <p:extLst>
      <p:ext uri="{BB962C8B-B14F-4D97-AF65-F5344CB8AC3E}">
        <p14:creationId xmlns:p14="http://schemas.microsoft.com/office/powerpoint/2010/main" val="4233816309"/>
      </p:ext>
    </p:extLst>
  </p:cSld>
  <p:clrMapOvr>
    <a:masterClrMapping/>
  </p:clrMapOvr>
</p:notes>
</file>

<file path=ppt/slideLayouts/_rels/slideLayout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8" name="Rectangle 7"/>
          <p:cNvSpPr/>
          <p:nvPr userDrawn="1"/>
        </p:nvSpPr>
        <p:spPr>
          <a:xfrm>
            <a:off x="0" y="0"/>
            <a:ext cx="9144000" cy="6858000"/>
          </a:xfrm>
          <a:prstGeom prst="rect">
            <a:avLst/>
          </a:prstGeom>
          <a:gradFill flip="none" rotWithShape="1">
            <a:gsLst>
              <a:gs pos="0">
                <a:schemeClr val="tx1"/>
              </a:gs>
              <a:gs pos="100000">
                <a:schemeClr val="tx2"/>
              </a:gs>
            </a:gsLst>
            <a:lin ang="19200000" scaled="0"/>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pic>
        <p:nvPicPr>
          <p:cNvPr id="9" name="Picture 8" descr="pattrn.png"/>
          <p:cNvPicPr>
            <a:picLocks noChangeAspect="1"/>
          </p:cNvPicPr>
          <p:nvPr userDrawn="1"/>
        </p:nvPicPr>
        <p:blipFill>
          <a:blip r:embed="rId2" cstate="screen">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rot="10800000">
            <a:off x="3758802" y="0"/>
            <a:ext cx="5385198" cy="5385198"/>
          </a:xfrm>
          <a:prstGeom prst="rect">
            <a:avLst/>
          </a:prstGeom>
        </p:spPr>
      </p:pic>
      <p:sp>
        <p:nvSpPr>
          <p:cNvPr id="2" name="Title 1"/>
          <p:cNvSpPr>
            <a:spLocks noGrp="1"/>
          </p:cNvSpPr>
          <p:nvPr>
            <p:ph type="ctrTitle"/>
          </p:nvPr>
        </p:nvSpPr>
        <p:spPr>
          <a:xfrm>
            <a:off x="685800" y="2130427"/>
            <a:ext cx="7772400" cy="1470025"/>
          </a:xfrm>
        </p:spPr>
        <p:txBody>
          <a:bodyPr>
            <a:normAutofit/>
          </a:bodyPr>
          <a:lstStyle>
            <a:lvl1pPr>
              <a:defRPr sz="3300">
                <a:solidFill>
                  <a:schemeClr val="bg1"/>
                </a:solidFill>
              </a:defRPr>
            </a:lvl1pPr>
          </a:lstStyle>
          <a:p>
            <a:r>
              <a:rPr lang="en-GB" dirty="0"/>
              <a:t>Click to edit Master title style</a:t>
            </a:r>
            <a:endParaRPr lang="en-US" dirty="0"/>
          </a:p>
        </p:txBody>
      </p:sp>
      <p:sp>
        <p:nvSpPr>
          <p:cNvPr id="3" name="Subtitle 2"/>
          <p:cNvSpPr>
            <a:spLocks noGrp="1"/>
          </p:cNvSpPr>
          <p:nvPr>
            <p:ph type="subTitle" idx="1"/>
          </p:nvPr>
        </p:nvSpPr>
        <p:spPr>
          <a:xfrm>
            <a:off x="685800" y="3600450"/>
            <a:ext cx="7772400" cy="1752600"/>
          </a:xfrm>
        </p:spPr>
        <p:txBody>
          <a:bodyPr/>
          <a:lstStyle>
            <a:lvl1pPr marL="0" indent="0" algn="l">
              <a:buNone/>
              <a:defRPr>
                <a:solidFill>
                  <a:schemeClr val="bg1"/>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GB" dirty="0"/>
              <a:t>Click to edit Master subtitle style</a:t>
            </a:r>
            <a:endParaRPr lang="en-US" dirty="0"/>
          </a:p>
        </p:txBody>
      </p:sp>
      <p:pic>
        <p:nvPicPr>
          <p:cNvPr id="7" name="Picture 6" descr="QEIIwhite.png"/>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5560600" y="987028"/>
            <a:ext cx="2897600" cy="485774"/>
          </a:xfrm>
          <a:prstGeom prst="rect">
            <a:avLst/>
          </a:prstGeom>
        </p:spPr>
      </p:pic>
    </p:spTree>
    <p:extLst>
      <p:ext uri="{BB962C8B-B14F-4D97-AF65-F5344CB8AC3E}">
        <p14:creationId xmlns:p14="http://schemas.microsoft.com/office/powerpoint/2010/main" val="215308234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a:xfrm>
            <a:off x="126276" y="6240076"/>
            <a:ext cx="2133600" cy="365125"/>
          </a:xfrm>
          <a:prstGeom prst="rect">
            <a:avLst/>
          </a:prstGeom>
        </p:spPr>
        <p:txBody>
          <a:bodyPr/>
          <a:lstStyle/>
          <a:p>
            <a:fld id="{1F362BBC-6C15-9D49-BC9F-D29739648613}" type="datetimeFigureOut">
              <a:rPr lang="en-US" smtClean="0"/>
              <a:pPr/>
              <a:t>10/5/2018</a:t>
            </a:fld>
            <a:endParaRPr lang="en-US"/>
          </a:p>
        </p:txBody>
      </p:sp>
      <p:sp>
        <p:nvSpPr>
          <p:cNvPr id="5" name="Footer Placeholder 4"/>
          <p:cNvSpPr>
            <a:spLocks noGrp="1"/>
          </p:cNvSpPr>
          <p:nvPr>
            <p:ph type="ftr" sz="quarter" idx="11"/>
          </p:nvPr>
        </p:nvSpPr>
        <p:spPr>
          <a:xfrm>
            <a:off x="2793276" y="6240076"/>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222276" y="6240076"/>
            <a:ext cx="2133600" cy="365125"/>
          </a:xfrm>
          <a:prstGeom prst="rect">
            <a:avLst/>
          </a:prstGeom>
        </p:spPr>
        <p:txBody>
          <a:bodyPr/>
          <a:lstStyle/>
          <a:p>
            <a:fld id="{1FDC7742-9B9E-374E-B039-9CB16C44FD1A}" type="slidenum">
              <a:rPr lang="en-US" smtClean="0"/>
              <a:pPr/>
              <a:t>‹#›</a:t>
            </a:fld>
            <a:endParaRPr lang="en-US"/>
          </a:p>
        </p:txBody>
      </p:sp>
    </p:spTree>
    <p:extLst>
      <p:ext uri="{BB962C8B-B14F-4D97-AF65-F5344CB8AC3E}">
        <p14:creationId xmlns:p14="http://schemas.microsoft.com/office/powerpoint/2010/main" val="234251929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0"/>
            <a:ext cx="2057400" cy="5851525"/>
          </a:xfrm>
        </p:spPr>
        <p:txBody>
          <a:bodyPr vert="eaVert"/>
          <a:lstStyle/>
          <a:p>
            <a:r>
              <a:rPr lang="en-GB"/>
              <a:t>Click to edit Master title style</a:t>
            </a:r>
            <a:endParaRPr lang="en-US"/>
          </a:p>
        </p:txBody>
      </p:sp>
      <p:sp>
        <p:nvSpPr>
          <p:cNvPr id="3" name="Vertical Text Placeholder 2"/>
          <p:cNvSpPr>
            <a:spLocks noGrp="1"/>
          </p:cNvSpPr>
          <p:nvPr>
            <p:ph type="body" orient="vert" idx="1"/>
          </p:nvPr>
        </p:nvSpPr>
        <p:spPr>
          <a:xfrm>
            <a:off x="457200" y="274640"/>
            <a:ext cx="6019800" cy="5851525"/>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a:xfrm>
            <a:off x="126276" y="6240076"/>
            <a:ext cx="2133600" cy="365125"/>
          </a:xfrm>
          <a:prstGeom prst="rect">
            <a:avLst/>
          </a:prstGeom>
        </p:spPr>
        <p:txBody>
          <a:bodyPr/>
          <a:lstStyle/>
          <a:p>
            <a:fld id="{1F362BBC-6C15-9D49-BC9F-D29739648613}" type="datetimeFigureOut">
              <a:rPr lang="en-US" smtClean="0"/>
              <a:pPr/>
              <a:t>10/5/2018</a:t>
            </a:fld>
            <a:endParaRPr lang="en-US"/>
          </a:p>
        </p:txBody>
      </p:sp>
      <p:sp>
        <p:nvSpPr>
          <p:cNvPr id="5" name="Footer Placeholder 4"/>
          <p:cNvSpPr>
            <a:spLocks noGrp="1"/>
          </p:cNvSpPr>
          <p:nvPr>
            <p:ph type="ftr" sz="quarter" idx="11"/>
          </p:nvPr>
        </p:nvSpPr>
        <p:spPr>
          <a:xfrm>
            <a:off x="2793276" y="6240076"/>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222276" y="6240076"/>
            <a:ext cx="2133600" cy="365125"/>
          </a:xfrm>
          <a:prstGeom prst="rect">
            <a:avLst/>
          </a:prstGeom>
        </p:spPr>
        <p:txBody>
          <a:bodyPr/>
          <a:lstStyle/>
          <a:p>
            <a:fld id="{1FDC7742-9B9E-374E-B039-9CB16C44FD1A}" type="slidenum">
              <a:rPr lang="en-US" smtClean="0"/>
              <a:pPr/>
              <a:t>‹#›</a:t>
            </a:fld>
            <a:endParaRPr lang="en-US"/>
          </a:p>
        </p:txBody>
      </p:sp>
    </p:spTree>
    <p:extLst>
      <p:ext uri="{BB962C8B-B14F-4D97-AF65-F5344CB8AC3E}">
        <p14:creationId xmlns:p14="http://schemas.microsoft.com/office/powerpoint/2010/main" val="55592358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a:xfrm>
            <a:off x="126276" y="6240076"/>
            <a:ext cx="2133600" cy="365125"/>
          </a:xfrm>
          <a:prstGeom prst="rect">
            <a:avLst/>
          </a:prstGeom>
        </p:spPr>
        <p:txBody>
          <a:bodyPr/>
          <a:lstStyle/>
          <a:p>
            <a:fld id="{1F362BBC-6C15-9D49-BC9F-D29739648613}" type="datetimeFigureOut">
              <a:rPr lang="en-US" smtClean="0"/>
              <a:pPr/>
              <a:t>10/5/2018</a:t>
            </a:fld>
            <a:endParaRPr lang="en-US"/>
          </a:p>
        </p:txBody>
      </p:sp>
      <p:sp>
        <p:nvSpPr>
          <p:cNvPr id="5" name="Footer Placeholder 4"/>
          <p:cNvSpPr>
            <a:spLocks noGrp="1"/>
          </p:cNvSpPr>
          <p:nvPr>
            <p:ph type="ftr" sz="quarter" idx="11"/>
          </p:nvPr>
        </p:nvSpPr>
        <p:spPr>
          <a:xfrm>
            <a:off x="2793276" y="6240076"/>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222276" y="6240076"/>
            <a:ext cx="2133600" cy="365125"/>
          </a:xfrm>
          <a:prstGeom prst="rect">
            <a:avLst/>
          </a:prstGeom>
        </p:spPr>
        <p:txBody>
          <a:bodyPr/>
          <a:lstStyle/>
          <a:p>
            <a:fld id="{1FDC7742-9B9E-374E-B039-9CB16C44FD1A}" type="slidenum">
              <a:rPr lang="en-US" smtClean="0"/>
              <a:pPr/>
              <a:t>‹#›</a:t>
            </a:fld>
            <a:endParaRPr lang="en-US"/>
          </a:p>
        </p:txBody>
      </p:sp>
    </p:spTree>
    <p:extLst>
      <p:ext uri="{BB962C8B-B14F-4D97-AF65-F5344CB8AC3E}">
        <p14:creationId xmlns:p14="http://schemas.microsoft.com/office/powerpoint/2010/main" val="57380798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2"/>
            <a:ext cx="7772400" cy="1362075"/>
          </a:xfrm>
        </p:spPr>
        <p:txBody>
          <a:bodyPr anchor="t"/>
          <a:lstStyle>
            <a:lvl1pPr algn="l">
              <a:defRPr sz="3000" b="1" cap="all"/>
            </a:lvl1pPr>
          </a:lstStyle>
          <a:p>
            <a:r>
              <a:rPr lang="en-GB"/>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1500">
                <a:solidFill>
                  <a:schemeClr val="tx1">
                    <a:tint val="7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GB"/>
              <a:t>Click to edit Master text styles</a:t>
            </a:r>
          </a:p>
        </p:txBody>
      </p:sp>
      <p:sp>
        <p:nvSpPr>
          <p:cNvPr id="4" name="Date Placeholder 3"/>
          <p:cNvSpPr>
            <a:spLocks noGrp="1"/>
          </p:cNvSpPr>
          <p:nvPr>
            <p:ph type="dt" sz="half" idx="10"/>
          </p:nvPr>
        </p:nvSpPr>
        <p:spPr>
          <a:xfrm>
            <a:off x="126276" y="6240076"/>
            <a:ext cx="2133600" cy="365125"/>
          </a:xfrm>
          <a:prstGeom prst="rect">
            <a:avLst/>
          </a:prstGeom>
        </p:spPr>
        <p:txBody>
          <a:bodyPr/>
          <a:lstStyle/>
          <a:p>
            <a:fld id="{1F362BBC-6C15-9D49-BC9F-D29739648613}" type="datetimeFigureOut">
              <a:rPr lang="en-US" smtClean="0"/>
              <a:pPr/>
              <a:t>10/5/2018</a:t>
            </a:fld>
            <a:endParaRPr lang="en-US"/>
          </a:p>
        </p:txBody>
      </p:sp>
      <p:sp>
        <p:nvSpPr>
          <p:cNvPr id="5" name="Footer Placeholder 4"/>
          <p:cNvSpPr>
            <a:spLocks noGrp="1"/>
          </p:cNvSpPr>
          <p:nvPr>
            <p:ph type="ftr" sz="quarter" idx="11"/>
          </p:nvPr>
        </p:nvSpPr>
        <p:spPr>
          <a:xfrm>
            <a:off x="2793276" y="6240076"/>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222276" y="6240076"/>
            <a:ext cx="2133600" cy="365125"/>
          </a:xfrm>
          <a:prstGeom prst="rect">
            <a:avLst/>
          </a:prstGeom>
        </p:spPr>
        <p:txBody>
          <a:bodyPr/>
          <a:lstStyle/>
          <a:p>
            <a:fld id="{1FDC7742-9B9E-374E-B039-9CB16C44FD1A}" type="slidenum">
              <a:rPr lang="en-US" smtClean="0"/>
              <a:pPr/>
              <a:t>‹#›</a:t>
            </a:fld>
            <a:endParaRPr lang="en-US"/>
          </a:p>
        </p:txBody>
      </p:sp>
    </p:spTree>
    <p:extLst>
      <p:ext uri="{BB962C8B-B14F-4D97-AF65-F5344CB8AC3E}">
        <p14:creationId xmlns:p14="http://schemas.microsoft.com/office/powerpoint/2010/main" val="28216949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sz="half" idx="1"/>
          </p:nvPr>
        </p:nvSpPr>
        <p:spPr>
          <a:xfrm>
            <a:off x="457200" y="1600202"/>
            <a:ext cx="4038600" cy="4525963"/>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p:cNvSpPr>
            <a:spLocks noGrp="1"/>
          </p:cNvSpPr>
          <p:nvPr>
            <p:ph sz="half" idx="2"/>
          </p:nvPr>
        </p:nvSpPr>
        <p:spPr>
          <a:xfrm>
            <a:off x="4648200" y="1600202"/>
            <a:ext cx="4038600" cy="4525963"/>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p:cNvSpPr>
            <a:spLocks noGrp="1"/>
          </p:cNvSpPr>
          <p:nvPr>
            <p:ph type="dt" sz="half" idx="10"/>
          </p:nvPr>
        </p:nvSpPr>
        <p:spPr>
          <a:xfrm>
            <a:off x="126276" y="6240076"/>
            <a:ext cx="2133600" cy="365125"/>
          </a:xfrm>
          <a:prstGeom prst="rect">
            <a:avLst/>
          </a:prstGeom>
        </p:spPr>
        <p:txBody>
          <a:bodyPr/>
          <a:lstStyle/>
          <a:p>
            <a:fld id="{1F362BBC-6C15-9D49-BC9F-D29739648613}" type="datetimeFigureOut">
              <a:rPr lang="en-US" smtClean="0"/>
              <a:pPr/>
              <a:t>10/5/2018</a:t>
            </a:fld>
            <a:endParaRPr lang="en-US"/>
          </a:p>
        </p:txBody>
      </p:sp>
      <p:sp>
        <p:nvSpPr>
          <p:cNvPr id="6" name="Footer Placeholder 5"/>
          <p:cNvSpPr>
            <a:spLocks noGrp="1"/>
          </p:cNvSpPr>
          <p:nvPr>
            <p:ph type="ftr" sz="quarter" idx="11"/>
          </p:nvPr>
        </p:nvSpPr>
        <p:spPr>
          <a:xfrm>
            <a:off x="2793276" y="6240076"/>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6222276" y="6240076"/>
            <a:ext cx="2133600" cy="365125"/>
          </a:xfrm>
          <a:prstGeom prst="rect">
            <a:avLst/>
          </a:prstGeom>
        </p:spPr>
        <p:txBody>
          <a:bodyPr/>
          <a:lstStyle/>
          <a:p>
            <a:fld id="{1FDC7742-9B9E-374E-B039-9CB16C44FD1A}" type="slidenum">
              <a:rPr lang="en-US" smtClean="0"/>
              <a:pPr/>
              <a:t>‹#›</a:t>
            </a:fld>
            <a:endParaRPr lang="en-US"/>
          </a:p>
        </p:txBody>
      </p:sp>
    </p:spTree>
    <p:extLst>
      <p:ext uri="{BB962C8B-B14F-4D97-AF65-F5344CB8AC3E}">
        <p14:creationId xmlns:p14="http://schemas.microsoft.com/office/powerpoint/2010/main" val="124589847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GB"/>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GB"/>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p:cNvSpPr>
            <a:spLocks noGrp="1"/>
          </p:cNvSpPr>
          <p:nvPr>
            <p:ph type="body" sz="quarter" idx="3"/>
          </p:nvPr>
        </p:nvSpPr>
        <p:spPr>
          <a:xfrm>
            <a:off x="4645026" y="1535113"/>
            <a:ext cx="4041775"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GB"/>
              <a:t>Click to edit Master text styles</a:t>
            </a:r>
          </a:p>
        </p:txBody>
      </p:sp>
      <p:sp>
        <p:nvSpPr>
          <p:cNvPr id="6" name="Content Placeholder 5"/>
          <p:cNvSpPr>
            <a:spLocks noGrp="1"/>
          </p:cNvSpPr>
          <p:nvPr>
            <p:ph sz="quarter" idx="4"/>
          </p:nvPr>
        </p:nvSpPr>
        <p:spPr>
          <a:xfrm>
            <a:off x="4645026" y="2174875"/>
            <a:ext cx="4041775"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p:cNvSpPr>
            <a:spLocks noGrp="1"/>
          </p:cNvSpPr>
          <p:nvPr>
            <p:ph type="dt" sz="half" idx="10"/>
          </p:nvPr>
        </p:nvSpPr>
        <p:spPr>
          <a:xfrm>
            <a:off x="126276" y="6240076"/>
            <a:ext cx="2133600" cy="365125"/>
          </a:xfrm>
          <a:prstGeom prst="rect">
            <a:avLst/>
          </a:prstGeom>
        </p:spPr>
        <p:txBody>
          <a:bodyPr/>
          <a:lstStyle/>
          <a:p>
            <a:fld id="{1F362BBC-6C15-9D49-BC9F-D29739648613}" type="datetimeFigureOut">
              <a:rPr lang="en-US" smtClean="0"/>
              <a:pPr/>
              <a:t>10/5/2018</a:t>
            </a:fld>
            <a:endParaRPr lang="en-US"/>
          </a:p>
        </p:txBody>
      </p:sp>
      <p:sp>
        <p:nvSpPr>
          <p:cNvPr id="8" name="Footer Placeholder 7"/>
          <p:cNvSpPr>
            <a:spLocks noGrp="1"/>
          </p:cNvSpPr>
          <p:nvPr>
            <p:ph type="ftr" sz="quarter" idx="11"/>
          </p:nvPr>
        </p:nvSpPr>
        <p:spPr>
          <a:xfrm>
            <a:off x="2793276" y="6240076"/>
            <a:ext cx="2895600" cy="365125"/>
          </a:xfrm>
          <a:prstGeom prst="rect">
            <a:avLst/>
          </a:prstGeom>
        </p:spPr>
        <p:txBody>
          <a:bodyPr/>
          <a:lstStyle/>
          <a:p>
            <a:endParaRPr lang="en-US"/>
          </a:p>
        </p:txBody>
      </p:sp>
      <p:sp>
        <p:nvSpPr>
          <p:cNvPr id="9" name="Slide Number Placeholder 8"/>
          <p:cNvSpPr>
            <a:spLocks noGrp="1"/>
          </p:cNvSpPr>
          <p:nvPr>
            <p:ph type="sldNum" sz="quarter" idx="12"/>
          </p:nvPr>
        </p:nvSpPr>
        <p:spPr>
          <a:xfrm>
            <a:off x="6222276" y="6240076"/>
            <a:ext cx="2133600" cy="365125"/>
          </a:xfrm>
          <a:prstGeom prst="rect">
            <a:avLst/>
          </a:prstGeom>
        </p:spPr>
        <p:txBody>
          <a:bodyPr/>
          <a:lstStyle/>
          <a:p>
            <a:fld id="{1FDC7742-9B9E-374E-B039-9CB16C44FD1A}" type="slidenum">
              <a:rPr lang="en-US" smtClean="0"/>
              <a:pPr/>
              <a:t>‹#›</a:t>
            </a:fld>
            <a:endParaRPr lang="en-US"/>
          </a:p>
        </p:txBody>
      </p:sp>
    </p:spTree>
    <p:extLst>
      <p:ext uri="{BB962C8B-B14F-4D97-AF65-F5344CB8AC3E}">
        <p14:creationId xmlns:p14="http://schemas.microsoft.com/office/powerpoint/2010/main" val="12320240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Date Placeholder 2"/>
          <p:cNvSpPr>
            <a:spLocks noGrp="1"/>
          </p:cNvSpPr>
          <p:nvPr>
            <p:ph type="dt" sz="half" idx="10"/>
          </p:nvPr>
        </p:nvSpPr>
        <p:spPr>
          <a:xfrm>
            <a:off x="126276" y="6240076"/>
            <a:ext cx="2133600" cy="365125"/>
          </a:xfrm>
          <a:prstGeom prst="rect">
            <a:avLst/>
          </a:prstGeom>
        </p:spPr>
        <p:txBody>
          <a:bodyPr/>
          <a:lstStyle/>
          <a:p>
            <a:fld id="{1F362BBC-6C15-9D49-BC9F-D29739648613}" type="datetimeFigureOut">
              <a:rPr lang="en-US" smtClean="0"/>
              <a:pPr/>
              <a:t>10/5/2018</a:t>
            </a:fld>
            <a:endParaRPr lang="en-US"/>
          </a:p>
        </p:txBody>
      </p:sp>
      <p:sp>
        <p:nvSpPr>
          <p:cNvPr id="4" name="Footer Placeholder 3"/>
          <p:cNvSpPr>
            <a:spLocks noGrp="1"/>
          </p:cNvSpPr>
          <p:nvPr>
            <p:ph type="ftr" sz="quarter" idx="11"/>
          </p:nvPr>
        </p:nvSpPr>
        <p:spPr>
          <a:xfrm>
            <a:off x="2793276" y="6240076"/>
            <a:ext cx="2895600" cy="365125"/>
          </a:xfrm>
          <a:prstGeom prst="rect">
            <a:avLst/>
          </a:prstGeom>
        </p:spPr>
        <p:txBody>
          <a:bodyPr/>
          <a:lstStyle/>
          <a:p>
            <a:endParaRPr lang="en-US"/>
          </a:p>
        </p:txBody>
      </p:sp>
      <p:sp>
        <p:nvSpPr>
          <p:cNvPr id="5" name="Slide Number Placeholder 4"/>
          <p:cNvSpPr>
            <a:spLocks noGrp="1"/>
          </p:cNvSpPr>
          <p:nvPr>
            <p:ph type="sldNum" sz="quarter" idx="12"/>
          </p:nvPr>
        </p:nvSpPr>
        <p:spPr>
          <a:xfrm>
            <a:off x="6222276" y="6240076"/>
            <a:ext cx="2133600" cy="365125"/>
          </a:xfrm>
          <a:prstGeom prst="rect">
            <a:avLst/>
          </a:prstGeom>
        </p:spPr>
        <p:txBody>
          <a:bodyPr/>
          <a:lstStyle/>
          <a:p>
            <a:fld id="{1FDC7742-9B9E-374E-B039-9CB16C44FD1A}" type="slidenum">
              <a:rPr lang="en-US" smtClean="0"/>
              <a:pPr/>
              <a:t>‹#›</a:t>
            </a:fld>
            <a:endParaRPr lang="en-US"/>
          </a:p>
        </p:txBody>
      </p:sp>
    </p:spTree>
    <p:extLst>
      <p:ext uri="{BB962C8B-B14F-4D97-AF65-F5344CB8AC3E}">
        <p14:creationId xmlns:p14="http://schemas.microsoft.com/office/powerpoint/2010/main" val="36580118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126276" y="6240076"/>
            <a:ext cx="2133600" cy="365125"/>
          </a:xfrm>
          <a:prstGeom prst="rect">
            <a:avLst/>
          </a:prstGeom>
        </p:spPr>
        <p:txBody>
          <a:bodyPr/>
          <a:lstStyle/>
          <a:p>
            <a:fld id="{1F362BBC-6C15-9D49-BC9F-D29739648613}" type="datetimeFigureOut">
              <a:rPr lang="en-US" smtClean="0"/>
              <a:pPr/>
              <a:t>10/5/2018</a:t>
            </a:fld>
            <a:endParaRPr lang="en-US"/>
          </a:p>
        </p:txBody>
      </p:sp>
      <p:sp>
        <p:nvSpPr>
          <p:cNvPr id="3" name="Footer Placeholder 2"/>
          <p:cNvSpPr>
            <a:spLocks noGrp="1"/>
          </p:cNvSpPr>
          <p:nvPr>
            <p:ph type="ftr" sz="quarter" idx="11"/>
          </p:nvPr>
        </p:nvSpPr>
        <p:spPr>
          <a:xfrm>
            <a:off x="2793276" y="6240076"/>
            <a:ext cx="2895600" cy="365125"/>
          </a:xfrm>
          <a:prstGeom prst="rect">
            <a:avLst/>
          </a:prstGeom>
        </p:spPr>
        <p:txBody>
          <a:bodyPr/>
          <a:lstStyle/>
          <a:p>
            <a:endParaRPr lang="en-US"/>
          </a:p>
        </p:txBody>
      </p:sp>
      <p:sp>
        <p:nvSpPr>
          <p:cNvPr id="4" name="Slide Number Placeholder 3"/>
          <p:cNvSpPr>
            <a:spLocks noGrp="1"/>
          </p:cNvSpPr>
          <p:nvPr>
            <p:ph type="sldNum" sz="quarter" idx="12"/>
          </p:nvPr>
        </p:nvSpPr>
        <p:spPr>
          <a:xfrm>
            <a:off x="6222276" y="6240076"/>
            <a:ext cx="2133600" cy="365125"/>
          </a:xfrm>
          <a:prstGeom prst="rect">
            <a:avLst/>
          </a:prstGeom>
        </p:spPr>
        <p:txBody>
          <a:bodyPr/>
          <a:lstStyle/>
          <a:p>
            <a:fld id="{1FDC7742-9B9E-374E-B039-9CB16C44FD1A}" type="slidenum">
              <a:rPr lang="en-US" smtClean="0"/>
              <a:pPr/>
              <a:t>‹#›</a:t>
            </a:fld>
            <a:endParaRPr lang="en-US"/>
          </a:p>
        </p:txBody>
      </p:sp>
    </p:spTree>
    <p:extLst>
      <p:ext uri="{BB962C8B-B14F-4D97-AF65-F5344CB8AC3E}">
        <p14:creationId xmlns:p14="http://schemas.microsoft.com/office/powerpoint/2010/main" val="232893072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73050"/>
            <a:ext cx="3008313" cy="1162050"/>
          </a:xfrm>
        </p:spPr>
        <p:txBody>
          <a:bodyPr anchor="b"/>
          <a:lstStyle>
            <a:lvl1pPr algn="l">
              <a:defRPr sz="1500" b="1"/>
            </a:lvl1pPr>
          </a:lstStyle>
          <a:p>
            <a:r>
              <a:rPr lang="en-GB"/>
              <a:t>Click to edit Master title style</a:t>
            </a:r>
            <a:endParaRPr lang="en-US"/>
          </a:p>
        </p:txBody>
      </p:sp>
      <p:sp>
        <p:nvSpPr>
          <p:cNvPr id="3" name="Content Placeholder 2"/>
          <p:cNvSpPr>
            <a:spLocks noGrp="1"/>
          </p:cNvSpPr>
          <p:nvPr>
            <p:ph idx="1"/>
          </p:nvPr>
        </p:nvSpPr>
        <p:spPr>
          <a:xfrm>
            <a:off x="3575050" y="273052"/>
            <a:ext cx="5111750" cy="5853113"/>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p:cNvSpPr>
            <a:spLocks noGrp="1"/>
          </p:cNvSpPr>
          <p:nvPr>
            <p:ph type="body" sz="half" idx="2"/>
          </p:nvPr>
        </p:nvSpPr>
        <p:spPr>
          <a:xfrm>
            <a:off x="457201" y="1435102"/>
            <a:ext cx="3008313" cy="4691063"/>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GB"/>
              <a:t>Click to edit Master text styles</a:t>
            </a:r>
          </a:p>
        </p:txBody>
      </p:sp>
      <p:sp>
        <p:nvSpPr>
          <p:cNvPr id="5" name="Date Placeholder 4"/>
          <p:cNvSpPr>
            <a:spLocks noGrp="1"/>
          </p:cNvSpPr>
          <p:nvPr>
            <p:ph type="dt" sz="half" idx="10"/>
          </p:nvPr>
        </p:nvSpPr>
        <p:spPr>
          <a:xfrm>
            <a:off x="126276" y="6240076"/>
            <a:ext cx="2133600" cy="365125"/>
          </a:xfrm>
          <a:prstGeom prst="rect">
            <a:avLst/>
          </a:prstGeom>
        </p:spPr>
        <p:txBody>
          <a:bodyPr/>
          <a:lstStyle/>
          <a:p>
            <a:fld id="{1F362BBC-6C15-9D49-BC9F-D29739648613}" type="datetimeFigureOut">
              <a:rPr lang="en-US" smtClean="0"/>
              <a:pPr/>
              <a:t>10/5/2018</a:t>
            </a:fld>
            <a:endParaRPr lang="en-US"/>
          </a:p>
        </p:txBody>
      </p:sp>
      <p:sp>
        <p:nvSpPr>
          <p:cNvPr id="6" name="Footer Placeholder 5"/>
          <p:cNvSpPr>
            <a:spLocks noGrp="1"/>
          </p:cNvSpPr>
          <p:nvPr>
            <p:ph type="ftr" sz="quarter" idx="11"/>
          </p:nvPr>
        </p:nvSpPr>
        <p:spPr>
          <a:xfrm>
            <a:off x="2793276" y="6240076"/>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6222276" y="6240076"/>
            <a:ext cx="2133600" cy="365125"/>
          </a:xfrm>
          <a:prstGeom prst="rect">
            <a:avLst/>
          </a:prstGeom>
        </p:spPr>
        <p:txBody>
          <a:bodyPr/>
          <a:lstStyle/>
          <a:p>
            <a:fld id="{1FDC7742-9B9E-374E-B039-9CB16C44FD1A}" type="slidenum">
              <a:rPr lang="en-US" smtClean="0"/>
              <a:pPr/>
              <a:t>‹#›</a:t>
            </a:fld>
            <a:endParaRPr lang="en-US"/>
          </a:p>
        </p:txBody>
      </p:sp>
    </p:spTree>
    <p:extLst>
      <p:ext uri="{BB962C8B-B14F-4D97-AF65-F5344CB8AC3E}">
        <p14:creationId xmlns:p14="http://schemas.microsoft.com/office/powerpoint/2010/main" val="244469279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1500" b="1"/>
            </a:lvl1pPr>
          </a:lstStyle>
          <a:p>
            <a:r>
              <a:rPr lang="en-GB"/>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GB"/>
              <a:t>Click to edit Master text styles</a:t>
            </a:r>
          </a:p>
        </p:txBody>
      </p:sp>
      <p:sp>
        <p:nvSpPr>
          <p:cNvPr id="5" name="Date Placeholder 4"/>
          <p:cNvSpPr>
            <a:spLocks noGrp="1"/>
          </p:cNvSpPr>
          <p:nvPr>
            <p:ph type="dt" sz="half" idx="10"/>
          </p:nvPr>
        </p:nvSpPr>
        <p:spPr>
          <a:xfrm>
            <a:off x="126276" y="6240076"/>
            <a:ext cx="2133600" cy="365125"/>
          </a:xfrm>
          <a:prstGeom prst="rect">
            <a:avLst/>
          </a:prstGeom>
        </p:spPr>
        <p:txBody>
          <a:bodyPr/>
          <a:lstStyle/>
          <a:p>
            <a:fld id="{1F362BBC-6C15-9D49-BC9F-D29739648613}" type="datetimeFigureOut">
              <a:rPr lang="en-US" smtClean="0"/>
              <a:pPr/>
              <a:t>10/5/2018</a:t>
            </a:fld>
            <a:endParaRPr lang="en-US"/>
          </a:p>
        </p:txBody>
      </p:sp>
      <p:sp>
        <p:nvSpPr>
          <p:cNvPr id="6" name="Footer Placeholder 5"/>
          <p:cNvSpPr>
            <a:spLocks noGrp="1"/>
          </p:cNvSpPr>
          <p:nvPr>
            <p:ph type="ftr" sz="quarter" idx="11"/>
          </p:nvPr>
        </p:nvSpPr>
        <p:spPr>
          <a:xfrm>
            <a:off x="2793276" y="6240076"/>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6222276" y="6240076"/>
            <a:ext cx="2133600" cy="365125"/>
          </a:xfrm>
          <a:prstGeom prst="rect">
            <a:avLst/>
          </a:prstGeom>
        </p:spPr>
        <p:txBody>
          <a:bodyPr/>
          <a:lstStyle/>
          <a:p>
            <a:fld id="{1FDC7742-9B9E-374E-B039-9CB16C44FD1A}" type="slidenum">
              <a:rPr lang="en-US" smtClean="0"/>
              <a:pPr/>
              <a:t>‹#›</a:t>
            </a:fld>
            <a:endParaRPr lang="en-US"/>
          </a:p>
        </p:txBody>
      </p:sp>
    </p:spTree>
    <p:extLst>
      <p:ext uri="{BB962C8B-B14F-4D97-AF65-F5344CB8AC3E}">
        <p14:creationId xmlns:p14="http://schemas.microsoft.com/office/powerpoint/2010/main" val="32156960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26277" y="703946"/>
            <a:ext cx="8880212" cy="1143000"/>
          </a:xfrm>
          <a:prstGeom prst="rect">
            <a:avLst/>
          </a:prstGeom>
        </p:spPr>
        <p:txBody>
          <a:bodyPr vert="horz" lIns="91440" tIns="45720" rIns="91440" bIns="45720" rtlCol="0" anchor="b">
            <a:normAutofit/>
          </a:bodyPr>
          <a:lstStyle/>
          <a:p>
            <a:r>
              <a:rPr lang="en-GB"/>
              <a:t>Click to edit Master title style</a:t>
            </a:r>
            <a:endParaRPr lang="en-US"/>
          </a:p>
        </p:txBody>
      </p:sp>
      <p:sp>
        <p:nvSpPr>
          <p:cNvPr id="3" name="Text Placeholder 2"/>
          <p:cNvSpPr>
            <a:spLocks noGrp="1"/>
          </p:cNvSpPr>
          <p:nvPr>
            <p:ph type="body" idx="1"/>
          </p:nvPr>
        </p:nvSpPr>
        <p:spPr>
          <a:xfrm>
            <a:off x="126277" y="2029510"/>
            <a:ext cx="8880212" cy="4525963"/>
          </a:xfrm>
          <a:prstGeom prst="rect">
            <a:avLst/>
          </a:prstGeom>
        </p:spPr>
        <p:txBody>
          <a:bodyPr vert="horz" lIns="91440" tIns="45720" rIns="91440" bIns="45720" rtlCol="0">
            <a:normAutofit/>
          </a:bodyPr>
          <a:lstStyle/>
          <a:p>
            <a:pPr lvl="0"/>
            <a:r>
              <a:rPr lang="en-GB" dirty="0"/>
              <a:t>Click to edit Master text styles</a:t>
            </a:r>
          </a:p>
          <a:p>
            <a:pPr lvl="1"/>
            <a:r>
              <a:rPr lang="en-GB" dirty="0"/>
              <a:t>Second level</a:t>
            </a:r>
          </a:p>
          <a:p>
            <a:pPr lvl="2"/>
            <a:r>
              <a:rPr lang="en-GB" dirty="0"/>
              <a:t>Third level</a:t>
            </a:r>
          </a:p>
          <a:p>
            <a:pPr lvl="3"/>
            <a:r>
              <a:rPr lang="en-GB" dirty="0"/>
              <a:t>Fourth level</a:t>
            </a:r>
          </a:p>
        </p:txBody>
      </p:sp>
      <p:pic>
        <p:nvPicPr>
          <p:cNvPr id="7" name="Picture 6" descr="Untitled-5.png"/>
          <p:cNvPicPr>
            <a:picLocks noChangeAspect="1"/>
          </p:cNvPicPr>
          <p:nvPr userDrawn="1"/>
        </p:nvPicPr>
        <p:blipFill>
          <a:blip r:embed="rId13" cstate="screen">
            <a:extLst>
              <a:ext uri="{28A0092B-C50C-407E-A947-70E740481C1C}">
                <a14:useLocalDpi xmlns:a14="http://schemas.microsoft.com/office/drawing/2010/main" val="0"/>
              </a:ext>
            </a:extLst>
          </a:blip>
          <a:stretch>
            <a:fillRect/>
          </a:stretch>
        </p:blipFill>
        <p:spPr>
          <a:xfrm>
            <a:off x="7315516" y="283578"/>
            <a:ext cx="1699916" cy="284986"/>
          </a:xfrm>
          <a:prstGeom prst="rect">
            <a:avLst/>
          </a:prstGeom>
        </p:spPr>
      </p:pic>
    </p:spTree>
    <p:extLst>
      <p:ext uri="{BB962C8B-B14F-4D97-AF65-F5344CB8AC3E}">
        <p14:creationId xmlns:p14="http://schemas.microsoft.com/office/powerpoint/2010/main" val="48939496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342900" rtl="0" eaLnBrk="1" latinLnBrk="0" hangingPunct="1">
        <a:spcBef>
          <a:spcPct val="0"/>
        </a:spcBef>
        <a:buNone/>
        <a:defRPr sz="2100" b="1" kern="1200">
          <a:solidFill>
            <a:schemeClr val="tx1"/>
          </a:solidFill>
          <a:latin typeface="+mj-lt"/>
          <a:ea typeface="+mj-ea"/>
          <a:cs typeface="+mj-cs"/>
        </a:defRPr>
      </a:lvl1pPr>
    </p:titleStyle>
    <p:bodyStyle>
      <a:lvl1pPr marL="175500" indent="-175500" algn="l" defTabSz="342900" rtl="0" eaLnBrk="1" latinLnBrk="0" hangingPunct="1">
        <a:spcBef>
          <a:spcPct val="20000"/>
        </a:spcBef>
        <a:buClr>
          <a:srgbClr val="1A1752"/>
        </a:buClr>
        <a:buFont typeface="Wingdings" charset="2"/>
        <a:buChar char="§"/>
        <a:defRPr sz="1800" kern="1200">
          <a:solidFill>
            <a:schemeClr val="tx1"/>
          </a:solidFill>
          <a:latin typeface="+mn-lt"/>
          <a:ea typeface="+mn-ea"/>
          <a:cs typeface="+mn-cs"/>
        </a:defRPr>
      </a:lvl1pPr>
      <a:lvl2pPr marL="557213" indent="-214313" algn="l" defTabSz="342900" rtl="0" eaLnBrk="1" latinLnBrk="0" hangingPunct="1">
        <a:spcBef>
          <a:spcPct val="20000"/>
        </a:spcBef>
        <a:buClr>
          <a:schemeClr val="bg1">
            <a:lumMod val="65000"/>
          </a:schemeClr>
        </a:buClr>
        <a:buFont typeface="Wingdings" charset="2"/>
        <a:buChar char="§"/>
        <a:defRPr sz="1500" kern="1200">
          <a:solidFill>
            <a:schemeClr val="tx1"/>
          </a:solidFill>
          <a:latin typeface="+mn-lt"/>
          <a:ea typeface="+mn-ea"/>
          <a:cs typeface="+mn-cs"/>
        </a:defRPr>
      </a:lvl2pPr>
      <a:lvl3pPr marL="857250" indent="-171450" algn="l" defTabSz="342900" rtl="0" eaLnBrk="1" latinLnBrk="0" hangingPunct="1">
        <a:spcBef>
          <a:spcPct val="20000"/>
        </a:spcBef>
        <a:buFont typeface="Wingdings" charset="2"/>
        <a:buChar char="§"/>
        <a:defRPr sz="1350" kern="1200">
          <a:solidFill>
            <a:schemeClr val="tx1"/>
          </a:solidFill>
          <a:latin typeface="+mn-lt"/>
          <a:ea typeface="+mn-ea"/>
          <a:cs typeface="+mn-cs"/>
        </a:defRPr>
      </a:lvl3pPr>
      <a:lvl4pPr marL="1200150" indent="-171450" algn="l" defTabSz="342900" rtl="0" eaLnBrk="1" latinLnBrk="0" hangingPunct="1">
        <a:spcBef>
          <a:spcPct val="20000"/>
        </a:spcBef>
        <a:buFont typeface="Wingdings" charset="2"/>
        <a:buChar char="§"/>
        <a:defRPr sz="1200" i="1" kern="1200">
          <a:solidFill>
            <a:schemeClr val="tx1"/>
          </a:solidFill>
          <a:latin typeface="+mn-lt"/>
          <a:ea typeface="+mn-ea"/>
          <a:cs typeface="+mn-cs"/>
        </a:defRPr>
      </a:lvl4pPr>
      <a:lvl5pPr marL="1543050" indent="-171450" algn="l" defTabSz="342900" rtl="0" eaLnBrk="1" latinLnBrk="0" hangingPunct="1">
        <a:spcBef>
          <a:spcPct val="20000"/>
        </a:spcBef>
        <a:buFont typeface="Wingdings" charset="2"/>
        <a:buChar char="§"/>
        <a:defRPr sz="1200" kern="1200">
          <a:solidFill>
            <a:schemeClr val="tx1"/>
          </a:solidFill>
          <a:latin typeface="+mn-lt"/>
          <a:ea typeface="+mn-ea"/>
          <a:cs typeface="+mn-cs"/>
        </a:defRPr>
      </a:lvl5pPr>
      <a:lvl6pPr marL="1885950" indent="-171450" algn="l" defTabSz="342900" rtl="0" eaLnBrk="1" latinLnBrk="0" hangingPunct="1">
        <a:spcBef>
          <a:spcPct val="20000"/>
        </a:spcBef>
        <a:buFont typeface="Arial"/>
        <a:buChar char="•"/>
        <a:defRPr sz="1500" kern="1200">
          <a:solidFill>
            <a:schemeClr val="tx1"/>
          </a:solidFill>
          <a:latin typeface="+mn-lt"/>
          <a:ea typeface="+mn-ea"/>
          <a:cs typeface="+mn-cs"/>
        </a:defRPr>
      </a:lvl6pPr>
      <a:lvl7pPr marL="2228850" indent="-171450" algn="l" defTabSz="342900" rtl="0" eaLnBrk="1" latinLnBrk="0" hangingPunct="1">
        <a:spcBef>
          <a:spcPct val="20000"/>
        </a:spcBef>
        <a:buFont typeface="Arial"/>
        <a:buChar char="•"/>
        <a:defRPr sz="1500" kern="1200">
          <a:solidFill>
            <a:schemeClr val="tx1"/>
          </a:solidFill>
          <a:latin typeface="+mn-lt"/>
          <a:ea typeface="+mn-ea"/>
          <a:cs typeface="+mn-cs"/>
        </a:defRPr>
      </a:lvl7pPr>
      <a:lvl8pPr marL="2571750" indent="-171450" algn="l" defTabSz="342900" rtl="0" eaLnBrk="1" latinLnBrk="0" hangingPunct="1">
        <a:spcBef>
          <a:spcPct val="20000"/>
        </a:spcBef>
        <a:buFont typeface="Arial"/>
        <a:buChar char="•"/>
        <a:defRPr sz="1500" kern="1200">
          <a:solidFill>
            <a:schemeClr val="tx1"/>
          </a:solidFill>
          <a:latin typeface="+mn-lt"/>
          <a:ea typeface="+mn-ea"/>
          <a:cs typeface="+mn-cs"/>
        </a:defRPr>
      </a:lvl8pPr>
      <a:lvl9pPr marL="2914650" indent="-171450" algn="l" defTabSz="342900" rtl="0" eaLnBrk="1" latinLnBrk="0" hangingPunct="1">
        <a:spcBef>
          <a:spcPct val="20000"/>
        </a:spcBef>
        <a:buFont typeface="Arial"/>
        <a:buChar char="•"/>
        <a:defRPr sz="1500" kern="1200">
          <a:solidFill>
            <a:schemeClr val="tx1"/>
          </a:solidFill>
          <a:latin typeface="+mn-lt"/>
          <a:ea typeface="+mn-ea"/>
          <a:cs typeface="+mn-cs"/>
        </a:defRPr>
      </a:lvl9pPr>
    </p:bodyStyle>
    <p:otherStyle>
      <a:defPPr>
        <a:defRPr lang="en-US"/>
      </a:defPPr>
      <a:lvl1pPr marL="0" algn="l" defTabSz="342900" rtl="0" eaLnBrk="1" latinLnBrk="0" hangingPunct="1">
        <a:defRPr sz="1350" kern="1200">
          <a:solidFill>
            <a:schemeClr val="tx1"/>
          </a:solidFill>
          <a:latin typeface="+mn-lt"/>
          <a:ea typeface="+mn-ea"/>
          <a:cs typeface="+mn-cs"/>
        </a:defRPr>
      </a:lvl1pPr>
      <a:lvl2pPr marL="342900" algn="l" defTabSz="342900" rtl="0" eaLnBrk="1" latinLnBrk="0" hangingPunct="1">
        <a:defRPr sz="1350" kern="1200">
          <a:solidFill>
            <a:schemeClr val="tx1"/>
          </a:solidFill>
          <a:latin typeface="+mn-lt"/>
          <a:ea typeface="+mn-ea"/>
          <a:cs typeface="+mn-cs"/>
        </a:defRPr>
      </a:lvl2pPr>
      <a:lvl3pPr marL="685800" algn="l" defTabSz="342900" rtl="0" eaLnBrk="1" latinLnBrk="0" hangingPunct="1">
        <a:defRPr sz="1350" kern="1200">
          <a:solidFill>
            <a:schemeClr val="tx1"/>
          </a:solidFill>
          <a:latin typeface="+mn-lt"/>
          <a:ea typeface="+mn-ea"/>
          <a:cs typeface="+mn-cs"/>
        </a:defRPr>
      </a:lvl3pPr>
      <a:lvl4pPr marL="1028700" algn="l" defTabSz="342900" rtl="0" eaLnBrk="1" latinLnBrk="0" hangingPunct="1">
        <a:defRPr sz="1350" kern="1200">
          <a:solidFill>
            <a:schemeClr val="tx1"/>
          </a:solidFill>
          <a:latin typeface="+mn-lt"/>
          <a:ea typeface="+mn-ea"/>
          <a:cs typeface="+mn-cs"/>
        </a:defRPr>
      </a:lvl4pPr>
      <a:lvl5pPr marL="1371600" algn="l" defTabSz="342900" rtl="0" eaLnBrk="1" latinLnBrk="0" hangingPunct="1">
        <a:defRPr sz="1350" kern="1200">
          <a:solidFill>
            <a:schemeClr val="tx1"/>
          </a:solidFill>
          <a:latin typeface="+mn-lt"/>
          <a:ea typeface="+mn-ea"/>
          <a:cs typeface="+mn-cs"/>
        </a:defRPr>
      </a:lvl5pPr>
      <a:lvl6pPr marL="1714500" algn="l" defTabSz="342900" rtl="0" eaLnBrk="1" latinLnBrk="0" hangingPunct="1">
        <a:defRPr sz="1350" kern="1200">
          <a:solidFill>
            <a:schemeClr val="tx1"/>
          </a:solidFill>
          <a:latin typeface="+mn-lt"/>
          <a:ea typeface="+mn-ea"/>
          <a:cs typeface="+mn-cs"/>
        </a:defRPr>
      </a:lvl6pPr>
      <a:lvl7pPr marL="2057400" algn="l" defTabSz="342900" rtl="0" eaLnBrk="1" latinLnBrk="0" hangingPunct="1">
        <a:defRPr sz="1350" kern="1200">
          <a:solidFill>
            <a:schemeClr val="tx1"/>
          </a:solidFill>
          <a:latin typeface="+mn-lt"/>
          <a:ea typeface="+mn-ea"/>
          <a:cs typeface="+mn-cs"/>
        </a:defRPr>
      </a:lvl7pPr>
      <a:lvl8pPr marL="2400300" algn="l" defTabSz="342900" rtl="0" eaLnBrk="1" latinLnBrk="0" hangingPunct="1">
        <a:defRPr sz="1350" kern="1200">
          <a:solidFill>
            <a:schemeClr val="tx1"/>
          </a:solidFill>
          <a:latin typeface="+mn-lt"/>
          <a:ea typeface="+mn-ea"/>
          <a:cs typeface="+mn-cs"/>
        </a:defRPr>
      </a:lvl8pPr>
      <a:lvl9pPr marL="2743200" algn="l" defTabSz="3429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79394" y="3089430"/>
            <a:ext cx="8291744" cy="1984716"/>
          </a:xfrm>
        </p:spPr>
        <p:txBody>
          <a:bodyPr>
            <a:normAutofit/>
          </a:bodyPr>
          <a:lstStyle/>
          <a:p>
            <a:r>
              <a:rPr lang="en-US" dirty="0"/>
              <a:t>CDM Resource Pack and</a:t>
            </a:r>
            <a:br>
              <a:rPr lang="en-US" dirty="0"/>
            </a:br>
            <a:r>
              <a:rPr lang="en-US" dirty="0"/>
              <a:t>Health and Safety Guidelines</a:t>
            </a:r>
            <a:endParaRPr lang="en-GB" dirty="0"/>
          </a:p>
        </p:txBody>
      </p:sp>
    </p:spTree>
  </p:cSld>
  <p:clrMapOvr>
    <a:masterClrMapping/>
  </p:clrMapOvr>
  <p:transition advClick="0" advTm="6000"/>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6B1F7C"/>
                </a:solidFill>
              </a:rPr>
              <a:t>Organisers</a:t>
            </a:r>
            <a:r>
              <a:rPr lang="en-US" dirty="0"/>
              <a:t> </a:t>
            </a:r>
            <a:r>
              <a:rPr lang="en-US" dirty="0">
                <a:solidFill>
                  <a:srgbClr val="6B1F7C"/>
                </a:solidFill>
              </a:rPr>
              <a:t>- What they need to do</a:t>
            </a:r>
            <a:br>
              <a:rPr lang="en-GB" dirty="0">
                <a:solidFill>
                  <a:srgbClr val="6B1F7C"/>
                </a:solidFill>
              </a:rPr>
            </a:br>
            <a:endParaRPr lang="en-GB" dirty="0">
              <a:solidFill>
                <a:srgbClr val="6B1F7C"/>
              </a:solidFill>
            </a:endParaRPr>
          </a:p>
        </p:txBody>
      </p:sp>
      <p:sp>
        <p:nvSpPr>
          <p:cNvPr id="3" name="Content Placeholder 2"/>
          <p:cNvSpPr>
            <a:spLocks noGrp="1"/>
          </p:cNvSpPr>
          <p:nvPr>
            <p:ph idx="1"/>
          </p:nvPr>
        </p:nvSpPr>
        <p:spPr/>
        <p:txBody>
          <a:bodyPr>
            <a:normAutofit/>
          </a:bodyPr>
          <a:lstStyle/>
          <a:p>
            <a:pPr marL="0" indent="0" hangingPunct="0">
              <a:buNone/>
            </a:pPr>
            <a:r>
              <a:rPr lang="en-US" sz="1200" dirty="0">
                <a:solidFill>
                  <a:srgbClr val="6B1F7C"/>
                </a:solidFill>
              </a:rPr>
              <a:t>Generally, the </a:t>
            </a:r>
            <a:r>
              <a:rPr lang="en-US" sz="1200" dirty="0" err="1">
                <a:solidFill>
                  <a:srgbClr val="6B1F7C"/>
                </a:solidFill>
              </a:rPr>
              <a:t>organiser</a:t>
            </a:r>
            <a:r>
              <a:rPr lang="en-US" sz="1200" dirty="0">
                <a:solidFill>
                  <a:srgbClr val="6B1F7C"/>
                </a:solidFill>
              </a:rPr>
              <a:t> manages a single construction site (i.e. the tenanted event space as a whole and any other construction projects that they procure e.g. feature areas). The venue may contain other construction sites within it i.e. space only plots, where exhibitors independently procure their own structures. The exhibition owner/exhibition </a:t>
            </a:r>
            <a:r>
              <a:rPr lang="en-US" sz="1200" dirty="0" err="1">
                <a:solidFill>
                  <a:srgbClr val="6B1F7C"/>
                </a:solidFill>
              </a:rPr>
              <a:t>organiser</a:t>
            </a:r>
            <a:r>
              <a:rPr lang="en-US" sz="1200" dirty="0">
                <a:solidFill>
                  <a:srgbClr val="6B1F7C"/>
                </a:solidFill>
              </a:rPr>
              <a:t> assume the role of Client and the operations team (either in-house or outsourced) assume the roles of Principal Designer (pre-site) and Principal Contractor (onsite).</a:t>
            </a:r>
            <a:endParaRPr lang="en-GB" sz="1200" dirty="0">
              <a:solidFill>
                <a:srgbClr val="6B1F7C"/>
              </a:solidFill>
            </a:endParaRPr>
          </a:p>
          <a:p>
            <a:endParaRPr lang="en-GB" sz="1200" dirty="0">
              <a:solidFill>
                <a:srgbClr val="6B1F7C"/>
              </a:solidFill>
            </a:endParaRPr>
          </a:p>
          <a:p>
            <a:pPr marL="0" indent="0">
              <a:buNone/>
            </a:pPr>
            <a:r>
              <a:rPr lang="en-US" sz="1200" b="1" dirty="0">
                <a:solidFill>
                  <a:srgbClr val="6B1F7C"/>
                </a:solidFill>
              </a:rPr>
              <a:t>Skills, knowledge and experience</a:t>
            </a:r>
            <a:endParaRPr lang="en-GB" sz="1200" dirty="0">
              <a:solidFill>
                <a:srgbClr val="6B1F7C"/>
              </a:solidFill>
            </a:endParaRPr>
          </a:p>
          <a:p>
            <a:endParaRPr lang="en-GB" sz="1200" dirty="0">
              <a:solidFill>
                <a:srgbClr val="6B1F7C"/>
              </a:solidFill>
            </a:endParaRPr>
          </a:p>
          <a:p>
            <a:pPr marL="0" indent="0" hangingPunct="0">
              <a:buNone/>
            </a:pPr>
            <a:r>
              <a:rPr lang="en-US" sz="1200" dirty="0">
                <a:solidFill>
                  <a:srgbClr val="6B1F7C"/>
                </a:solidFill>
              </a:rPr>
              <a:t>Anyone appointing Designers (including Principal Designers), Contractors (including Principal Contractors) or workers must ensure that those appointed have the necessary skills, knowledge and experience.</a:t>
            </a:r>
            <a:endParaRPr lang="en-GB" sz="1200" dirty="0">
              <a:solidFill>
                <a:srgbClr val="6B1F7C"/>
              </a:solidFill>
            </a:endParaRPr>
          </a:p>
          <a:p>
            <a:endParaRPr lang="en-GB" sz="1200" dirty="0">
              <a:solidFill>
                <a:srgbClr val="6B1F7C"/>
              </a:solidFill>
            </a:endParaRPr>
          </a:p>
          <a:p>
            <a:pPr marL="0" indent="0" hangingPunct="0">
              <a:buNone/>
            </a:pPr>
            <a:r>
              <a:rPr lang="en-US" sz="1200" dirty="0">
                <a:solidFill>
                  <a:srgbClr val="6B1F7C"/>
                </a:solidFill>
              </a:rPr>
              <a:t>It is likely that the Operations Manager (whether in-house or outsourced) will take the role of Principal Designer and Principal Contractor for the event and therefore consideration should be given by senior management of the exhibition </a:t>
            </a:r>
            <a:r>
              <a:rPr lang="en-US" sz="1200" dirty="0" err="1">
                <a:solidFill>
                  <a:srgbClr val="6B1F7C"/>
                </a:solidFill>
              </a:rPr>
              <a:t>organiser</a:t>
            </a:r>
            <a:r>
              <a:rPr lang="en-US" sz="1200" dirty="0">
                <a:solidFill>
                  <a:srgbClr val="6B1F7C"/>
                </a:solidFill>
              </a:rPr>
              <a:t> to ensure that those allocated these roles have the necessary skills, knowledge and experience. Similarly, consideration should be given to ensure that any Contractors appointed also have the necessary skills, knowledge and experience. It is good practice for the </a:t>
            </a:r>
            <a:r>
              <a:rPr lang="en-US" sz="1200" dirty="0" err="1">
                <a:solidFill>
                  <a:srgbClr val="6B1F7C"/>
                </a:solidFill>
              </a:rPr>
              <a:t>organiser</a:t>
            </a:r>
            <a:r>
              <a:rPr lang="en-US" sz="1200" dirty="0">
                <a:solidFill>
                  <a:srgbClr val="6B1F7C"/>
                </a:solidFill>
              </a:rPr>
              <a:t> to request from the venue documents that demonstrate that venue appointed in-house Contractors have the necessary skills, knowledge and experience.</a:t>
            </a:r>
          </a:p>
          <a:p>
            <a:pPr hangingPunct="0"/>
            <a:endParaRPr lang="en-US" sz="1200" dirty="0">
              <a:solidFill>
                <a:srgbClr val="6B1F7C"/>
              </a:solidFill>
            </a:endParaRPr>
          </a:p>
          <a:p>
            <a:pPr hangingPunct="0"/>
            <a:endParaRPr lang="en-GB" sz="1200" dirty="0"/>
          </a:p>
          <a:p>
            <a:endParaRPr lang="en-GB" dirty="0"/>
          </a:p>
        </p:txBody>
      </p:sp>
    </p:spTree>
    <p:extLst>
      <p:ext uri="{BB962C8B-B14F-4D97-AF65-F5344CB8AC3E}">
        <p14:creationId xmlns:p14="http://schemas.microsoft.com/office/powerpoint/2010/main" val="408187259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6277" y="1204110"/>
            <a:ext cx="8880212" cy="642835"/>
          </a:xfrm>
        </p:spPr>
        <p:txBody>
          <a:bodyPr>
            <a:normAutofit fontScale="90000"/>
          </a:bodyPr>
          <a:lstStyle/>
          <a:p>
            <a:r>
              <a:rPr lang="en-US" sz="2300" dirty="0">
                <a:solidFill>
                  <a:srgbClr val="6B1F7C"/>
                </a:solidFill>
              </a:rPr>
              <a:t>Organisers - What they need to do</a:t>
            </a:r>
            <a:br>
              <a:rPr lang="en-US" dirty="0">
                <a:solidFill>
                  <a:srgbClr val="6B1F7C"/>
                </a:solidFill>
              </a:rPr>
            </a:br>
            <a:endParaRPr lang="en-GB" dirty="0">
              <a:solidFill>
                <a:srgbClr val="6B1F7C"/>
              </a:solidFill>
            </a:endParaRPr>
          </a:p>
        </p:txBody>
      </p:sp>
      <p:sp>
        <p:nvSpPr>
          <p:cNvPr id="3" name="Content Placeholder 2"/>
          <p:cNvSpPr>
            <a:spLocks noGrp="1"/>
          </p:cNvSpPr>
          <p:nvPr>
            <p:ph idx="1"/>
          </p:nvPr>
        </p:nvSpPr>
        <p:spPr>
          <a:xfrm>
            <a:off x="126277" y="2029510"/>
            <a:ext cx="8880212" cy="4733429"/>
          </a:xfrm>
        </p:spPr>
        <p:txBody>
          <a:bodyPr>
            <a:normAutofit fontScale="55000" lnSpcReduction="20000"/>
          </a:bodyPr>
          <a:lstStyle/>
          <a:p>
            <a:pPr marL="0" indent="0">
              <a:buNone/>
            </a:pPr>
            <a:r>
              <a:rPr lang="en-US" sz="2200" b="1" dirty="0">
                <a:solidFill>
                  <a:srgbClr val="6B1F7C"/>
                </a:solidFill>
              </a:rPr>
              <a:t>Notification</a:t>
            </a:r>
            <a:endParaRPr lang="en-GB" sz="2200" dirty="0">
              <a:solidFill>
                <a:srgbClr val="6B1F7C"/>
              </a:solidFill>
            </a:endParaRPr>
          </a:p>
          <a:p>
            <a:endParaRPr lang="en-GB" sz="2200" dirty="0">
              <a:solidFill>
                <a:srgbClr val="6B1F7C"/>
              </a:solidFill>
            </a:endParaRPr>
          </a:p>
          <a:p>
            <a:pPr marL="0" indent="0">
              <a:buNone/>
            </a:pPr>
            <a:r>
              <a:rPr lang="en-US" sz="2200" dirty="0">
                <a:solidFill>
                  <a:srgbClr val="6B1F7C"/>
                </a:solidFill>
              </a:rPr>
              <a:t>A project is notifiable to the relevant enforcing authority if the construction work is scheduled to:</a:t>
            </a:r>
            <a:endParaRPr lang="en-GB" sz="2200" dirty="0">
              <a:solidFill>
                <a:srgbClr val="6B1F7C"/>
              </a:solidFill>
            </a:endParaRPr>
          </a:p>
          <a:p>
            <a:endParaRPr lang="en-GB" sz="2200" dirty="0">
              <a:solidFill>
                <a:srgbClr val="6B1F7C"/>
              </a:solidFill>
            </a:endParaRPr>
          </a:p>
          <a:p>
            <a:pPr lvl="0" hangingPunct="0"/>
            <a:r>
              <a:rPr lang="en-US" sz="2200" dirty="0">
                <a:solidFill>
                  <a:srgbClr val="6B1F7C"/>
                </a:solidFill>
              </a:rPr>
              <a:t>Last longer than 30 working days and have more than 20 workers working simultaneously at any point in the project </a:t>
            </a:r>
            <a:endParaRPr lang="en-GB" sz="2200" dirty="0">
              <a:solidFill>
                <a:srgbClr val="6B1F7C"/>
              </a:solidFill>
            </a:endParaRPr>
          </a:p>
          <a:p>
            <a:pPr marL="0" indent="0" hangingPunct="0">
              <a:buNone/>
            </a:pPr>
            <a:r>
              <a:rPr lang="en-US" sz="2200" dirty="0">
                <a:solidFill>
                  <a:srgbClr val="6B1F7C"/>
                </a:solidFill>
              </a:rPr>
              <a:t>OR </a:t>
            </a:r>
            <a:endParaRPr lang="en-GB" sz="2200" dirty="0">
              <a:solidFill>
                <a:srgbClr val="6B1F7C"/>
              </a:solidFill>
            </a:endParaRPr>
          </a:p>
          <a:p>
            <a:pPr lvl="0" hangingPunct="0"/>
            <a:r>
              <a:rPr lang="en-US" sz="2200" dirty="0">
                <a:solidFill>
                  <a:srgbClr val="6B1F7C"/>
                </a:solidFill>
              </a:rPr>
              <a:t>Exceed 500 person days. </a:t>
            </a:r>
            <a:endParaRPr lang="en-GB" sz="2200" dirty="0">
              <a:solidFill>
                <a:srgbClr val="6B1F7C"/>
              </a:solidFill>
            </a:endParaRPr>
          </a:p>
          <a:p>
            <a:endParaRPr lang="en-GB" sz="2200" dirty="0">
              <a:solidFill>
                <a:srgbClr val="6B1F7C"/>
              </a:solidFill>
            </a:endParaRPr>
          </a:p>
          <a:p>
            <a:pPr marL="0" indent="0" hangingPunct="0">
              <a:buNone/>
            </a:pPr>
            <a:r>
              <a:rPr lang="en-US" sz="2200" dirty="0">
                <a:solidFill>
                  <a:srgbClr val="6B1F7C"/>
                </a:solidFill>
              </a:rPr>
              <a:t>A project can be notified via the electronic F10 notification form on the HSE website. The requirements of CDM 2015 apply whether or not the project is notifiable. It is the Client’s responsibility to notify and subsequently display the notice however Clients can request someone else, such as the Principal Contractor, do either of these activities on their behalf.</a:t>
            </a:r>
            <a:endParaRPr lang="en-GB" sz="2200" dirty="0">
              <a:solidFill>
                <a:srgbClr val="6B1F7C"/>
              </a:solidFill>
            </a:endParaRPr>
          </a:p>
          <a:p>
            <a:endParaRPr lang="en-GB" sz="2200" dirty="0">
              <a:solidFill>
                <a:srgbClr val="6B1F7C"/>
              </a:solidFill>
            </a:endParaRPr>
          </a:p>
          <a:p>
            <a:pPr marL="0" indent="0" hangingPunct="0">
              <a:buNone/>
            </a:pPr>
            <a:r>
              <a:rPr lang="en-US" sz="2200" dirty="0">
                <a:solidFill>
                  <a:srgbClr val="6B1F7C"/>
                </a:solidFill>
              </a:rPr>
              <a:t>Whilst it is unlikely that a small event will exceed either of the trigger points for notification, if an </a:t>
            </a:r>
            <a:r>
              <a:rPr lang="en-US" sz="2200" dirty="0" err="1">
                <a:solidFill>
                  <a:srgbClr val="6B1F7C"/>
                </a:solidFill>
              </a:rPr>
              <a:t>organiser</a:t>
            </a:r>
            <a:r>
              <a:rPr lang="en-US" sz="2200" dirty="0">
                <a:solidFill>
                  <a:srgbClr val="6B1F7C"/>
                </a:solidFill>
              </a:rPr>
              <a:t> suspects that the construction and deconstruction of their event will do so then arrangements should be made for the project to be notified and the notice displayed.</a:t>
            </a:r>
            <a:endParaRPr lang="en-GB" sz="2200" dirty="0">
              <a:solidFill>
                <a:srgbClr val="6B1F7C"/>
              </a:solidFill>
            </a:endParaRPr>
          </a:p>
          <a:p>
            <a:endParaRPr lang="en-GB" sz="2200" dirty="0">
              <a:solidFill>
                <a:srgbClr val="6B1F7C"/>
              </a:solidFill>
            </a:endParaRPr>
          </a:p>
          <a:p>
            <a:pPr marL="0" indent="0">
              <a:buNone/>
            </a:pPr>
            <a:r>
              <a:rPr lang="en-US" sz="2200" b="1" dirty="0">
                <a:solidFill>
                  <a:srgbClr val="6B1F7C"/>
                </a:solidFill>
              </a:rPr>
              <a:t>Construction Phase Plan</a:t>
            </a:r>
            <a:endParaRPr lang="en-GB" sz="2200" dirty="0">
              <a:solidFill>
                <a:srgbClr val="6B1F7C"/>
              </a:solidFill>
            </a:endParaRPr>
          </a:p>
          <a:p>
            <a:endParaRPr lang="en-GB" sz="2200" dirty="0">
              <a:solidFill>
                <a:srgbClr val="6B1F7C"/>
              </a:solidFill>
            </a:endParaRPr>
          </a:p>
          <a:p>
            <a:pPr marL="0" indent="0" hangingPunct="0">
              <a:buNone/>
            </a:pPr>
            <a:r>
              <a:rPr lang="en-US" sz="2200" dirty="0">
                <a:solidFill>
                  <a:srgbClr val="6B1F7C"/>
                </a:solidFill>
              </a:rPr>
              <a:t>This document sets out the arrangements for securing health and safety during the construction period. The arrangements include site rules taking into account the activities that will be taking place during the construction period. For projects involving more than one Contractor a Principal Contractor is responsible for the Construction Phase Plan and site rules whereas for single Contractor projects this responsibility sits with a Contractor. (See also Induction and Site Rules)</a:t>
            </a:r>
            <a:endParaRPr lang="en-GB" sz="2200" dirty="0">
              <a:solidFill>
                <a:srgbClr val="6B1F7C"/>
              </a:solidFill>
            </a:endParaRPr>
          </a:p>
          <a:p>
            <a:endParaRPr lang="en-GB" sz="2200" dirty="0">
              <a:solidFill>
                <a:srgbClr val="6B1F7C"/>
              </a:solidFill>
            </a:endParaRPr>
          </a:p>
          <a:p>
            <a:pPr marL="0" indent="0" hangingPunct="0">
              <a:buNone/>
            </a:pPr>
            <a:r>
              <a:rPr lang="en-US" sz="2200" dirty="0">
                <a:solidFill>
                  <a:srgbClr val="6B1F7C"/>
                </a:solidFill>
              </a:rPr>
              <a:t>It is likely that the Operations Manager (whether in-house or outsourced) will take the role of Principal Designer and Principal Contractor for the event and therefore will be responsible for producing the Construction Phase Plan for the work procured by the </a:t>
            </a:r>
            <a:r>
              <a:rPr lang="en-US" sz="2200" dirty="0" err="1">
                <a:solidFill>
                  <a:srgbClr val="6B1F7C"/>
                </a:solidFill>
              </a:rPr>
              <a:t>organiser</a:t>
            </a:r>
            <a:r>
              <a:rPr lang="en-US" sz="2200" dirty="0">
                <a:solidFill>
                  <a:srgbClr val="6B1F7C"/>
                </a:solidFill>
              </a:rPr>
              <a:t> e.g. the event as a whole including any feature areas etc.</a:t>
            </a:r>
            <a:endParaRPr lang="en-GB" sz="2200" dirty="0">
              <a:solidFill>
                <a:srgbClr val="6B1F7C"/>
              </a:solidFill>
            </a:endParaRPr>
          </a:p>
          <a:p>
            <a:endParaRPr lang="en-GB" dirty="0"/>
          </a:p>
        </p:txBody>
      </p:sp>
    </p:spTree>
    <p:extLst>
      <p:ext uri="{BB962C8B-B14F-4D97-AF65-F5344CB8AC3E}">
        <p14:creationId xmlns:p14="http://schemas.microsoft.com/office/powerpoint/2010/main" val="28338178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6277" y="574766"/>
            <a:ext cx="8880212" cy="731520"/>
          </a:xfrm>
        </p:spPr>
        <p:txBody>
          <a:bodyPr>
            <a:normAutofit/>
          </a:bodyPr>
          <a:lstStyle/>
          <a:p>
            <a:r>
              <a:rPr lang="en-US" sz="2300" dirty="0">
                <a:solidFill>
                  <a:srgbClr val="6B1F7C"/>
                </a:solidFill>
              </a:rPr>
              <a:t>Organisers - What they need to do</a:t>
            </a:r>
            <a:endParaRPr lang="en-GB" dirty="0">
              <a:solidFill>
                <a:srgbClr val="6B1F7C"/>
              </a:solidFill>
            </a:endParaRPr>
          </a:p>
        </p:txBody>
      </p:sp>
      <p:sp>
        <p:nvSpPr>
          <p:cNvPr id="3" name="Content Placeholder 2"/>
          <p:cNvSpPr>
            <a:spLocks noGrp="1"/>
          </p:cNvSpPr>
          <p:nvPr>
            <p:ph idx="1"/>
          </p:nvPr>
        </p:nvSpPr>
        <p:spPr>
          <a:xfrm>
            <a:off x="126277" y="1748851"/>
            <a:ext cx="8880212" cy="4986927"/>
          </a:xfrm>
        </p:spPr>
        <p:txBody>
          <a:bodyPr>
            <a:normAutofit fontScale="92500" lnSpcReduction="10000"/>
          </a:bodyPr>
          <a:lstStyle/>
          <a:p>
            <a:pPr marL="0" indent="0">
              <a:buNone/>
            </a:pPr>
            <a:r>
              <a:rPr lang="en-US" sz="1400" b="1" dirty="0">
                <a:solidFill>
                  <a:srgbClr val="6B1F7C"/>
                </a:solidFill>
              </a:rPr>
              <a:t>Induction and Site Rules</a:t>
            </a:r>
            <a:endParaRPr lang="en-GB" sz="1400" dirty="0">
              <a:solidFill>
                <a:srgbClr val="6B1F7C"/>
              </a:solidFill>
            </a:endParaRPr>
          </a:p>
          <a:p>
            <a:pPr marL="0" indent="0">
              <a:buNone/>
            </a:pPr>
            <a:endParaRPr lang="en-GB" sz="1400" dirty="0">
              <a:solidFill>
                <a:srgbClr val="6B1F7C"/>
              </a:solidFill>
            </a:endParaRPr>
          </a:p>
          <a:p>
            <a:pPr marL="0" indent="0" hangingPunct="0">
              <a:buNone/>
            </a:pPr>
            <a:r>
              <a:rPr lang="en-US" sz="1400" dirty="0">
                <a:solidFill>
                  <a:srgbClr val="6B1F7C"/>
                </a:solidFill>
              </a:rPr>
              <a:t>A suitable site induction must be provided to any personnel requiring access to the construction site. The induction must be site specific, highlight any particular risks and include information on the emergency procedures. Where there is more than one Contractor involved in a project the responsibility for ensuring an induction is provided rests with the Principal Contractor. (See also Construction Phase Plan)</a:t>
            </a:r>
            <a:endParaRPr lang="en-GB" sz="1400" dirty="0">
              <a:solidFill>
                <a:srgbClr val="6B1F7C"/>
              </a:solidFill>
            </a:endParaRPr>
          </a:p>
          <a:p>
            <a:pPr marL="0" indent="0">
              <a:buNone/>
            </a:pPr>
            <a:endParaRPr lang="en-GB" sz="1400" dirty="0">
              <a:solidFill>
                <a:srgbClr val="6B1F7C"/>
              </a:solidFill>
            </a:endParaRPr>
          </a:p>
          <a:p>
            <a:pPr marL="0" indent="0" hangingPunct="0">
              <a:buNone/>
            </a:pPr>
            <a:r>
              <a:rPr lang="en-US" sz="1400" dirty="0">
                <a:solidFill>
                  <a:srgbClr val="6B1F7C"/>
                </a:solidFill>
              </a:rPr>
              <a:t>It is likely that the Operations Manager (whether in-house or outsourced) will take the role of Principal Contractor for the event and therefore will be responsible for providing an induction for the event as a whole. The induction is likely to consist of the salient information included in the Construction Phase Plan, the site rules, information regarding the welfare facilities and the emergency procedures (usually set by the venue). When developing the site rules, attention should be given to any venue rules communicated such as the e-guide. It may be the case that the </a:t>
            </a:r>
            <a:r>
              <a:rPr lang="en-US" sz="1400" dirty="0" err="1">
                <a:solidFill>
                  <a:srgbClr val="6B1F7C"/>
                </a:solidFill>
              </a:rPr>
              <a:t>organiser</a:t>
            </a:r>
            <a:r>
              <a:rPr lang="en-US" sz="1400" dirty="0">
                <a:solidFill>
                  <a:srgbClr val="6B1F7C"/>
                </a:solidFill>
              </a:rPr>
              <a:t> simply adopts the venue’s standard site rules and adds any of their own event specific rules. The site rules must be communicated to all personnel requiring access to the site during the construction phase.</a:t>
            </a:r>
            <a:endParaRPr lang="en-GB" sz="1400" dirty="0">
              <a:solidFill>
                <a:srgbClr val="6B1F7C"/>
              </a:solidFill>
            </a:endParaRPr>
          </a:p>
          <a:p>
            <a:pPr marL="0" indent="0">
              <a:buNone/>
            </a:pPr>
            <a:endParaRPr lang="en-GB" sz="1400" dirty="0">
              <a:solidFill>
                <a:srgbClr val="6B1F7C"/>
              </a:solidFill>
            </a:endParaRPr>
          </a:p>
          <a:p>
            <a:pPr marL="0" indent="0">
              <a:buNone/>
            </a:pPr>
            <a:r>
              <a:rPr lang="en-US" sz="1400" b="1" dirty="0">
                <a:solidFill>
                  <a:srgbClr val="6B1F7C"/>
                </a:solidFill>
              </a:rPr>
              <a:t>Welfare</a:t>
            </a:r>
            <a:endParaRPr lang="en-GB" sz="1400" dirty="0">
              <a:solidFill>
                <a:srgbClr val="6B1F7C"/>
              </a:solidFill>
            </a:endParaRPr>
          </a:p>
          <a:p>
            <a:pPr marL="0" indent="0">
              <a:buNone/>
            </a:pPr>
            <a:endParaRPr lang="en-GB" sz="1400" dirty="0">
              <a:solidFill>
                <a:srgbClr val="6B1F7C"/>
              </a:solidFill>
            </a:endParaRPr>
          </a:p>
          <a:p>
            <a:pPr marL="0" indent="0" hangingPunct="0">
              <a:buNone/>
            </a:pPr>
            <a:r>
              <a:rPr lang="en-US" sz="1400" dirty="0">
                <a:solidFill>
                  <a:srgbClr val="6B1F7C"/>
                </a:solidFill>
              </a:rPr>
              <a:t>Workers must be provided with suitable welfare facilities throughout the construction phase. Welfare facilities include, but are not limited to, drinking water, toilets, catering facilities and rest areas. Information regarding the location of the welfare facilities onsite should be disseminated.</a:t>
            </a:r>
            <a:endParaRPr lang="en-GB" sz="1400" dirty="0">
              <a:solidFill>
                <a:srgbClr val="6B1F7C"/>
              </a:solidFill>
            </a:endParaRPr>
          </a:p>
          <a:p>
            <a:pPr marL="0" indent="0">
              <a:buNone/>
            </a:pPr>
            <a:endParaRPr lang="en-GB" sz="1400" dirty="0">
              <a:solidFill>
                <a:srgbClr val="6B1F7C"/>
              </a:solidFill>
            </a:endParaRPr>
          </a:p>
          <a:p>
            <a:pPr marL="0" indent="0" hangingPunct="0">
              <a:buNone/>
            </a:pPr>
            <a:r>
              <a:rPr lang="en-US" sz="1400" dirty="0">
                <a:solidFill>
                  <a:srgbClr val="6B1F7C"/>
                </a:solidFill>
              </a:rPr>
              <a:t>It is likely that the venue will provide the welfare facilities however the </a:t>
            </a:r>
            <a:r>
              <a:rPr lang="en-US" sz="1400" dirty="0" err="1">
                <a:solidFill>
                  <a:srgbClr val="6B1F7C"/>
                </a:solidFill>
              </a:rPr>
              <a:t>organiser</a:t>
            </a:r>
            <a:r>
              <a:rPr lang="en-US" sz="1400" dirty="0">
                <a:solidFill>
                  <a:srgbClr val="6B1F7C"/>
                </a:solidFill>
              </a:rPr>
              <a:t> should obtain information regarding the location of the welfare facilities that will be available during the construction phase of their tenancy. This information should be disseminated e.g. via the site induction.</a:t>
            </a:r>
          </a:p>
          <a:p>
            <a:pPr marL="0" indent="0" hangingPunct="0">
              <a:buNone/>
            </a:pPr>
            <a:endParaRPr lang="en-US" sz="1400" dirty="0"/>
          </a:p>
          <a:p>
            <a:pPr marL="0" indent="0" hangingPunct="0">
              <a:buNone/>
            </a:pPr>
            <a:endParaRPr lang="en-GB" sz="1400" dirty="0"/>
          </a:p>
          <a:p>
            <a:endParaRPr lang="en-GB" b="1" dirty="0"/>
          </a:p>
        </p:txBody>
      </p:sp>
    </p:spTree>
    <p:extLst>
      <p:ext uri="{BB962C8B-B14F-4D97-AF65-F5344CB8AC3E}">
        <p14:creationId xmlns:p14="http://schemas.microsoft.com/office/powerpoint/2010/main" val="64702913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000" dirty="0">
                <a:solidFill>
                  <a:srgbClr val="6B1F7C"/>
                </a:solidFill>
              </a:rPr>
              <a:t>Organisers - What they need to do</a:t>
            </a:r>
            <a:endParaRPr lang="en-GB" dirty="0">
              <a:solidFill>
                <a:srgbClr val="6B1F7C"/>
              </a:solidFill>
            </a:endParaRPr>
          </a:p>
        </p:txBody>
      </p:sp>
      <p:sp>
        <p:nvSpPr>
          <p:cNvPr id="3" name="Content Placeholder 2"/>
          <p:cNvSpPr>
            <a:spLocks noGrp="1"/>
          </p:cNvSpPr>
          <p:nvPr>
            <p:ph idx="1"/>
          </p:nvPr>
        </p:nvSpPr>
        <p:spPr/>
        <p:txBody>
          <a:bodyPr/>
          <a:lstStyle/>
          <a:p>
            <a:pPr marL="0" indent="0">
              <a:buNone/>
            </a:pPr>
            <a:r>
              <a:rPr lang="en-US" sz="1200" b="1" dirty="0">
                <a:solidFill>
                  <a:srgbClr val="6B1F7C"/>
                </a:solidFill>
              </a:rPr>
              <a:t>Access Control</a:t>
            </a:r>
            <a:endParaRPr lang="en-GB" sz="1200" dirty="0">
              <a:solidFill>
                <a:srgbClr val="6B1F7C"/>
              </a:solidFill>
            </a:endParaRPr>
          </a:p>
          <a:p>
            <a:endParaRPr lang="en-GB" sz="1200" dirty="0">
              <a:solidFill>
                <a:srgbClr val="6B1F7C"/>
              </a:solidFill>
            </a:endParaRPr>
          </a:p>
          <a:p>
            <a:pPr marL="0" indent="0">
              <a:buNone/>
            </a:pPr>
            <a:r>
              <a:rPr lang="en-US" sz="1200" dirty="0">
                <a:solidFill>
                  <a:srgbClr val="6B1F7C"/>
                </a:solidFill>
              </a:rPr>
              <a:t>Reasonable steps must be taken to prevent access by </a:t>
            </a:r>
            <a:r>
              <a:rPr lang="en-US" sz="1200" dirty="0" err="1">
                <a:solidFill>
                  <a:srgbClr val="6B1F7C"/>
                </a:solidFill>
              </a:rPr>
              <a:t>unauthorised</a:t>
            </a:r>
            <a:r>
              <a:rPr lang="en-US" sz="1200" dirty="0">
                <a:solidFill>
                  <a:srgbClr val="6B1F7C"/>
                </a:solidFill>
              </a:rPr>
              <a:t> persons to areas where construction work is due to take place.</a:t>
            </a:r>
            <a:endParaRPr lang="en-GB" sz="1200" dirty="0">
              <a:solidFill>
                <a:srgbClr val="6B1F7C"/>
              </a:solidFill>
            </a:endParaRPr>
          </a:p>
          <a:p>
            <a:endParaRPr lang="en-GB" sz="1200" dirty="0">
              <a:solidFill>
                <a:srgbClr val="6B1F7C"/>
              </a:solidFill>
            </a:endParaRPr>
          </a:p>
          <a:p>
            <a:pPr marL="0" indent="0" hangingPunct="0">
              <a:buNone/>
            </a:pPr>
            <a:r>
              <a:rPr lang="en-US" sz="1200" dirty="0">
                <a:solidFill>
                  <a:srgbClr val="6B1F7C"/>
                </a:solidFill>
              </a:rPr>
              <a:t>It is likely that access to the construction site will be via the venue’s loading bay/cargo doors. Sufficient security will be required to secure the entrance points to prevent access by </a:t>
            </a:r>
            <a:r>
              <a:rPr lang="en-US" sz="1200" dirty="0" err="1">
                <a:solidFill>
                  <a:srgbClr val="6B1F7C"/>
                </a:solidFill>
              </a:rPr>
              <a:t>unauthorised</a:t>
            </a:r>
            <a:r>
              <a:rPr lang="en-US" sz="1200" dirty="0">
                <a:solidFill>
                  <a:srgbClr val="6B1F7C"/>
                </a:solidFill>
              </a:rPr>
              <a:t> persons. Consideration should be given to what makes a person “</a:t>
            </a:r>
            <a:r>
              <a:rPr lang="en-US" sz="1200" dirty="0" err="1">
                <a:solidFill>
                  <a:srgbClr val="6B1F7C"/>
                </a:solidFill>
              </a:rPr>
              <a:t>authorised</a:t>
            </a:r>
            <a:r>
              <a:rPr lang="en-US" sz="1200" dirty="0">
                <a:solidFill>
                  <a:srgbClr val="6B1F7C"/>
                </a:solidFill>
              </a:rPr>
              <a:t>” and </a:t>
            </a:r>
            <a:r>
              <a:rPr lang="en-US" sz="1200" dirty="0" err="1">
                <a:solidFill>
                  <a:srgbClr val="6B1F7C"/>
                </a:solidFill>
              </a:rPr>
              <a:t>organiser’s</a:t>
            </a:r>
            <a:r>
              <a:rPr lang="en-US" sz="1200" dirty="0">
                <a:solidFill>
                  <a:srgbClr val="6B1F7C"/>
                </a:solidFill>
              </a:rPr>
              <a:t> should determine the criteria and process for obtaining </a:t>
            </a:r>
            <a:r>
              <a:rPr lang="en-US" sz="1200" dirty="0" err="1">
                <a:solidFill>
                  <a:srgbClr val="6B1F7C"/>
                </a:solidFill>
              </a:rPr>
              <a:t>authorisation</a:t>
            </a:r>
            <a:r>
              <a:rPr lang="en-US" sz="1200" dirty="0">
                <a:solidFill>
                  <a:srgbClr val="6B1F7C"/>
                </a:solidFill>
              </a:rPr>
              <a:t>. Should a single stand remain/become a construction site when the rest of the event isn’t then reasonable steps must be taken to prevent access by </a:t>
            </a:r>
            <a:r>
              <a:rPr lang="en-US" sz="1200" dirty="0" err="1">
                <a:solidFill>
                  <a:srgbClr val="6B1F7C"/>
                </a:solidFill>
              </a:rPr>
              <a:t>unauthorised</a:t>
            </a:r>
            <a:r>
              <a:rPr lang="en-US" sz="1200" dirty="0">
                <a:solidFill>
                  <a:srgbClr val="6B1F7C"/>
                </a:solidFill>
              </a:rPr>
              <a:t> persons to that stand.</a:t>
            </a:r>
            <a:endParaRPr lang="en-GB" sz="1200" dirty="0">
              <a:solidFill>
                <a:srgbClr val="6B1F7C"/>
              </a:solidFill>
            </a:endParaRPr>
          </a:p>
          <a:p>
            <a:endParaRPr lang="en-GB" dirty="0">
              <a:solidFill>
                <a:srgbClr val="6B1F7C"/>
              </a:solidFill>
            </a:endParaRPr>
          </a:p>
        </p:txBody>
      </p:sp>
    </p:spTree>
    <p:extLst>
      <p:ext uri="{BB962C8B-B14F-4D97-AF65-F5344CB8AC3E}">
        <p14:creationId xmlns:p14="http://schemas.microsoft.com/office/powerpoint/2010/main" val="177574085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6B1F7C"/>
                </a:solidFill>
              </a:rPr>
              <a:t>Exhibitors - What they need to do</a:t>
            </a:r>
            <a:br>
              <a:rPr lang="en-GB" dirty="0">
                <a:solidFill>
                  <a:srgbClr val="6B1F7C"/>
                </a:solidFill>
              </a:rPr>
            </a:br>
            <a:endParaRPr lang="en-GB" dirty="0">
              <a:solidFill>
                <a:srgbClr val="6B1F7C"/>
              </a:solidFill>
            </a:endParaRPr>
          </a:p>
        </p:txBody>
      </p:sp>
      <p:sp>
        <p:nvSpPr>
          <p:cNvPr id="3" name="Content Placeholder 2"/>
          <p:cNvSpPr>
            <a:spLocks noGrp="1"/>
          </p:cNvSpPr>
          <p:nvPr>
            <p:ph idx="1"/>
          </p:nvPr>
        </p:nvSpPr>
        <p:spPr>
          <a:xfrm>
            <a:off x="126277" y="1765465"/>
            <a:ext cx="8880212" cy="4525963"/>
          </a:xfrm>
        </p:spPr>
        <p:txBody>
          <a:bodyPr/>
          <a:lstStyle/>
          <a:p>
            <a:pPr marL="0" indent="0" hangingPunct="0">
              <a:buNone/>
            </a:pPr>
            <a:r>
              <a:rPr lang="en-US" sz="1200" dirty="0">
                <a:solidFill>
                  <a:srgbClr val="6B1F7C"/>
                </a:solidFill>
              </a:rPr>
              <a:t>The regulations cover the management of health, safety and welfare when carrying out construction projects. The regulations replace The Construction (Design and Management) Regulations 2007 (CDM 2007) and are applicable to event construction in addition to all existing relevant health and safety law which must also be complied with. Construction work includes, but is not limited to, the assembly or </a:t>
            </a:r>
            <a:r>
              <a:rPr lang="en-US" sz="1200" u="sng" dirty="0">
                <a:solidFill>
                  <a:srgbClr val="6B1F7C"/>
                </a:solidFill>
              </a:rPr>
              <a:t>disassembly</a:t>
            </a:r>
            <a:r>
              <a:rPr lang="en-US" sz="1200" dirty="0">
                <a:solidFill>
                  <a:srgbClr val="6B1F7C"/>
                </a:solidFill>
              </a:rPr>
              <a:t> (e.g. phases within build up and breakdown) of prefabricated elements to form a structure (e.g. shell scheme, features and space only stands). The regulations identify key roles (</a:t>
            </a:r>
            <a:r>
              <a:rPr lang="en-US" sz="1200" dirty="0" err="1">
                <a:solidFill>
                  <a:srgbClr val="6B1F7C"/>
                </a:solidFill>
              </a:rPr>
              <a:t>dutyholders</a:t>
            </a:r>
            <a:r>
              <a:rPr lang="en-US" sz="1200" dirty="0">
                <a:solidFill>
                  <a:srgbClr val="6B1F7C"/>
                </a:solidFill>
              </a:rPr>
              <a:t>) who each have specific responsibilities (duties) to fulfil.</a:t>
            </a:r>
            <a:endParaRPr lang="en-GB" sz="1200" dirty="0">
              <a:solidFill>
                <a:srgbClr val="6B1F7C"/>
              </a:solidFill>
            </a:endParaRPr>
          </a:p>
          <a:p>
            <a:pPr marL="0" indent="0">
              <a:buNone/>
            </a:pPr>
            <a:r>
              <a:rPr lang="en-US" sz="1200" dirty="0">
                <a:solidFill>
                  <a:srgbClr val="6B1F7C"/>
                </a:solidFill>
              </a:rPr>
              <a:t> </a:t>
            </a:r>
            <a:endParaRPr lang="en-GB" sz="1200" dirty="0">
              <a:solidFill>
                <a:srgbClr val="6B1F7C"/>
              </a:solidFill>
            </a:endParaRPr>
          </a:p>
          <a:p>
            <a:pPr marL="0" indent="0" hangingPunct="0">
              <a:buNone/>
            </a:pPr>
            <a:r>
              <a:rPr lang="en-US" sz="1200" dirty="0">
                <a:solidFill>
                  <a:srgbClr val="6B1F7C"/>
                </a:solidFill>
              </a:rPr>
              <a:t>Shell Scheme Exhibitors: Unless you intend to construct (i.e. build) within your shell scheme these guidelines </a:t>
            </a:r>
            <a:r>
              <a:rPr lang="en-US" sz="1200" u="sng" dirty="0">
                <a:solidFill>
                  <a:srgbClr val="6B1F7C"/>
                </a:solidFill>
              </a:rPr>
              <a:t>do not apply</a:t>
            </a:r>
            <a:r>
              <a:rPr lang="en-US" sz="1200" dirty="0">
                <a:solidFill>
                  <a:srgbClr val="6B1F7C"/>
                </a:solidFill>
              </a:rPr>
              <a:t> to you. Stand dressing, pop-ups, mounting posters, placing display cases, freestanding furniture etc. do not constitute construction.</a:t>
            </a:r>
          </a:p>
          <a:p>
            <a:pPr marL="0" indent="0">
              <a:buNone/>
            </a:pPr>
            <a:endParaRPr lang="en-US" sz="1200" b="1" dirty="0">
              <a:solidFill>
                <a:srgbClr val="6B1F7C"/>
              </a:solidFill>
            </a:endParaRPr>
          </a:p>
          <a:p>
            <a:pPr marL="0" indent="0">
              <a:buNone/>
            </a:pPr>
            <a:r>
              <a:rPr lang="en-US" sz="1200" b="1" dirty="0">
                <a:solidFill>
                  <a:srgbClr val="6B1F7C"/>
                </a:solidFill>
              </a:rPr>
              <a:t>Understand your roles and responsibilities</a:t>
            </a:r>
            <a:endParaRPr lang="en-GB" sz="1200" dirty="0">
              <a:solidFill>
                <a:srgbClr val="6B1F7C"/>
              </a:solidFill>
            </a:endParaRPr>
          </a:p>
          <a:p>
            <a:pPr marL="0" indent="0">
              <a:buNone/>
            </a:pPr>
            <a:r>
              <a:rPr lang="en-US" sz="1200" dirty="0">
                <a:solidFill>
                  <a:srgbClr val="6B1F7C"/>
                </a:solidFill>
              </a:rPr>
              <a:t>As illustrated in the organogram in Appendix 1 a space only exhibitor is likely to take the following role/s with the assigned responsibilities:</a:t>
            </a:r>
            <a:endParaRPr lang="en-GB" sz="1200" dirty="0">
              <a:solidFill>
                <a:srgbClr val="6B1F7C"/>
              </a:solidFill>
            </a:endParaRPr>
          </a:p>
          <a:p>
            <a:pPr hangingPunct="0"/>
            <a:endParaRPr lang="en-US" sz="1200" dirty="0">
              <a:solidFill>
                <a:srgbClr val="6B1F7C"/>
              </a:solidFill>
            </a:endParaRPr>
          </a:p>
          <a:p>
            <a:pPr hangingPunct="0"/>
            <a:endParaRPr lang="en-GB" sz="1200" dirty="0">
              <a:solidFill>
                <a:srgbClr val="6B1F7C"/>
              </a:solidFill>
            </a:endParaRPr>
          </a:p>
          <a:p>
            <a:endParaRPr lang="en-GB" dirty="0"/>
          </a:p>
        </p:txBody>
      </p:sp>
      <p:graphicFrame>
        <p:nvGraphicFramePr>
          <p:cNvPr id="6" name="Table 5"/>
          <p:cNvGraphicFramePr>
            <a:graphicFrameLocks noGrp="1"/>
          </p:cNvGraphicFramePr>
          <p:nvPr>
            <p:extLst>
              <p:ext uri="{D42A27DB-BD31-4B8C-83A1-F6EECF244321}">
                <p14:modId xmlns:p14="http://schemas.microsoft.com/office/powerpoint/2010/main" val="3197266452"/>
              </p:ext>
            </p:extLst>
          </p:nvPr>
        </p:nvGraphicFramePr>
        <p:xfrm>
          <a:off x="1457608" y="4178138"/>
          <a:ext cx="6337425" cy="2426021"/>
        </p:xfrm>
        <a:graphic>
          <a:graphicData uri="http://schemas.openxmlformats.org/drawingml/2006/table">
            <a:tbl>
              <a:tblPr>
                <a:tableStyleId>{5C22544A-7EE6-4342-B048-85BDC9FD1C3A}</a:tableStyleId>
              </a:tblPr>
              <a:tblGrid>
                <a:gridCol w="2598103">
                  <a:extLst>
                    <a:ext uri="{9D8B030D-6E8A-4147-A177-3AD203B41FA5}">
                      <a16:colId xmlns:a16="http://schemas.microsoft.com/office/drawing/2014/main" val="1048072870"/>
                    </a:ext>
                  </a:extLst>
                </a:gridCol>
                <a:gridCol w="3739322">
                  <a:extLst>
                    <a:ext uri="{9D8B030D-6E8A-4147-A177-3AD203B41FA5}">
                      <a16:colId xmlns:a16="http://schemas.microsoft.com/office/drawing/2014/main" val="645399179"/>
                    </a:ext>
                  </a:extLst>
                </a:gridCol>
              </a:tblGrid>
              <a:tr h="175260">
                <a:tc>
                  <a:txBody>
                    <a:bodyPr/>
                    <a:lstStyle/>
                    <a:p>
                      <a:pPr marL="1219200">
                        <a:lnSpc>
                          <a:spcPct val="115000"/>
                        </a:lnSpc>
                        <a:spcAft>
                          <a:spcPts val="0"/>
                        </a:spcAft>
                      </a:pPr>
                      <a:r>
                        <a:rPr lang="en-US" sz="1000" b="1" dirty="0">
                          <a:solidFill>
                            <a:schemeClr val="bg1"/>
                          </a:solidFill>
                          <a:effectLst/>
                        </a:rPr>
                        <a:t>Role</a:t>
                      </a:r>
                      <a:endParaRPr lang="en-GB" sz="1100" b="1" dirty="0">
                        <a:solidFill>
                          <a:schemeClr val="bg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B1F7C"/>
                    </a:solidFill>
                  </a:tcPr>
                </a:tc>
                <a:tc>
                  <a:txBody>
                    <a:bodyPr/>
                    <a:lstStyle/>
                    <a:p>
                      <a:pPr marL="876300">
                        <a:lnSpc>
                          <a:spcPct val="115000"/>
                        </a:lnSpc>
                        <a:spcAft>
                          <a:spcPts val="0"/>
                        </a:spcAft>
                      </a:pPr>
                      <a:r>
                        <a:rPr lang="en-US" sz="1000" b="1" dirty="0">
                          <a:solidFill>
                            <a:schemeClr val="bg1"/>
                          </a:solidFill>
                          <a:effectLst/>
                        </a:rPr>
                        <a:t>Summary of Main Responsibilities</a:t>
                      </a:r>
                      <a:endParaRPr lang="en-GB" sz="1100" b="1" dirty="0">
                        <a:solidFill>
                          <a:schemeClr val="bg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B1F7C"/>
                    </a:solidFill>
                  </a:tcPr>
                </a:tc>
                <a:extLst>
                  <a:ext uri="{0D108BD9-81ED-4DB2-BD59-A6C34878D82A}">
                    <a16:rowId xmlns:a16="http://schemas.microsoft.com/office/drawing/2014/main" val="3110567818"/>
                  </a:ext>
                </a:extLst>
              </a:tr>
              <a:tr h="270084">
                <a:tc>
                  <a:txBody>
                    <a:bodyPr/>
                    <a:lstStyle/>
                    <a:p>
                      <a:pPr marL="63500">
                        <a:lnSpc>
                          <a:spcPct val="115000"/>
                        </a:lnSpc>
                        <a:spcAft>
                          <a:spcPts val="0"/>
                        </a:spcAft>
                      </a:pPr>
                      <a:r>
                        <a:rPr lang="en-US" sz="900" dirty="0">
                          <a:solidFill>
                            <a:srgbClr val="6B1F7C"/>
                          </a:solidFill>
                          <a:effectLst/>
                        </a:rPr>
                        <a:t>Clients are the </a:t>
                      </a:r>
                      <a:r>
                        <a:rPr lang="en-US" sz="900" dirty="0" err="1">
                          <a:solidFill>
                            <a:srgbClr val="6B1F7C"/>
                          </a:solidFill>
                          <a:effectLst/>
                        </a:rPr>
                        <a:t>organisations</a:t>
                      </a:r>
                      <a:r>
                        <a:rPr lang="en-US" sz="900" dirty="0">
                          <a:solidFill>
                            <a:srgbClr val="6B1F7C"/>
                          </a:solidFill>
                          <a:effectLst/>
                        </a:rPr>
                        <a:t> or individuals for</a:t>
                      </a:r>
                      <a:endParaRPr lang="en-GB" sz="11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chemeClr val="bg1"/>
                    </a:solidFill>
                  </a:tcPr>
                </a:tc>
                <a:tc>
                  <a:txBody>
                    <a:bodyPr/>
                    <a:lstStyle/>
                    <a:p>
                      <a:pPr marL="38100">
                        <a:lnSpc>
                          <a:spcPct val="115000"/>
                        </a:lnSpc>
                        <a:spcAft>
                          <a:spcPts val="0"/>
                        </a:spcAft>
                      </a:pPr>
                      <a:r>
                        <a:rPr lang="en-US" sz="900" dirty="0">
                          <a:solidFill>
                            <a:srgbClr val="6B1F7C"/>
                          </a:solidFill>
                          <a:effectLst/>
                        </a:rPr>
                        <a:t>Make suitable arrangements for managing a project. This includes making</a:t>
                      </a:r>
                      <a:endParaRPr lang="en-GB" sz="11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chemeClr val="bg1"/>
                    </a:solidFill>
                  </a:tcPr>
                </a:tc>
                <a:extLst>
                  <a:ext uri="{0D108BD9-81ED-4DB2-BD59-A6C34878D82A}">
                    <a16:rowId xmlns:a16="http://schemas.microsoft.com/office/drawing/2014/main" val="4227641813"/>
                  </a:ext>
                </a:extLst>
              </a:tr>
              <a:tr h="178637">
                <a:tc>
                  <a:txBody>
                    <a:bodyPr/>
                    <a:lstStyle/>
                    <a:p>
                      <a:pPr marL="63500">
                        <a:lnSpc>
                          <a:spcPct val="115000"/>
                        </a:lnSpc>
                        <a:spcAft>
                          <a:spcPts val="0"/>
                        </a:spcAft>
                      </a:pPr>
                      <a:r>
                        <a:rPr lang="en-US" sz="900" dirty="0">
                          <a:solidFill>
                            <a:srgbClr val="6B1F7C"/>
                          </a:solidFill>
                          <a:effectLst/>
                        </a:rPr>
                        <a:t>whom a construction project is carried out.</a:t>
                      </a:r>
                      <a:endParaRPr lang="en-GB" sz="11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pPr marL="38100">
                        <a:lnSpc>
                          <a:spcPct val="115000"/>
                        </a:lnSpc>
                        <a:spcAft>
                          <a:spcPts val="0"/>
                        </a:spcAft>
                      </a:pPr>
                      <a:r>
                        <a:rPr lang="en-US" sz="900" dirty="0">
                          <a:solidFill>
                            <a:srgbClr val="6B1F7C"/>
                          </a:solidFill>
                          <a:effectLst/>
                        </a:rPr>
                        <a:t>sure:</a:t>
                      </a:r>
                      <a:endParaRPr lang="en-GB" sz="11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extLst>
                  <a:ext uri="{0D108BD9-81ED-4DB2-BD59-A6C34878D82A}">
                    <a16:rowId xmlns:a16="http://schemas.microsoft.com/office/drawing/2014/main" val="4121067768"/>
                  </a:ext>
                </a:extLst>
              </a:tr>
              <a:tr h="270084">
                <a:tc>
                  <a:txBody>
                    <a:bodyPr/>
                    <a:lstStyle/>
                    <a:p>
                      <a:pPr>
                        <a:lnSpc>
                          <a:spcPct val="115000"/>
                        </a:lnSpc>
                        <a:spcAft>
                          <a:spcPts val="0"/>
                        </a:spcAft>
                      </a:pPr>
                      <a:r>
                        <a:rPr lang="en-US" sz="1200" dirty="0">
                          <a:solidFill>
                            <a:srgbClr val="6B1F7C"/>
                          </a:solidFill>
                          <a:effectLst/>
                        </a:rPr>
                        <a:t> </a:t>
                      </a:r>
                      <a:endParaRPr lang="en-GB" sz="11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pPr marL="304800">
                        <a:lnSpc>
                          <a:spcPct val="115000"/>
                        </a:lnSpc>
                        <a:spcAft>
                          <a:spcPts val="0"/>
                        </a:spcAft>
                      </a:pPr>
                      <a:r>
                        <a:rPr lang="en-US" sz="900" dirty="0">
                          <a:solidFill>
                            <a:srgbClr val="6B1F7C"/>
                          </a:solidFill>
                          <a:effectLst/>
                        </a:rPr>
                        <a:t>● Robust coordination and cooperation between those involved.</a:t>
                      </a:r>
                      <a:endParaRPr lang="en-GB" sz="11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extLst>
                  <a:ext uri="{0D108BD9-81ED-4DB2-BD59-A6C34878D82A}">
                    <a16:rowId xmlns:a16="http://schemas.microsoft.com/office/drawing/2014/main" val="1563802835"/>
                  </a:ext>
                </a:extLst>
              </a:tr>
              <a:tr h="210312">
                <a:tc>
                  <a:txBody>
                    <a:bodyPr/>
                    <a:lstStyle/>
                    <a:p>
                      <a:pPr>
                        <a:lnSpc>
                          <a:spcPct val="115000"/>
                        </a:lnSpc>
                        <a:spcAft>
                          <a:spcPts val="0"/>
                        </a:spcAft>
                      </a:pPr>
                      <a:r>
                        <a:rPr lang="en-US" sz="1200" dirty="0">
                          <a:effectLst/>
                        </a:rPr>
                        <a:t> </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pPr marL="304800">
                        <a:lnSpc>
                          <a:spcPct val="115000"/>
                        </a:lnSpc>
                        <a:spcAft>
                          <a:spcPts val="0"/>
                        </a:spcAft>
                      </a:pPr>
                      <a:r>
                        <a:rPr lang="en-US" sz="900" dirty="0">
                          <a:solidFill>
                            <a:srgbClr val="6B1F7C"/>
                          </a:solidFill>
                          <a:effectLst/>
                        </a:rPr>
                        <a:t>● Other </a:t>
                      </a:r>
                      <a:r>
                        <a:rPr lang="en-US" sz="900" dirty="0" err="1">
                          <a:solidFill>
                            <a:srgbClr val="6B1F7C"/>
                          </a:solidFill>
                          <a:effectLst/>
                        </a:rPr>
                        <a:t>dutyholders</a:t>
                      </a:r>
                      <a:r>
                        <a:rPr lang="en-US" sz="900" dirty="0">
                          <a:solidFill>
                            <a:srgbClr val="6B1F7C"/>
                          </a:solidFill>
                          <a:effectLst/>
                        </a:rPr>
                        <a:t> are appointed.</a:t>
                      </a:r>
                      <a:endParaRPr lang="en-GB" sz="11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extLst>
                  <a:ext uri="{0D108BD9-81ED-4DB2-BD59-A6C34878D82A}">
                    <a16:rowId xmlns:a16="http://schemas.microsoft.com/office/drawing/2014/main" val="3411292805"/>
                  </a:ext>
                </a:extLst>
              </a:tr>
              <a:tr h="210312">
                <a:tc>
                  <a:txBody>
                    <a:bodyPr/>
                    <a:lstStyle/>
                    <a:p>
                      <a:pPr>
                        <a:lnSpc>
                          <a:spcPct val="115000"/>
                        </a:lnSpc>
                        <a:spcAft>
                          <a:spcPts val="0"/>
                        </a:spcAft>
                      </a:pPr>
                      <a:r>
                        <a:rPr lang="en-US" sz="1200" dirty="0">
                          <a:effectLst/>
                        </a:rPr>
                        <a:t> </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pPr marL="304800">
                        <a:lnSpc>
                          <a:spcPct val="115000"/>
                        </a:lnSpc>
                        <a:spcAft>
                          <a:spcPts val="0"/>
                        </a:spcAft>
                      </a:pPr>
                      <a:r>
                        <a:rPr lang="en-US" sz="900" dirty="0">
                          <a:solidFill>
                            <a:srgbClr val="6B1F7C"/>
                          </a:solidFill>
                          <a:effectLst/>
                        </a:rPr>
                        <a:t>● Sufficient time and resources are allocated.</a:t>
                      </a:r>
                      <a:endParaRPr lang="en-GB" sz="11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extLst>
                  <a:ext uri="{0D108BD9-81ED-4DB2-BD59-A6C34878D82A}">
                    <a16:rowId xmlns:a16="http://schemas.microsoft.com/office/drawing/2014/main" val="854757138"/>
                  </a:ext>
                </a:extLst>
              </a:tr>
              <a:tr h="270084">
                <a:tc>
                  <a:txBody>
                    <a:bodyPr/>
                    <a:lstStyle/>
                    <a:p>
                      <a:pPr>
                        <a:lnSpc>
                          <a:spcPct val="115000"/>
                        </a:lnSpc>
                        <a:spcAft>
                          <a:spcPts val="0"/>
                        </a:spcAft>
                      </a:pPr>
                      <a:r>
                        <a:rPr lang="en-US" sz="1200" dirty="0">
                          <a:effectLst/>
                        </a:rPr>
                        <a:t> </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pPr marL="304800">
                        <a:lnSpc>
                          <a:spcPct val="115000"/>
                        </a:lnSpc>
                        <a:spcAft>
                          <a:spcPts val="0"/>
                        </a:spcAft>
                      </a:pPr>
                      <a:r>
                        <a:rPr lang="en-US" sz="900" dirty="0">
                          <a:solidFill>
                            <a:srgbClr val="6B1F7C"/>
                          </a:solidFill>
                          <a:effectLst/>
                        </a:rPr>
                        <a:t>● Relevant pre-construction information is prepared and provided to</a:t>
                      </a:r>
                      <a:endParaRPr lang="en-GB" sz="11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extLst>
                  <a:ext uri="{0D108BD9-81ED-4DB2-BD59-A6C34878D82A}">
                    <a16:rowId xmlns:a16="http://schemas.microsoft.com/office/drawing/2014/main" val="2210324607"/>
                  </a:ext>
                </a:extLst>
              </a:tr>
              <a:tr h="210312">
                <a:tc>
                  <a:txBody>
                    <a:bodyPr/>
                    <a:lstStyle/>
                    <a:p>
                      <a:pPr>
                        <a:lnSpc>
                          <a:spcPct val="115000"/>
                        </a:lnSpc>
                        <a:spcAft>
                          <a:spcPts val="0"/>
                        </a:spcAft>
                      </a:pPr>
                      <a:r>
                        <a:rPr lang="en-US" sz="1200" dirty="0">
                          <a:effectLst/>
                        </a:rPr>
                        <a:t> </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pPr marL="457200">
                        <a:lnSpc>
                          <a:spcPct val="115000"/>
                        </a:lnSpc>
                        <a:spcAft>
                          <a:spcPts val="0"/>
                        </a:spcAft>
                      </a:pPr>
                      <a:r>
                        <a:rPr lang="en-US" sz="900" dirty="0">
                          <a:solidFill>
                            <a:srgbClr val="6B1F7C"/>
                          </a:solidFill>
                          <a:effectLst/>
                        </a:rPr>
                        <a:t>other </a:t>
                      </a:r>
                      <a:r>
                        <a:rPr lang="en-US" sz="900" dirty="0" err="1">
                          <a:solidFill>
                            <a:srgbClr val="6B1F7C"/>
                          </a:solidFill>
                          <a:effectLst/>
                        </a:rPr>
                        <a:t>dutyholders</a:t>
                      </a:r>
                      <a:r>
                        <a:rPr lang="en-US" sz="900" dirty="0">
                          <a:solidFill>
                            <a:srgbClr val="6B1F7C"/>
                          </a:solidFill>
                          <a:effectLst/>
                        </a:rPr>
                        <a:t>.</a:t>
                      </a:r>
                      <a:endParaRPr lang="en-GB" sz="11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extLst>
                  <a:ext uri="{0D108BD9-81ED-4DB2-BD59-A6C34878D82A}">
                    <a16:rowId xmlns:a16="http://schemas.microsoft.com/office/drawing/2014/main" val="1937998524"/>
                  </a:ext>
                </a:extLst>
              </a:tr>
              <a:tr h="210312">
                <a:tc>
                  <a:txBody>
                    <a:bodyPr/>
                    <a:lstStyle/>
                    <a:p>
                      <a:pPr>
                        <a:lnSpc>
                          <a:spcPct val="115000"/>
                        </a:lnSpc>
                        <a:spcAft>
                          <a:spcPts val="0"/>
                        </a:spcAft>
                      </a:pPr>
                      <a:r>
                        <a:rPr lang="en-US" sz="1200" dirty="0">
                          <a:effectLst/>
                        </a:rPr>
                        <a:t> </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pPr marL="304800">
                        <a:lnSpc>
                          <a:spcPct val="115000"/>
                        </a:lnSpc>
                        <a:spcAft>
                          <a:spcPts val="0"/>
                        </a:spcAft>
                      </a:pPr>
                      <a:r>
                        <a:rPr lang="en-US" sz="900" dirty="0">
                          <a:solidFill>
                            <a:srgbClr val="6B1F7C"/>
                          </a:solidFill>
                          <a:effectLst/>
                        </a:rPr>
                        <a:t>● The Principal Designer and Principal Contractor carry out their</a:t>
                      </a:r>
                      <a:endParaRPr lang="en-GB" sz="11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extLst>
                  <a:ext uri="{0D108BD9-81ED-4DB2-BD59-A6C34878D82A}">
                    <a16:rowId xmlns:a16="http://schemas.microsoft.com/office/drawing/2014/main" val="2050582304"/>
                  </a:ext>
                </a:extLst>
              </a:tr>
              <a:tr h="210312">
                <a:tc>
                  <a:txBody>
                    <a:bodyPr/>
                    <a:lstStyle/>
                    <a:p>
                      <a:pPr>
                        <a:lnSpc>
                          <a:spcPct val="115000"/>
                        </a:lnSpc>
                        <a:spcAft>
                          <a:spcPts val="0"/>
                        </a:spcAft>
                      </a:pPr>
                      <a:r>
                        <a:rPr lang="en-US" sz="1200" dirty="0">
                          <a:effectLst/>
                        </a:rPr>
                        <a:t> </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pPr marL="457200">
                        <a:lnSpc>
                          <a:spcPct val="115000"/>
                        </a:lnSpc>
                        <a:spcAft>
                          <a:spcPts val="0"/>
                        </a:spcAft>
                      </a:pPr>
                      <a:r>
                        <a:rPr lang="en-US" sz="900" dirty="0">
                          <a:solidFill>
                            <a:srgbClr val="6B1F7C"/>
                          </a:solidFill>
                          <a:effectLst/>
                        </a:rPr>
                        <a:t>duties.</a:t>
                      </a:r>
                      <a:endParaRPr lang="en-GB" sz="11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extLst>
                  <a:ext uri="{0D108BD9-81ED-4DB2-BD59-A6C34878D82A}">
                    <a16:rowId xmlns:a16="http://schemas.microsoft.com/office/drawing/2014/main" val="1003801443"/>
                  </a:ext>
                </a:extLst>
              </a:tr>
              <a:tr h="210312">
                <a:tc>
                  <a:txBody>
                    <a:bodyPr/>
                    <a:lstStyle/>
                    <a:p>
                      <a:pPr>
                        <a:lnSpc>
                          <a:spcPct val="115000"/>
                        </a:lnSpc>
                        <a:spcAft>
                          <a:spcPts val="0"/>
                        </a:spcAft>
                      </a:pPr>
                      <a:r>
                        <a:rPr lang="en-US" sz="1200" dirty="0">
                          <a:effectLst/>
                        </a:rPr>
                        <a:t> </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bg1"/>
                    </a:solidFill>
                  </a:tcPr>
                </a:tc>
                <a:tc>
                  <a:txBody>
                    <a:bodyPr/>
                    <a:lstStyle/>
                    <a:p>
                      <a:pPr marL="304800">
                        <a:lnSpc>
                          <a:spcPct val="115000"/>
                        </a:lnSpc>
                        <a:spcAft>
                          <a:spcPts val="0"/>
                        </a:spcAft>
                      </a:pPr>
                      <a:r>
                        <a:rPr lang="en-US" sz="900" dirty="0">
                          <a:solidFill>
                            <a:srgbClr val="6B1F7C"/>
                          </a:solidFill>
                          <a:effectLst/>
                        </a:rPr>
                        <a:t>● Suitable welfare arrangements are in place.</a:t>
                      </a:r>
                      <a:endParaRPr lang="en-GB" sz="11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225934136"/>
                  </a:ext>
                </a:extLst>
              </a:tr>
            </a:tbl>
          </a:graphicData>
        </a:graphic>
      </p:graphicFrame>
    </p:spTree>
    <p:extLst>
      <p:ext uri="{BB962C8B-B14F-4D97-AF65-F5344CB8AC3E}">
        <p14:creationId xmlns:p14="http://schemas.microsoft.com/office/powerpoint/2010/main" val="115629098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6277" y="1149790"/>
            <a:ext cx="8880212" cy="697156"/>
          </a:xfrm>
        </p:spPr>
        <p:txBody>
          <a:bodyPr>
            <a:normAutofit fontScale="90000"/>
          </a:bodyPr>
          <a:lstStyle/>
          <a:p>
            <a:r>
              <a:rPr lang="en-US" sz="2300" dirty="0">
                <a:solidFill>
                  <a:srgbClr val="6B1F7C"/>
                </a:solidFill>
              </a:rPr>
              <a:t>Exhibitors - What they need to do</a:t>
            </a:r>
            <a:br>
              <a:rPr lang="en-US" dirty="0">
                <a:solidFill>
                  <a:srgbClr val="6B1F7C"/>
                </a:solidFill>
              </a:rPr>
            </a:br>
            <a:endParaRPr lang="en-GB" dirty="0">
              <a:solidFill>
                <a:srgbClr val="6B1F7C"/>
              </a:solidFill>
            </a:endParaRPr>
          </a:p>
        </p:txBody>
      </p:sp>
      <p:sp>
        <p:nvSpPr>
          <p:cNvPr id="3" name="Content Placeholder 2"/>
          <p:cNvSpPr>
            <a:spLocks noGrp="1"/>
          </p:cNvSpPr>
          <p:nvPr>
            <p:ph idx="1"/>
          </p:nvPr>
        </p:nvSpPr>
        <p:spPr/>
        <p:txBody>
          <a:bodyPr>
            <a:normAutofit/>
          </a:bodyPr>
          <a:lstStyle/>
          <a:p>
            <a:pPr marL="0" indent="0" hangingPunct="0">
              <a:buNone/>
            </a:pPr>
            <a:r>
              <a:rPr lang="en-US" sz="1200" dirty="0">
                <a:solidFill>
                  <a:srgbClr val="6B1F7C"/>
                </a:solidFill>
              </a:rPr>
              <a:t>Generally, each space only plot is treated as a separate construction site within the main construction site. The exhibitor assumes the role of Client for the plot they are hiring in which they will commission a construction project in the form of a stand. The exhibitor may appoint a Designer to design the stand (Principal Designer) and a stand build Contractor to build the stand (Principal Contractor) or a single company to provide both of these services and therefore assume both the roles of Principal Designer and Principal Contractor. Stand designers and builders should refer to the Contractor section for further guidance regarding their responsibilities under CDM 2015. Should the exhibitor choose not to appoint either a stand designer or stand builder to construct their space only stand then the roles and responsibilities of Principal Designer and Principal Contractor remain with the exhibitor to fulfil.</a:t>
            </a:r>
            <a:endParaRPr lang="en-GB" sz="1200" dirty="0">
              <a:solidFill>
                <a:srgbClr val="6B1F7C"/>
              </a:solidFill>
            </a:endParaRPr>
          </a:p>
          <a:p>
            <a:endParaRPr lang="en-GB" sz="1200" dirty="0">
              <a:solidFill>
                <a:srgbClr val="6B1F7C"/>
              </a:solidFill>
            </a:endParaRPr>
          </a:p>
          <a:p>
            <a:pPr marL="0" indent="0">
              <a:buNone/>
            </a:pPr>
            <a:r>
              <a:rPr lang="en-US" sz="1200" b="1" dirty="0">
                <a:solidFill>
                  <a:srgbClr val="6B1F7C"/>
                </a:solidFill>
              </a:rPr>
              <a:t>Skills, knowledge and experience</a:t>
            </a:r>
            <a:endParaRPr lang="en-GB" sz="1200" dirty="0">
              <a:solidFill>
                <a:srgbClr val="6B1F7C"/>
              </a:solidFill>
            </a:endParaRPr>
          </a:p>
          <a:p>
            <a:endParaRPr lang="en-GB" sz="1200" dirty="0">
              <a:solidFill>
                <a:srgbClr val="6B1F7C"/>
              </a:solidFill>
            </a:endParaRPr>
          </a:p>
          <a:p>
            <a:pPr marL="0" indent="0" hangingPunct="0">
              <a:buNone/>
            </a:pPr>
            <a:r>
              <a:rPr lang="en-US" sz="1200" dirty="0">
                <a:solidFill>
                  <a:srgbClr val="6B1F7C"/>
                </a:solidFill>
              </a:rPr>
              <a:t>Anyone appointing designers (including Principal Designers), Contractors (including Principal Contractors) or workers must ensure that those appointed have the necessary skills, knowledge and experience.</a:t>
            </a:r>
            <a:endParaRPr lang="en-GB" sz="1200" dirty="0">
              <a:solidFill>
                <a:srgbClr val="6B1F7C"/>
              </a:solidFill>
            </a:endParaRPr>
          </a:p>
          <a:p>
            <a:pPr marL="0" indent="0">
              <a:buNone/>
            </a:pPr>
            <a:endParaRPr lang="en-GB" sz="1200" dirty="0">
              <a:solidFill>
                <a:srgbClr val="6B1F7C"/>
              </a:solidFill>
            </a:endParaRPr>
          </a:p>
          <a:p>
            <a:pPr marL="0" indent="0" hangingPunct="0">
              <a:buNone/>
            </a:pPr>
            <a:r>
              <a:rPr lang="en-US" sz="1200" dirty="0">
                <a:solidFill>
                  <a:srgbClr val="6B1F7C"/>
                </a:solidFill>
              </a:rPr>
              <a:t>When appointing stand designers and builders consideration should be given by space only stand holders to ensure that those who they are looking to appoint have the necessary skills, knowledge and experience.</a:t>
            </a:r>
            <a:endParaRPr lang="en-GB" sz="1200" dirty="0">
              <a:solidFill>
                <a:srgbClr val="6B1F7C"/>
              </a:solidFill>
            </a:endParaRPr>
          </a:p>
          <a:p>
            <a:endParaRPr lang="en-GB" dirty="0">
              <a:solidFill>
                <a:srgbClr val="6B1F7C"/>
              </a:solidFill>
            </a:endParaRPr>
          </a:p>
        </p:txBody>
      </p:sp>
    </p:spTree>
    <p:extLst>
      <p:ext uri="{BB962C8B-B14F-4D97-AF65-F5344CB8AC3E}">
        <p14:creationId xmlns:p14="http://schemas.microsoft.com/office/powerpoint/2010/main" val="337914928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6B1F7C"/>
                </a:solidFill>
              </a:rPr>
              <a:t>Exhibitors - What they need to do</a:t>
            </a:r>
            <a:br>
              <a:rPr lang="en-GB" dirty="0">
                <a:solidFill>
                  <a:srgbClr val="6B1F7C"/>
                </a:solidFill>
              </a:rPr>
            </a:br>
            <a:endParaRPr lang="en-GB" dirty="0">
              <a:solidFill>
                <a:srgbClr val="6B1F7C"/>
              </a:solidFill>
            </a:endParaRPr>
          </a:p>
        </p:txBody>
      </p:sp>
      <p:sp>
        <p:nvSpPr>
          <p:cNvPr id="3" name="Content Placeholder 2"/>
          <p:cNvSpPr>
            <a:spLocks noGrp="1"/>
          </p:cNvSpPr>
          <p:nvPr>
            <p:ph idx="1"/>
          </p:nvPr>
        </p:nvSpPr>
        <p:spPr/>
        <p:txBody>
          <a:bodyPr>
            <a:normAutofit/>
          </a:bodyPr>
          <a:lstStyle/>
          <a:p>
            <a:pPr marL="0" indent="0">
              <a:buNone/>
            </a:pPr>
            <a:r>
              <a:rPr lang="en-US" sz="1200" b="1" dirty="0">
                <a:solidFill>
                  <a:srgbClr val="6B1F7C"/>
                </a:solidFill>
              </a:rPr>
              <a:t>Notification</a:t>
            </a:r>
            <a:endParaRPr lang="en-GB" sz="1200" dirty="0">
              <a:solidFill>
                <a:srgbClr val="6B1F7C"/>
              </a:solidFill>
            </a:endParaRPr>
          </a:p>
          <a:p>
            <a:pPr marL="0" indent="0">
              <a:buNone/>
            </a:pPr>
            <a:endParaRPr lang="en-GB" sz="1200" dirty="0">
              <a:solidFill>
                <a:srgbClr val="6B1F7C"/>
              </a:solidFill>
            </a:endParaRPr>
          </a:p>
          <a:p>
            <a:pPr marL="0" indent="0">
              <a:buNone/>
            </a:pPr>
            <a:r>
              <a:rPr lang="en-US" sz="1200" dirty="0">
                <a:solidFill>
                  <a:srgbClr val="6B1F7C"/>
                </a:solidFill>
              </a:rPr>
              <a:t>A project is notifiable to the relevant enforcing authority if the construction work is scheduled to:</a:t>
            </a:r>
            <a:endParaRPr lang="en-GB" sz="1200" dirty="0">
              <a:solidFill>
                <a:srgbClr val="6B1F7C"/>
              </a:solidFill>
            </a:endParaRPr>
          </a:p>
          <a:p>
            <a:pPr marL="0" indent="0">
              <a:buNone/>
            </a:pPr>
            <a:endParaRPr lang="en-GB" sz="1200" dirty="0">
              <a:solidFill>
                <a:srgbClr val="6B1F7C"/>
              </a:solidFill>
            </a:endParaRPr>
          </a:p>
          <a:p>
            <a:pPr hangingPunct="0"/>
            <a:r>
              <a:rPr lang="en-US" sz="1200" dirty="0">
                <a:solidFill>
                  <a:srgbClr val="6B1F7C"/>
                </a:solidFill>
              </a:rPr>
              <a:t>Last longer than 30 working days and have more than 20 workers working simultaneously at any point in the project </a:t>
            </a:r>
            <a:endParaRPr lang="en-GB" sz="1200" dirty="0">
              <a:solidFill>
                <a:srgbClr val="6B1F7C"/>
              </a:solidFill>
            </a:endParaRPr>
          </a:p>
          <a:p>
            <a:pPr marL="0" indent="0" hangingPunct="0">
              <a:buNone/>
            </a:pPr>
            <a:r>
              <a:rPr lang="en-US" sz="1200" dirty="0">
                <a:solidFill>
                  <a:srgbClr val="6B1F7C"/>
                </a:solidFill>
              </a:rPr>
              <a:t>OR  </a:t>
            </a:r>
            <a:endParaRPr lang="en-GB" sz="1200" dirty="0">
              <a:solidFill>
                <a:srgbClr val="6B1F7C"/>
              </a:solidFill>
            </a:endParaRPr>
          </a:p>
          <a:p>
            <a:pPr hangingPunct="0"/>
            <a:r>
              <a:rPr lang="en-US" sz="1200" dirty="0">
                <a:solidFill>
                  <a:srgbClr val="6B1F7C"/>
                </a:solidFill>
              </a:rPr>
              <a:t>Exceed 500 person days. </a:t>
            </a:r>
            <a:endParaRPr lang="en-GB" sz="1200" dirty="0">
              <a:solidFill>
                <a:srgbClr val="6B1F7C"/>
              </a:solidFill>
            </a:endParaRPr>
          </a:p>
          <a:p>
            <a:endParaRPr lang="en-GB" sz="1200" dirty="0">
              <a:solidFill>
                <a:srgbClr val="6B1F7C"/>
              </a:solidFill>
            </a:endParaRPr>
          </a:p>
          <a:p>
            <a:pPr marL="0" indent="0" hangingPunct="0">
              <a:buNone/>
            </a:pPr>
            <a:r>
              <a:rPr lang="en-US" sz="1200" dirty="0">
                <a:solidFill>
                  <a:srgbClr val="6B1F7C"/>
                </a:solidFill>
              </a:rPr>
              <a:t>A project can be notified via the electronic F10 notification form on the HSE website. The requirements of CDM 2015 apply whether or not the project is notifiable. It is the Client’s responsibility to notify and subsequently display the notice however Clients can request someone else, such as the Principal Contractor, do either of these activities on their behalf.</a:t>
            </a:r>
            <a:endParaRPr lang="en-GB" sz="1200" dirty="0">
              <a:solidFill>
                <a:srgbClr val="6B1F7C"/>
              </a:solidFill>
            </a:endParaRPr>
          </a:p>
          <a:p>
            <a:pPr marL="0" indent="0">
              <a:buNone/>
            </a:pPr>
            <a:r>
              <a:rPr lang="en-US" sz="1200" dirty="0">
                <a:solidFill>
                  <a:srgbClr val="6B1F7C"/>
                </a:solidFill>
              </a:rPr>
              <a:t> </a:t>
            </a:r>
            <a:endParaRPr lang="en-GB" sz="1200" dirty="0">
              <a:solidFill>
                <a:srgbClr val="6B1F7C"/>
              </a:solidFill>
            </a:endParaRPr>
          </a:p>
          <a:p>
            <a:pPr marL="0" indent="0" hangingPunct="0">
              <a:buNone/>
            </a:pPr>
            <a:r>
              <a:rPr lang="en-US" sz="1200" dirty="0">
                <a:solidFill>
                  <a:srgbClr val="6B1F7C"/>
                </a:solidFill>
              </a:rPr>
              <a:t>Whilst it is very unlikely that a single space only stand will exceed either of the trigger points for notification, if a space only exhibitor suspects that the construction and deconstruction of their stand will do so then arrangements should be made for the project to be notified and the notice displayed.</a:t>
            </a:r>
            <a:endParaRPr lang="en-GB" sz="1200" dirty="0">
              <a:solidFill>
                <a:srgbClr val="6B1F7C"/>
              </a:solidFill>
            </a:endParaRPr>
          </a:p>
          <a:p>
            <a:endParaRPr lang="en-GB" dirty="0">
              <a:solidFill>
                <a:srgbClr val="6B1F7C"/>
              </a:solidFill>
            </a:endParaRPr>
          </a:p>
        </p:txBody>
      </p:sp>
    </p:spTree>
    <p:extLst>
      <p:ext uri="{BB962C8B-B14F-4D97-AF65-F5344CB8AC3E}">
        <p14:creationId xmlns:p14="http://schemas.microsoft.com/office/powerpoint/2010/main" val="425910655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6277" y="977774"/>
            <a:ext cx="8880212" cy="869172"/>
          </a:xfrm>
        </p:spPr>
        <p:txBody>
          <a:bodyPr/>
          <a:lstStyle/>
          <a:p>
            <a:r>
              <a:rPr lang="en-US" dirty="0">
                <a:solidFill>
                  <a:srgbClr val="6B1F7C"/>
                </a:solidFill>
              </a:rPr>
              <a:t>Exhibitors - What they need to do</a:t>
            </a:r>
            <a:br>
              <a:rPr lang="en-US" dirty="0">
                <a:solidFill>
                  <a:srgbClr val="6B1F7C"/>
                </a:solidFill>
              </a:rPr>
            </a:br>
            <a:endParaRPr lang="en-GB" dirty="0">
              <a:solidFill>
                <a:srgbClr val="6B1F7C"/>
              </a:solidFill>
            </a:endParaRPr>
          </a:p>
        </p:txBody>
      </p:sp>
      <p:sp>
        <p:nvSpPr>
          <p:cNvPr id="3" name="Content Placeholder 2"/>
          <p:cNvSpPr>
            <a:spLocks noGrp="1"/>
          </p:cNvSpPr>
          <p:nvPr>
            <p:ph idx="1"/>
          </p:nvPr>
        </p:nvSpPr>
        <p:spPr>
          <a:xfrm>
            <a:off x="126277" y="2029510"/>
            <a:ext cx="8880212" cy="4552359"/>
          </a:xfrm>
        </p:spPr>
        <p:txBody>
          <a:bodyPr>
            <a:normAutofit fontScale="92500" lnSpcReduction="10000"/>
          </a:bodyPr>
          <a:lstStyle/>
          <a:p>
            <a:pPr marL="0" indent="0">
              <a:buNone/>
            </a:pPr>
            <a:r>
              <a:rPr lang="en-US" sz="1300" b="1" dirty="0">
                <a:solidFill>
                  <a:srgbClr val="6B1F7C"/>
                </a:solidFill>
              </a:rPr>
              <a:t>Construction Phase Plan</a:t>
            </a:r>
            <a:endParaRPr lang="en-GB" sz="1300" dirty="0">
              <a:solidFill>
                <a:srgbClr val="6B1F7C"/>
              </a:solidFill>
            </a:endParaRPr>
          </a:p>
          <a:p>
            <a:endParaRPr lang="en-GB" sz="1300" dirty="0">
              <a:solidFill>
                <a:srgbClr val="6B1F7C"/>
              </a:solidFill>
            </a:endParaRPr>
          </a:p>
          <a:p>
            <a:pPr marL="0" indent="0" hangingPunct="0">
              <a:buNone/>
            </a:pPr>
            <a:r>
              <a:rPr lang="en-US" sz="1300" dirty="0">
                <a:solidFill>
                  <a:srgbClr val="6B1F7C"/>
                </a:solidFill>
              </a:rPr>
              <a:t>This document sets out the arrangements for securing health and safety during the construction period. The arrangements include site rules taking into account the activities that will be taking place during the construction period. For projects involving more than one Contractor a Principal Contractor is responsible for the Construction Phase Plan and site rules whereas for single Contractor projects this responsibility sits with a Contractor. (See also Induction and Site Rules)</a:t>
            </a:r>
            <a:endParaRPr lang="en-GB" sz="1300" dirty="0">
              <a:solidFill>
                <a:srgbClr val="6B1F7C"/>
              </a:solidFill>
            </a:endParaRPr>
          </a:p>
          <a:p>
            <a:endParaRPr lang="en-GB" sz="1300" dirty="0">
              <a:solidFill>
                <a:srgbClr val="6B1F7C"/>
              </a:solidFill>
            </a:endParaRPr>
          </a:p>
          <a:p>
            <a:pPr marL="0" indent="0" hangingPunct="0">
              <a:buNone/>
            </a:pPr>
            <a:r>
              <a:rPr lang="en-US" sz="1300" dirty="0">
                <a:solidFill>
                  <a:srgbClr val="6B1F7C"/>
                </a:solidFill>
              </a:rPr>
              <a:t>It is likely that the stand builder will be allocated the role of Principal Contractor for a specific exhibitor’s space only stand and therefore will be responsible for producing the Construction Phase Plan and any specific site rules for the stand.</a:t>
            </a:r>
          </a:p>
          <a:p>
            <a:pPr marL="0" indent="0" hangingPunct="0">
              <a:buNone/>
            </a:pPr>
            <a:endParaRPr lang="en-US" sz="1300" dirty="0">
              <a:solidFill>
                <a:srgbClr val="6B1F7C"/>
              </a:solidFill>
            </a:endParaRPr>
          </a:p>
          <a:p>
            <a:pPr marL="0" indent="0">
              <a:buNone/>
            </a:pPr>
            <a:r>
              <a:rPr lang="en-US" sz="1300" b="1" dirty="0">
                <a:solidFill>
                  <a:srgbClr val="6B1F7C"/>
                </a:solidFill>
              </a:rPr>
              <a:t>Induction and Site Rules</a:t>
            </a:r>
            <a:endParaRPr lang="en-GB" sz="1300" dirty="0">
              <a:solidFill>
                <a:srgbClr val="6B1F7C"/>
              </a:solidFill>
            </a:endParaRPr>
          </a:p>
          <a:p>
            <a:endParaRPr lang="en-GB" sz="1300" dirty="0">
              <a:solidFill>
                <a:srgbClr val="6B1F7C"/>
              </a:solidFill>
            </a:endParaRPr>
          </a:p>
          <a:p>
            <a:pPr marL="0" indent="0" hangingPunct="0">
              <a:buNone/>
            </a:pPr>
            <a:r>
              <a:rPr lang="en-US" sz="1300" dirty="0">
                <a:solidFill>
                  <a:srgbClr val="6B1F7C"/>
                </a:solidFill>
              </a:rPr>
              <a:t>A suitable site induction must be provided to any personnel requiring access to the construction site. The induction must be site specific, highlight any particular risks and include information on the emergency procedures. Where there is more than one Contractor involved in a project the responsibility for ensuring an induction is provided rests with the Principal Contractor. (See also Construction Phase Plan)</a:t>
            </a:r>
            <a:endParaRPr lang="en-GB" sz="1300" dirty="0">
              <a:solidFill>
                <a:srgbClr val="6B1F7C"/>
              </a:solidFill>
            </a:endParaRPr>
          </a:p>
          <a:p>
            <a:endParaRPr lang="en-GB" sz="1300" dirty="0">
              <a:solidFill>
                <a:srgbClr val="6B1F7C"/>
              </a:solidFill>
            </a:endParaRPr>
          </a:p>
          <a:p>
            <a:pPr marL="0" indent="0" hangingPunct="0">
              <a:buNone/>
            </a:pPr>
            <a:r>
              <a:rPr lang="en-US" sz="1300" dirty="0">
                <a:solidFill>
                  <a:srgbClr val="6B1F7C"/>
                </a:solidFill>
              </a:rPr>
              <a:t>Exhibitors are responsible for sharing any relevant information that they receive to any personnel that they invite onsite during the construction phase. In addition, if exhibitors of the space only stand intend to be present on the plot during the construction then they must receive the site specific induction for the event as a whole and, if relevant, a site specific induction for their space only plot. It may be the case that the stand builder simply adopts the </a:t>
            </a:r>
            <a:r>
              <a:rPr lang="en-US" sz="1300" dirty="0" err="1">
                <a:solidFill>
                  <a:srgbClr val="6B1F7C"/>
                </a:solidFill>
              </a:rPr>
              <a:t>organiser’s</a:t>
            </a:r>
            <a:r>
              <a:rPr lang="en-US" sz="1300" dirty="0">
                <a:solidFill>
                  <a:srgbClr val="6B1F7C"/>
                </a:solidFill>
              </a:rPr>
              <a:t> standard site rules and adds any of their own stand specific rules. The site rules for both the event as a whole and any specifically for the space only plot must be communicated to all personnel requiring access to the space only plot during the construction phase. If exhibitors of the space only stand intend to be present on the plot during the construction then the site rules must be adhered to.</a:t>
            </a:r>
            <a:endParaRPr lang="en-GB" sz="1300" dirty="0">
              <a:solidFill>
                <a:srgbClr val="6B1F7C"/>
              </a:solidFill>
            </a:endParaRPr>
          </a:p>
          <a:p>
            <a:pPr marL="0" indent="0" hangingPunct="0">
              <a:buNone/>
            </a:pPr>
            <a:endParaRPr lang="en-GB" sz="1200" dirty="0"/>
          </a:p>
          <a:p>
            <a:endParaRPr lang="en-GB" dirty="0"/>
          </a:p>
        </p:txBody>
      </p:sp>
    </p:spTree>
    <p:extLst>
      <p:ext uri="{BB962C8B-B14F-4D97-AF65-F5344CB8AC3E}">
        <p14:creationId xmlns:p14="http://schemas.microsoft.com/office/powerpoint/2010/main" val="199715183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6B1F7C"/>
                </a:solidFill>
              </a:rPr>
              <a:t>Exhibitors - What they need to do</a:t>
            </a:r>
            <a:br>
              <a:rPr lang="en-US" dirty="0">
                <a:solidFill>
                  <a:srgbClr val="6B1F7C"/>
                </a:solidFill>
              </a:rPr>
            </a:br>
            <a:endParaRPr lang="en-GB" dirty="0">
              <a:solidFill>
                <a:srgbClr val="6B1F7C"/>
              </a:solidFill>
            </a:endParaRPr>
          </a:p>
        </p:txBody>
      </p:sp>
      <p:sp>
        <p:nvSpPr>
          <p:cNvPr id="3" name="Content Placeholder 2"/>
          <p:cNvSpPr>
            <a:spLocks noGrp="1"/>
          </p:cNvSpPr>
          <p:nvPr>
            <p:ph idx="1"/>
          </p:nvPr>
        </p:nvSpPr>
        <p:spPr/>
        <p:txBody>
          <a:bodyPr>
            <a:normAutofit/>
          </a:bodyPr>
          <a:lstStyle/>
          <a:p>
            <a:pPr marL="0" indent="0">
              <a:buNone/>
            </a:pPr>
            <a:r>
              <a:rPr lang="en-US" sz="1200" b="1" dirty="0">
                <a:solidFill>
                  <a:srgbClr val="6B1F7C"/>
                </a:solidFill>
              </a:rPr>
              <a:t>Welfare</a:t>
            </a:r>
            <a:endParaRPr lang="en-GB" sz="1200" dirty="0">
              <a:solidFill>
                <a:srgbClr val="6B1F7C"/>
              </a:solidFill>
            </a:endParaRPr>
          </a:p>
          <a:p>
            <a:pPr marL="0" indent="0">
              <a:buNone/>
            </a:pPr>
            <a:endParaRPr lang="en-US" sz="1200" dirty="0">
              <a:solidFill>
                <a:srgbClr val="6B1F7C"/>
              </a:solidFill>
            </a:endParaRPr>
          </a:p>
          <a:p>
            <a:pPr marL="0" indent="0">
              <a:buNone/>
            </a:pPr>
            <a:r>
              <a:rPr lang="en-US" sz="1200" dirty="0">
                <a:solidFill>
                  <a:srgbClr val="6B1F7C"/>
                </a:solidFill>
              </a:rPr>
              <a:t>Workers must be provided with suitable welfare facilities throughout the construction phase. Welfare facilities include, but are not limited to, drinking water, toilets, catering facilities and rest areas. Information regarding the location of the welfare facilities onsite should be disseminated.</a:t>
            </a:r>
            <a:endParaRPr lang="en-GB" sz="1200" dirty="0">
              <a:solidFill>
                <a:srgbClr val="6B1F7C"/>
              </a:solidFill>
            </a:endParaRPr>
          </a:p>
          <a:p>
            <a:pPr marL="0" indent="0">
              <a:buNone/>
            </a:pPr>
            <a:endParaRPr lang="en-GB" sz="1200" dirty="0">
              <a:solidFill>
                <a:srgbClr val="6B1F7C"/>
              </a:solidFill>
            </a:endParaRPr>
          </a:p>
          <a:p>
            <a:pPr marL="0" indent="0" hangingPunct="0">
              <a:buNone/>
            </a:pPr>
            <a:r>
              <a:rPr lang="en-US" sz="1200" dirty="0">
                <a:solidFill>
                  <a:srgbClr val="6B1F7C"/>
                </a:solidFill>
              </a:rPr>
              <a:t>It is likely that the venue will provide the welfare facilities and information regarding the available provision should be disseminated via the </a:t>
            </a:r>
            <a:r>
              <a:rPr lang="en-US" sz="1200" dirty="0" err="1">
                <a:solidFill>
                  <a:srgbClr val="6B1F7C"/>
                </a:solidFill>
              </a:rPr>
              <a:t>organiser</a:t>
            </a:r>
            <a:r>
              <a:rPr lang="en-US" sz="1200" dirty="0">
                <a:solidFill>
                  <a:srgbClr val="6B1F7C"/>
                </a:solidFill>
              </a:rPr>
              <a:t>. Exhibitors are responsible for sharing any relevant information that they receive to any personnel that they invite onsite during the construction phase.</a:t>
            </a:r>
            <a:endParaRPr lang="en-GB" sz="1200" dirty="0">
              <a:solidFill>
                <a:srgbClr val="6B1F7C"/>
              </a:solidFill>
            </a:endParaRPr>
          </a:p>
          <a:p>
            <a:endParaRPr lang="en-GB" sz="1200" dirty="0">
              <a:solidFill>
                <a:srgbClr val="6B1F7C"/>
              </a:solidFill>
            </a:endParaRPr>
          </a:p>
          <a:p>
            <a:pPr marL="0" indent="0">
              <a:buNone/>
            </a:pPr>
            <a:r>
              <a:rPr lang="en-US" sz="1200" b="1" dirty="0">
                <a:solidFill>
                  <a:srgbClr val="6B1F7C"/>
                </a:solidFill>
              </a:rPr>
              <a:t>Access Control</a:t>
            </a:r>
            <a:endParaRPr lang="en-GB" sz="1200" dirty="0">
              <a:solidFill>
                <a:srgbClr val="6B1F7C"/>
              </a:solidFill>
            </a:endParaRPr>
          </a:p>
          <a:p>
            <a:endParaRPr lang="en-GB" sz="1200" dirty="0">
              <a:solidFill>
                <a:srgbClr val="6B1F7C"/>
              </a:solidFill>
            </a:endParaRPr>
          </a:p>
          <a:p>
            <a:pPr marL="0" indent="0">
              <a:buNone/>
            </a:pPr>
            <a:r>
              <a:rPr lang="en-US" sz="1200" dirty="0">
                <a:solidFill>
                  <a:srgbClr val="6B1F7C"/>
                </a:solidFill>
              </a:rPr>
              <a:t>Reasonable steps must be taken to prevent access by </a:t>
            </a:r>
            <a:r>
              <a:rPr lang="en-US" sz="1200" dirty="0" err="1">
                <a:solidFill>
                  <a:srgbClr val="6B1F7C"/>
                </a:solidFill>
              </a:rPr>
              <a:t>unauthorised</a:t>
            </a:r>
            <a:r>
              <a:rPr lang="en-US" sz="1200" dirty="0">
                <a:solidFill>
                  <a:srgbClr val="6B1F7C"/>
                </a:solidFill>
              </a:rPr>
              <a:t> persons to areas where construction work is due to take place.</a:t>
            </a:r>
            <a:endParaRPr lang="en-GB" sz="1200" dirty="0">
              <a:solidFill>
                <a:srgbClr val="6B1F7C"/>
              </a:solidFill>
            </a:endParaRPr>
          </a:p>
          <a:p>
            <a:pPr marL="0" indent="0" hangingPunct="0">
              <a:buNone/>
            </a:pPr>
            <a:endParaRPr lang="en-GB" sz="1200" dirty="0">
              <a:solidFill>
                <a:srgbClr val="6B1F7C"/>
              </a:solidFill>
            </a:endParaRPr>
          </a:p>
          <a:p>
            <a:pPr marL="0" indent="0" hangingPunct="0">
              <a:buNone/>
            </a:pPr>
            <a:r>
              <a:rPr lang="en-US" sz="1200" dirty="0">
                <a:solidFill>
                  <a:srgbClr val="6B1F7C"/>
                </a:solidFill>
              </a:rPr>
              <a:t>Exhibitors should take the time to understand the arrangements that will be in place to control access onsite as it is likely that passes/badges/wristbands etc. will need to be pre-ordered. Exhibitors are encouraged to disseminate any access information that they receive to any personnel that they invite onsite during the construction phase as this will speed up access.</a:t>
            </a:r>
            <a:endParaRPr lang="en-GB" sz="1200" dirty="0">
              <a:solidFill>
                <a:srgbClr val="6B1F7C"/>
              </a:solidFill>
            </a:endParaRPr>
          </a:p>
          <a:p>
            <a:endParaRPr lang="en-GB" dirty="0"/>
          </a:p>
        </p:txBody>
      </p:sp>
    </p:spTree>
    <p:extLst>
      <p:ext uri="{BB962C8B-B14F-4D97-AF65-F5344CB8AC3E}">
        <p14:creationId xmlns:p14="http://schemas.microsoft.com/office/powerpoint/2010/main" val="15783374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6B1F7C"/>
                </a:solidFill>
              </a:rPr>
              <a:t>Venues - What they need to do</a:t>
            </a:r>
            <a:br>
              <a:rPr lang="en-GB" dirty="0">
                <a:solidFill>
                  <a:srgbClr val="6B1F7C"/>
                </a:solidFill>
              </a:rPr>
            </a:br>
            <a:endParaRPr lang="en-GB" dirty="0">
              <a:solidFill>
                <a:srgbClr val="6B1F7C"/>
              </a:solidFill>
            </a:endParaRPr>
          </a:p>
        </p:txBody>
      </p:sp>
      <p:sp>
        <p:nvSpPr>
          <p:cNvPr id="3" name="Content Placeholder 2"/>
          <p:cNvSpPr>
            <a:spLocks noGrp="1"/>
          </p:cNvSpPr>
          <p:nvPr>
            <p:ph idx="1"/>
          </p:nvPr>
        </p:nvSpPr>
        <p:spPr>
          <a:xfrm>
            <a:off x="126277" y="1631157"/>
            <a:ext cx="8880212" cy="4525963"/>
          </a:xfrm>
        </p:spPr>
        <p:txBody>
          <a:bodyPr/>
          <a:lstStyle/>
          <a:p>
            <a:pPr marL="0" indent="0" hangingPunct="0">
              <a:buNone/>
            </a:pPr>
            <a:r>
              <a:rPr lang="en-US" sz="1200" dirty="0">
                <a:solidFill>
                  <a:srgbClr val="6B1F7C"/>
                </a:solidFill>
              </a:rPr>
              <a:t>The regulations cover the management of health, safety and welfare when carrying out construction projects. The regulations replace The Construction (Design and Management) Regulations 2007 (CDM 2007) and are applicable to event construction in addition to all existing relevant health and safety law which must also be complied with. Construction work includes, but is not limited to, the assembly or </a:t>
            </a:r>
            <a:r>
              <a:rPr lang="en-US" sz="1200" u="sng" dirty="0">
                <a:solidFill>
                  <a:srgbClr val="6B1F7C"/>
                </a:solidFill>
              </a:rPr>
              <a:t>disassembly</a:t>
            </a:r>
            <a:r>
              <a:rPr lang="en-US" sz="1200" dirty="0">
                <a:solidFill>
                  <a:srgbClr val="6B1F7C"/>
                </a:solidFill>
              </a:rPr>
              <a:t> (e.g. phases within build up and breakdown) of prefabricated elements to form a structure (e.g. shell scheme, features and space only stands). The regulations identify key roles (</a:t>
            </a:r>
            <a:r>
              <a:rPr lang="en-US" sz="1200" dirty="0" err="1">
                <a:solidFill>
                  <a:srgbClr val="6B1F7C"/>
                </a:solidFill>
              </a:rPr>
              <a:t>dutyholders</a:t>
            </a:r>
            <a:r>
              <a:rPr lang="en-US" sz="1200" dirty="0">
                <a:solidFill>
                  <a:srgbClr val="6B1F7C"/>
                </a:solidFill>
              </a:rPr>
              <a:t>) who each have specific responsibilities (duties) to fulfil.</a:t>
            </a:r>
            <a:endParaRPr lang="en-GB" sz="1200" dirty="0">
              <a:solidFill>
                <a:srgbClr val="6B1F7C"/>
              </a:solidFill>
            </a:endParaRPr>
          </a:p>
          <a:p>
            <a:endParaRPr lang="en-GB" sz="1200" dirty="0">
              <a:solidFill>
                <a:srgbClr val="6B1F7C"/>
              </a:solidFill>
            </a:endParaRPr>
          </a:p>
          <a:p>
            <a:pPr marL="0" indent="0">
              <a:buNone/>
            </a:pPr>
            <a:r>
              <a:rPr lang="en-US" sz="1200" b="1" dirty="0">
                <a:solidFill>
                  <a:srgbClr val="6B1F7C"/>
                </a:solidFill>
              </a:rPr>
              <a:t>Understand your roles and responsibilities</a:t>
            </a:r>
            <a:endParaRPr lang="en-GB" sz="1200" dirty="0">
              <a:solidFill>
                <a:srgbClr val="6B1F7C"/>
              </a:solidFill>
            </a:endParaRPr>
          </a:p>
          <a:p>
            <a:pPr marL="0" indent="0">
              <a:buNone/>
            </a:pPr>
            <a:r>
              <a:rPr lang="en-US" sz="1200" dirty="0">
                <a:solidFill>
                  <a:srgbClr val="6B1F7C"/>
                </a:solidFill>
              </a:rPr>
              <a:t>As illustrated in the organogram in Appendix 1 the venue is likely to take the following role/s with the assigned responsibilities:</a:t>
            </a:r>
            <a:endParaRPr lang="en-GB" sz="1200" dirty="0">
              <a:solidFill>
                <a:srgbClr val="6B1F7C"/>
              </a:solidFill>
            </a:endParaRPr>
          </a:p>
          <a:p>
            <a:endParaRPr lang="en-GB" dirty="0">
              <a:solidFill>
                <a:srgbClr val="6B1F7C"/>
              </a:solidFill>
            </a:endParaRPr>
          </a:p>
        </p:txBody>
      </p:sp>
      <p:graphicFrame>
        <p:nvGraphicFramePr>
          <p:cNvPr id="4" name="Table 3"/>
          <p:cNvGraphicFramePr>
            <a:graphicFrameLocks noGrp="1"/>
          </p:cNvGraphicFramePr>
          <p:nvPr>
            <p:extLst>
              <p:ext uri="{D42A27DB-BD31-4B8C-83A1-F6EECF244321}">
                <p14:modId xmlns:p14="http://schemas.microsoft.com/office/powerpoint/2010/main" val="1842501897"/>
              </p:ext>
            </p:extLst>
          </p:nvPr>
        </p:nvGraphicFramePr>
        <p:xfrm>
          <a:off x="854463" y="3421543"/>
          <a:ext cx="7423840" cy="3326691"/>
        </p:xfrm>
        <a:graphic>
          <a:graphicData uri="http://schemas.openxmlformats.org/drawingml/2006/table">
            <a:tbl>
              <a:tblPr>
                <a:tableStyleId>{5C22544A-7EE6-4342-B048-85BDC9FD1C3A}</a:tableStyleId>
              </a:tblPr>
              <a:tblGrid>
                <a:gridCol w="3057712">
                  <a:extLst>
                    <a:ext uri="{9D8B030D-6E8A-4147-A177-3AD203B41FA5}">
                      <a16:colId xmlns:a16="http://schemas.microsoft.com/office/drawing/2014/main" val="2314251071"/>
                    </a:ext>
                  </a:extLst>
                </a:gridCol>
                <a:gridCol w="4366128">
                  <a:extLst>
                    <a:ext uri="{9D8B030D-6E8A-4147-A177-3AD203B41FA5}">
                      <a16:colId xmlns:a16="http://schemas.microsoft.com/office/drawing/2014/main" val="2526630983"/>
                    </a:ext>
                  </a:extLst>
                </a:gridCol>
              </a:tblGrid>
              <a:tr h="152400">
                <a:tc>
                  <a:txBody>
                    <a:bodyPr/>
                    <a:lstStyle/>
                    <a:p>
                      <a:pPr marL="1219200">
                        <a:lnSpc>
                          <a:spcPts val="1200"/>
                        </a:lnSpc>
                        <a:spcAft>
                          <a:spcPts val="0"/>
                        </a:spcAft>
                      </a:pPr>
                      <a:r>
                        <a:rPr lang="en-US" sz="900" b="1" dirty="0">
                          <a:solidFill>
                            <a:srgbClr val="6B1F7C"/>
                          </a:solidFill>
                          <a:effectLst/>
                        </a:rPr>
                        <a:t>Role</a:t>
                      </a:r>
                      <a:endParaRPr lang="en-GB" sz="900" b="1"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B1F7C"/>
                    </a:solidFill>
                  </a:tcPr>
                </a:tc>
                <a:tc>
                  <a:txBody>
                    <a:bodyPr/>
                    <a:lstStyle/>
                    <a:p>
                      <a:pPr marL="863600">
                        <a:lnSpc>
                          <a:spcPts val="1200"/>
                        </a:lnSpc>
                        <a:spcAft>
                          <a:spcPts val="0"/>
                        </a:spcAft>
                      </a:pPr>
                      <a:r>
                        <a:rPr lang="en-US" sz="900" b="1" dirty="0">
                          <a:solidFill>
                            <a:srgbClr val="6B1F7C"/>
                          </a:solidFill>
                          <a:effectLst/>
                        </a:rPr>
                        <a:t>Summary of Main Responsibilities</a:t>
                      </a:r>
                      <a:endParaRPr lang="en-GB" sz="900" b="1"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B1F7C"/>
                    </a:solidFill>
                  </a:tcPr>
                </a:tc>
                <a:extLst>
                  <a:ext uri="{0D108BD9-81ED-4DB2-BD59-A6C34878D82A}">
                    <a16:rowId xmlns:a16="http://schemas.microsoft.com/office/drawing/2014/main" val="3508630443"/>
                  </a:ext>
                </a:extLst>
              </a:tr>
              <a:tr h="162925">
                <a:tc>
                  <a:txBody>
                    <a:bodyPr/>
                    <a:lstStyle/>
                    <a:p>
                      <a:pPr marL="63500">
                        <a:lnSpc>
                          <a:spcPct val="115000"/>
                        </a:lnSpc>
                        <a:spcAft>
                          <a:spcPts val="0"/>
                        </a:spcAft>
                      </a:pPr>
                      <a:r>
                        <a:rPr lang="en-US" sz="900" dirty="0">
                          <a:solidFill>
                            <a:srgbClr val="6B1F7C"/>
                          </a:solidFill>
                          <a:effectLst/>
                        </a:rPr>
                        <a:t>Contractors are the </a:t>
                      </a:r>
                      <a:r>
                        <a:rPr lang="en-US" sz="900" dirty="0" err="1">
                          <a:solidFill>
                            <a:srgbClr val="6B1F7C"/>
                          </a:solidFill>
                          <a:effectLst/>
                        </a:rPr>
                        <a:t>organisations</a:t>
                      </a:r>
                      <a:r>
                        <a:rPr lang="en-US" sz="900" dirty="0">
                          <a:solidFill>
                            <a:srgbClr val="6B1F7C"/>
                          </a:solidFill>
                          <a:effectLst/>
                        </a:rPr>
                        <a:t> (or individuals)</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tc>
                  <a:txBody>
                    <a:bodyPr/>
                    <a:lstStyle/>
                    <a:p>
                      <a:pPr marL="304800">
                        <a:lnSpc>
                          <a:spcPct val="115000"/>
                        </a:lnSpc>
                        <a:spcAft>
                          <a:spcPts val="0"/>
                        </a:spcAft>
                      </a:pPr>
                      <a:r>
                        <a:rPr lang="en-US" sz="900" dirty="0">
                          <a:solidFill>
                            <a:srgbClr val="6B1F7C"/>
                          </a:solidFill>
                          <a:effectLst/>
                        </a:rPr>
                        <a:t>● Plan, manage and monitor construction work under their control so</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chemeClr val="bg1"/>
                    </a:solidFill>
                  </a:tcPr>
                </a:tc>
                <a:extLst>
                  <a:ext uri="{0D108BD9-81ED-4DB2-BD59-A6C34878D82A}">
                    <a16:rowId xmlns:a16="http://schemas.microsoft.com/office/drawing/2014/main" val="3963923716"/>
                  </a:ext>
                </a:extLst>
              </a:tr>
              <a:tr h="157734">
                <a:tc>
                  <a:txBody>
                    <a:bodyPr/>
                    <a:lstStyle/>
                    <a:p>
                      <a:pPr marL="63500">
                        <a:lnSpc>
                          <a:spcPct val="115000"/>
                        </a:lnSpc>
                        <a:spcAft>
                          <a:spcPts val="0"/>
                        </a:spcAft>
                      </a:pPr>
                      <a:r>
                        <a:rPr lang="en-US" sz="900" dirty="0">
                          <a:solidFill>
                            <a:srgbClr val="6B1F7C"/>
                          </a:solidFill>
                          <a:effectLst/>
                        </a:rPr>
                        <a:t>who directly employ or engage with construction</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444500">
                        <a:lnSpc>
                          <a:spcPct val="115000"/>
                        </a:lnSpc>
                        <a:spcAft>
                          <a:spcPts val="0"/>
                        </a:spcAft>
                      </a:pPr>
                      <a:r>
                        <a:rPr lang="en-US" sz="900" dirty="0">
                          <a:solidFill>
                            <a:srgbClr val="6B1F7C"/>
                          </a:solidFill>
                          <a:effectLst/>
                        </a:rPr>
                        <a:t>that it is carried out without risks to health and safety. Cooperate</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extLst>
                  <a:ext uri="{0D108BD9-81ED-4DB2-BD59-A6C34878D82A}">
                    <a16:rowId xmlns:a16="http://schemas.microsoft.com/office/drawing/2014/main" val="2331364094"/>
                  </a:ext>
                </a:extLst>
              </a:tr>
              <a:tr h="157734">
                <a:tc>
                  <a:txBody>
                    <a:bodyPr/>
                    <a:lstStyle/>
                    <a:p>
                      <a:pPr marL="63500">
                        <a:lnSpc>
                          <a:spcPct val="115000"/>
                        </a:lnSpc>
                        <a:spcAft>
                          <a:spcPts val="0"/>
                        </a:spcAft>
                      </a:pPr>
                      <a:r>
                        <a:rPr lang="en-US" sz="900" dirty="0">
                          <a:solidFill>
                            <a:srgbClr val="6B1F7C"/>
                          </a:solidFill>
                          <a:effectLst/>
                        </a:rPr>
                        <a:t>workers or manage construction work.</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444500">
                        <a:lnSpc>
                          <a:spcPct val="115000"/>
                        </a:lnSpc>
                        <a:spcAft>
                          <a:spcPts val="0"/>
                        </a:spcAft>
                      </a:pPr>
                      <a:r>
                        <a:rPr lang="en-US" sz="900" dirty="0">
                          <a:solidFill>
                            <a:srgbClr val="6B1F7C"/>
                          </a:solidFill>
                          <a:effectLst/>
                        </a:rPr>
                        <a:t>and coordinate their activities with others in the project team- in</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extLst>
                  <a:ext uri="{0D108BD9-81ED-4DB2-BD59-A6C34878D82A}">
                    <a16:rowId xmlns:a16="http://schemas.microsoft.com/office/drawing/2014/main" val="423006284"/>
                  </a:ext>
                </a:extLst>
              </a:tr>
              <a:tr h="159176">
                <a:tc>
                  <a:txBody>
                    <a:bodyPr/>
                    <a:lstStyle/>
                    <a:p>
                      <a:pPr>
                        <a:lnSpc>
                          <a:spcPct val="115000"/>
                        </a:lnSpc>
                        <a:spcAft>
                          <a:spcPts val="0"/>
                        </a:spcAft>
                      </a:pPr>
                      <a:r>
                        <a:rPr lang="en-US" sz="900" dirty="0">
                          <a:solidFill>
                            <a:srgbClr val="6B1F7C"/>
                          </a:solidFill>
                          <a:effectLst/>
                        </a:rPr>
                        <a:t> </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444500">
                        <a:lnSpc>
                          <a:spcPct val="115000"/>
                        </a:lnSpc>
                        <a:spcAft>
                          <a:spcPts val="0"/>
                        </a:spcAft>
                      </a:pPr>
                      <a:r>
                        <a:rPr lang="en-US" sz="900" dirty="0">
                          <a:solidFill>
                            <a:srgbClr val="6B1F7C"/>
                          </a:solidFill>
                          <a:effectLst/>
                        </a:rPr>
                        <a:t>particular, comply with directions given to them by the Principal</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extLst>
                  <a:ext uri="{0D108BD9-81ED-4DB2-BD59-A6C34878D82A}">
                    <a16:rowId xmlns:a16="http://schemas.microsoft.com/office/drawing/2014/main" val="1972293220"/>
                  </a:ext>
                </a:extLst>
              </a:tr>
              <a:tr h="159176">
                <a:tc>
                  <a:txBody>
                    <a:bodyPr/>
                    <a:lstStyle/>
                    <a:p>
                      <a:pPr>
                        <a:lnSpc>
                          <a:spcPct val="115000"/>
                        </a:lnSpc>
                        <a:spcAft>
                          <a:spcPts val="0"/>
                        </a:spcAft>
                      </a:pPr>
                      <a:r>
                        <a:rPr lang="en-US" sz="900" dirty="0">
                          <a:solidFill>
                            <a:srgbClr val="6B1F7C"/>
                          </a:solidFill>
                          <a:effectLst/>
                        </a:rPr>
                        <a:t> </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444500">
                        <a:lnSpc>
                          <a:spcPct val="115000"/>
                        </a:lnSpc>
                        <a:spcAft>
                          <a:spcPts val="0"/>
                        </a:spcAft>
                      </a:pPr>
                      <a:r>
                        <a:rPr lang="en-US" sz="900" dirty="0">
                          <a:solidFill>
                            <a:srgbClr val="6B1F7C"/>
                          </a:solidFill>
                          <a:effectLst/>
                        </a:rPr>
                        <a:t>Designer or Principal Contractor. For single-Contractor projects,</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extLst>
                  <a:ext uri="{0D108BD9-81ED-4DB2-BD59-A6C34878D82A}">
                    <a16:rowId xmlns:a16="http://schemas.microsoft.com/office/drawing/2014/main" val="1036882374"/>
                  </a:ext>
                </a:extLst>
              </a:tr>
              <a:tr h="159176">
                <a:tc>
                  <a:txBody>
                    <a:bodyPr/>
                    <a:lstStyle/>
                    <a:p>
                      <a:pPr>
                        <a:lnSpc>
                          <a:spcPct val="115000"/>
                        </a:lnSpc>
                        <a:spcAft>
                          <a:spcPts val="0"/>
                        </a:spcAft>
                      </a:pPr>
                      <a:r>
                        <a:rPr lang="en-US" sz="900" dirty="0">
                          <a:solidFill>
                            <a:srgbClr val="6B1F7C"/>
                          </a:solidFill>
                          <a:effectLst/>
                        </a:rPr>
                        <a:t> </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444500">
                        <a:lnSpc>
                          <a:spcPct val="115000"/>
                        </a:lnSpc>
                        <a:spcAft>
                          <a:spcPts val="0"/>
                        </a:spcAft>
                      </a:pPr>
                      <a:r>
                        <a:rPr lang="en-US" sz="900">
                          <a:solidFill>
                            <a:srgbClr val="6B1F7C"/>
                          </a:solidFill>
                          <a:effectLst/>
                        </a:rPr>
                        <a:t>prepare a Construction Phase Plan.</a:t>
                      </a:r>
                      <a:endParaRPr lang="en-GB" sz="90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extLst>
                  <a:ext uri="{0D108BD9-81ED-4DB2-BD59-A6C34878D82A}">
                    <a16:rowId xmlns:a16="http://schemas.microsoft.com/office/drawing/2014/main" val="2532533960"/>
                  </a:ext>
                </a:extLst>
              </a:tr>
              <a:tr h="159176">
                <a:tc>
                  <a:txBody>
                    <a:bodyPr/>
                    <a:lstStyle/>
                    <a:p>
                      <a:pPr>
                        <a:lnSpc>
                          <a:spcPct val="115000"/>
                        </a:lnSpc>
                        <a:spcAft>
                          <a:spcPts val="0"/>
                        </a:spcAft>
                      </a:pPr>
                      <a:r>
                        <a:rPr lang="en-US" sz="900" dirty="0">
                          <a:solidFill>
                            <a:srgbClr val="6B1F7C"/>
                          </a:solidFill>
                          <a:effectLst/>
                        </a:rPr>
                        <a:t> </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304800">
                        <a:lnSpc>
                          <a:spcPct val="115000"/>
                        </a:lnSpc>
                        <a:spcAft>
                          <a:spcPts val="0"/>
                        </a:spcAft>
                      </a:pPr>
                      <a:r>
                        <a:rPr lang="en-US" sz="900">
                          <a:solidFill>
                            <a:srgbClr val="6B1F7C"/>
                          </a:solidFill>
                          <a:effectLst/>
                        </a:rPr>
                        <a:t>● Not start work until steps have been taken to prevent unauthorised</a:t>
                      </a:r>
                      <a:endParaRPr lang="en-GB" sz="90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extLst>
                  <a:ext uri="{0D108BD9-81ED-4DB2-BD59-A6C34878D82A}">
                    <a16:rowId xmlns:a16="http://schemas.microsoft.com/office/drawing/2014/main" val="2290031171"/>
                  </a:ext>
                </a:extLst>
              </a:tr>
              <a:tr h="159176">
                <a:tc>
                  <a:txBody>
                    <a:bodyPr/>
                    <a:lstStyle/>
                    <a:p>
                      <a:pPr>
                        <a:lnSpc>
                          <a:spcPct val="115000"/>
                        </a:lnSpc>
                        <a:spcAft>
                          <a:spcPts val="0"/>
                        </a:spcAft>
                      </a:pPr>
                      <a:r>
                        <a:rPr lang="en-US" sz="900" dirty="0">
                          <a:solidFill>
                            <a:srgbClr val="6B1F7C"/>
                          </a:solidFill>
                          <a:effectLst/>
                        </a:rPr>
                        <a:t> </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444500">
                        <a:lnSpc>
                          <a:spcPct val="115000"/>
                        </a:lnSpc>
                        <a:spcAft>
                          <a:spcPts val="0"/>
                        </a:spcAft>
                      </a:pPr>
                      <a:r>
                        <a:rPr lang="en-US" sz="900" dirty="0">
                          <a:solidFill>
                            <a:srgbClr val="6B1F7C"/>
                          </a:solidFill>
                          <a:effectLst/>
                        </a:rPr>
                        <a:t>access to areas where construction work is taking place.</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extLst>
                  <a:ext uri="{0D108BD9-81ED-4DB2-BD59-A6C34878D82A}">
                    <a16:rowId xmlns:a16="http://schemas.microsoft.com/office/drawing/2014/main" val="956684822"/>
                  </a:ext>
                </a:extLst>
              </a:tr>
              <a:tr h="159176">
                <a:tc>
                  <a:txBody>
                    <a:bodyPr/>
                    <a:lstStyle/>
                    <a:p>
                      <a:pPr>
                        <a:lnSpc>
                          <a:spcPct val="115000"/>
                        </a:lnSpc>
                        <a:spcAft>
                          <a:spcPts val="0"/>
                        </a:spcAft>
                      </a:pPr>
                      <a:r>
                        <a:rPr lang="en-US" sz="900" dirty="0">
                          <a:solidFill>
                            <a:srgbClr val="6B1F7C"/>
                          </a:solidFill>
                          <a:effectLst/>
                        </a:rPr>
                        <a:t> </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304800">
                        <a:lnSpc>
                          <a:spcPct val="115000"/>
                        </a:lnSpc>
                        <a:spcAft>
                          <a:spcPts val="0"/>
                        </a:spcAft>
                      </a:pPr>
                      <a:r>
                        <a:rPr lang="en-US" sz="900">
                          <a:solidFill>
                            <a:srgbClr val="6B1F7C"/>
                          </a:solidFill>
                          <a:effectLst/>
                        </a:rPr>
                        <a:t>● Take reasonable practicable steps to ensure suitable welfare is in</a:t>
                      </a:r>
                      <a:endParaRPr lang="en-GB" sz="90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extLst>
                  <a:ext uri="{0D108BD9-81ED-4DB2-BD59-A6C34878D82A}">
                    <a16:rowId xmlns:a16="http://schemas.microsoft.com/office/drawing/2014/main" val="81249443"/>
                  </a:ext>
                </a:extLst>
              </a:tr>
              <a:tr h="159176">
                <a:tc>
                  <a:txBody>
                    <a:bodyPr/>
                    <a:lstStyle/>
                    <a:p>
                      <a:pPr>
                        <a:lnSpc>
                          <a:spcPct val="115000"/>
                        </a:lnSpc>
                        <a:spcAft>
                          <a:spcPts val="0"/>
                        </a:spcAft>
                      </a:pPr>
                      <a:r>
                        <a:rPr lang="en-US" sz="900" dirty="0">
                          <a:solidFill>
                            <a:srgbClr val="6B1F7C"/>
                          </a:solidFill>
                          <a:effectLst/>
                        </a:rPr>
                        <a:t> </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444500">
                        <a:lnSpc>
                          <a:spcPct val="115000"/>
                        </a:lnSpc>
                        <a:spcAft>
                          <a:spcPts val="0"/>
                        </a:spcAft>
                      </a:pPr>
                      <a:r>
                        <a:rPr lang="en-US" sz="900" dirty="0">
                          <a:solidFill>
                            <a:srgbClr val="6B1F7C"/>
                          </a:solidFill>
                          <a:effectLst/>
                        </a:rPr>
                        <a:t>place for their workers.</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extLst>
                  <a:ext uri="{0D108BD9-81ED-4DB2-BD59-A6C34878D82A}">
                    <a16:rowId xmlns:a16="http://schemas.microsoft.com/office/drawing/2014/main" val="1395980596"/>
                  </a:ext>
                </a:extLst>
              </a:tr>
              <a:tr h="159176">
                <a:tc>
                  <a:txBody>
                    <a:bodyPr/>
                    <a:lstStyle/>
                    <a:p>
                      <a:pPr>
                        <a:lnSpc>
                          <a:spcPct val="115000"/>
                        </a:lnSpc>
                        <a:spcAft>
                          <a:spcPts val="0"/>
                        </a:spcAft>
                      </a:pPr>
                      <a:r>
                        <a:rPr lang="en-US" sz="900" dirty="0">
                          <a:solidFill>
                            <a:srgbClr val="6B1F7C"/>
                          </a:solidFill>
                          <a:effectLst/>
                        </a:rPr>
                        <a:t> </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304800">
                        <a:lnSpc>
                          <a:spcPct val="115000"/>
                        </a:lnSpc>
                        <a:spcAft>
                          <a:spcPts val="0"/>
                        </a:spcAft>
                      </a:pPr>
                      <a:r>
                        <a:rPr lang="en-US" sz="900" dirty="0">
                          <a:solidFill>
                            <a:srgbClr val="6B1F7C"/>
                          </a:solidFill>
                          <a:effectLst/>
                        </a:rPr>
                        <a:t>● Not start work until they are satisfied that a Client is aware of their duties</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642747392"/>
                  </a:ext>
                </a:extLst>
              </a:tr>
              <a:tr h="315468">
                <a:tc>
                  <a:txBody>
                    <a:bodyPr/>
                    <a:lstStyle/>
                    <a:p>
                      <a:pPr marL="63500">
                        <a:lnSpc>
                          <a:spcPct val="115000"/>
                        </a:lnSpc>
                        <a:spcAft>
                          <a:spcPts val="0"/>
                        </a:spcAft>
                      </a:pPr>
                      <a:r>
                        <a:rPr lang="en-US" sz="900" dirty="0">
                          <a:solidFill>
                            <a:srgbClr val="6B1F7C"/>
                          </a:solidFill>
                          <a:effectLst/>
                        </a:rPr>
                        <a:t>Designers are </a:t>
                      </a:r>
                      <a:r>
                        <a:rPr lang="en-US" sz="900" dirty="0" err="1">
                          <a:solidFill>
                            <a:srgbClr val="6B1F7C"/>
                          </a:solidFill>
                          <a:effectLst/>
                        </a:rPr>
                        <a:t>organisations</a:t>
                      </a:r>
                      <a:r>
                        <a:rPr lang="en-US" sz="900" dirty="0">
                          <a:solidFill>
                            <a:srgbClr val="6B1F7C"/>
                          </a:solidFill>
                          <a:effectLst/>
                        </a:rPr>
                        <a:t> (or individuals), who</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chemeClr val="bg1"/>
                    </a:solidFill>
                  </a:tcPr>
                </a:tc>
                <a:tc>
                  <a:txBody>
                    <a:bodyPr/>
                    <a:lstStyle/>
                    <a:p>
                      <a:pPr marL="38100">
                        <a:lnSpc>
                          <a:spcPct val="115000"/>
                        </a:lnSpc>
                        <a:spcAft>
                          <a:spcPts val="0"/>
                        </a:spcAft>
                      </a:pPr>
                      <a:endParaRPr lang="en-US" sz="900" dirty="0">
                        <a:solidFill>
                          <a:srgbClr val="6B1F7C"/>
                        </a:solidFill>
                        <a:effectLst/>
                      </a:endParaRPr>
                    </a:p>
                    <a:p>
                      <a:pPr marL="38100">
                        <a:lnSpc>
                          <a:spcPct val="115000"/>
                        </a:lnSpc>
                        <a:spcAft>
                          <a:spcPts val="0"/>
                        </a:spcAft>
                      </a:pPr>
                      <a:r>
                        <a:rPr lang="en-US" sz="900" dirty="0">
                          <a:solidFill>
                            <a:srgbClr val="6B1F7C"/>
                          </a:solidFill>
                          <a:effectLst/>
                        </a:rPr>
                        <a:t>When preparing or modifying designs, to eliminate, reduce or control fore-</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chemeClr val="bg1"/>
                    </a:solidFill>
                  </a:tcPr>
                </a:tc>
                <a:extLst>
                  <a:ext uri="{0D108BD9-81ED-4DB2-BD59-A6C34878D82A}">
                    <a16:rowId xmlns:a16="http://schemas.microsoft.com/office/drawing/2014/main" val="2089905481"/>
                  </a:ext>
                </a:extLst>
              </a:tr>
              <a:tr h="157734">
                <a:tc>
                  <a:txBody>
                    <a:bodyPr/>
                    <a:lstStyle/>
                    <a:p>
                      <a:pPr marL="63500">
                        <a:lnSpc>
                          <a:spcPct val="115000"/>
                        </a:lnSpc>
                        <a:spcAft>
                          <a:spcPts val="0"/>
                        </a:spcAft>
                      </a:pPr>
                      <a:r>
                        <a:rPr lang="en-US" sz="900" dirty="0">
                          <a:solidFill>
                            <a:srgbClr val="6B1F7C"/>
                          </a:solidFill>
                          <a:effectLst/>
                        </a:rPr>
                        <a:t>prepare or modify designs for a building, product or</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pPr marL="38100">
                        <a:lnSpc>
                          <a:spcPct val="115000"/>
                        </a:lnSpc>
                        <a:spcAft>
                          <a:spcPts val="0"/>
                        </a:spcAft>
                      </a:pPr>
                      <a:r>
                        <a:rPr lang="en-US" sz="900" dirty="0">
                          <a:solidFill>
                            <a:srgbClr val="6B1F7C"/>
                          </a:solidFill>
                          <a:effectLst/>
                        </a:rPr>
                        <a:t>seeable risks that may arise during:</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extLst>
                  <a:ext uri="{0D108BD9-81ED-4DB2-BD59-A6C34878D82A}">
                    <a16:rowId xmlns:a16="http://schemas.microsoft.com/office/drawing/2014/main" val="2075246354"/>
                  </a:ext>
                </a:extLst>
              </a:tr>
              <a:tr h="157734">
                <a:tc>
                  <a:txBody>
                    <a:bodyPr/>
                    <a:lstStyle/>
                    <a:p>
                      <a:pPr marL="63500">
                        <a:lnSpc>
                          <a:spcPct val="115000"/>
                        </a:lnSpc>
                        <a:spcAft>
                          <a:spcPts val="0"/>
                        </a:spcAft>
                      </a:pPr>
                      <a:r>
                        <a:rPr lang="en-US" sz="900" dirty="0">
                          <a:solidFill>
                            <a:srgbClr val="6B1F7C"/>
                          </a:solidFill>
                          <a:effectLst/>
                        </a:rPr>
                        <a:t>system relating to construction work or arrange for</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pPr marL="304800">
                        <a:lnSpc>
                          <a:spcPct val="115000"/>
                        </a:lnSpc>
                        <a:spcAft>
                          <a:spcPts val="0"/>
                        </a:spcAft>
                      </a:pPr>
                      <a:r>
                        <a:rPr lang="en-US" sz="900" dirty="0">
                          <a:solidFill>
                            <a:srgbClr val="6B1F7C"/>
                          </a:solidFill>
                          <a:effectLst/>
                        </a:rPr>
                        <a:t>● Construction.</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extLst>
                  <a:ext uri="{0D108BD9-81ED-4DB2-BD59-A6C34878D82A}">
                    <a16:rowId xmlns:a16="http://schemas.microsoft.com/office/drawing/2014/main" val="2485758952"/>
                  </a:ext>
                </a:extLst>
              </a:tr>
              <a:tr h="157734">
                <a:tc>
                  <a:txBody>
                    <a:bodyPr/>
                    <a:lstStyle/>
                    <a:p>
                      <a:pPr marL="63500">
                        <a:lnSpc>
                          <a:spcPct val="115000"/>
                        </a:lnSpc>
                        <a:spcAft>
                          <a:spcPts val="0"/>
                        </a:spcAft>
                      </a:pPr>
                      <a:r>
                        <a:rPr lang="en-US" sz="900" dirty="0">
                          <a:solidFill>
                            <a:srgbClr val="6B1F7C"/>
                          </a:solidFill>
                          <a:effectLst/>
                        </a:rPr>
                        <a:t>or instruct others to do so.</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pPr marL="304800">
                        <a:lnSpc>
                          <a:spcPct val="115000"/>
                        </a:lnSpc>
                        <a:spcAft>
                          <a:spcPts val="0"/>
                        </a:spcAft>
                      </a:pPr>
                      <a:r>
                        <a:rPr lang="en-US" sz="900" dirty="0">
                          <a:solidFill>
                            <a:srgbClr val="6B1F7C"/>
                          </a:solidFill>
                          <a:effectLst/>
                        </a:rPr>
                        <a:t>● The maintenance and use of a structure once it is built.</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extLst>
                  <a:ext uri="{0D108BD9-81ED-4DB2-BD59-A6C34878D82A}">
                    <a16:rowId xmlns:a16="http://schemas.microsoft.com/office/drawing/2014/main" val="4260554585"/>
                  </a:ext>
                </a:extLst>
              </a:tr>
              <a:tr h="159176">
                <a:tc>
                  <a:txBody>
                    <a:bodyPr/>
                    <a:lstStyle/>
                    <a:p>
                      <a:pPr>
                        <a:lnSpc>
                          <a:spcPct val="115000"/>
                        </a:lnSpc>
                        <a:spcAft>
                          <a:spcPts val="0"/>
                        </a:spcAft>
                      </a:pPr>
                      <a:r>
                        <a:rPr lang="en-US" sz="900" dirty="0">
                          <a:solidFill>
                            <a:srgbClr val="6B1F7C"/>
                          </a:solidFill>
                          <a:effectLst/>
                        </a:rPr>
                        <a:t> </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pPr marL="304800">
                        <a:lnSpc>
                          <a:spcPct val="115000"/>
                        </a:lnSpc>
                        <a:spcAft>
                          <a:spcPts val="0"/>
                        </a:spcAft>
                      </a:pPr>
                      <a:r>
                        <a:rPr lang="en-US" sz="900" dirty="0">
                          <a:solidFill>
                            <a:srgbClr val="6B1F7C"/>
                          </a:solidFill>
                          <a:effectLst/>
                        </a:rPr>
                        <a:t>● Take account of pre-construction information and provide </a:t>
                      </a:r>
                      <a:r>
                        <a:rPr lang="en-US" sz="900" dirty="0" err="1">
                          <a:solidFill>
                            <a:srgbClr val="6B1F7C"/>
                          </a:solidFill>
                          <a:effectLst/>
                        </a:rPr>
                        <a:t>informa</a:t>
                      </a:r>
                      <a:r>
                        <a:rPr lang="en-US" sz="900" dirty="0">
                          <a:solidFill>
                            <a:srgbClr val="6B1F7C"/>
                          </a:solidFill>
                          <a:effectLst/>
                        </a:rPr>
                        <a:t>-</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extLst>
                  <a:ext uri="{0D108BD9-81ED-4DB2-BD59-A6C34878D82A}">
                    <a16:rowId xmlns:a16="http://schemas.microsoft.com/office/drawing/2014/main" val="2542233513"/>
                  </a:ext>
                </a:extLst>
              </a:tr>
              <a:tr h="159176">
                <a:tc>
                  <a:txBody>
                    <a:bodyPr/>
                    <a:lstStyle/>
                    <a:p>
                      <a:pPr>
                        <a:lnSpc>
                          <a:spcPct val="115000"/>
                        </a:lnSpc>
                        <a:spcAft>
                          <a:spcPts val="0"/>
                        </a:spcAft>
                      </a:pPr>
                      <a:r>
                        <a:rPr lang="en-US" sz="900" dirty="0">
                          <a:solidFill>
                            <a:srgbClr val="6B1F7C"/>
                          </a:solidFill>
                          <a:effectLst/>
                        </a:rPr>
                        <a:t> </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pPr marL="444500">
                        <a:lnSpc>
                          <a:spcPct val="115000"/>
                        </a:lnSpc>
                        <a:spcAft>
                          <a:spcPts val="0"/>
                        </a:spcAft>
                      </a:pPr>
                      <a:r>
                        <a:rPr lang="en-US" sz="900" dirty="0" err="1">
                          <a:solidFill>
                            <a:srgbClr val="6B1F7C"/>
                          </a:solidFill>
                          <a:effectLst/>
                        </a:rPr>
                        <a:t>tion</a:t>
                      </a:r>
                      <a:r>
                        <a:rPr lang="en-US" sz="900" dirty="0">
                          <a:solidFill>
                            <a:srgbClr val="6B1F7C"/>
                          </a:solidFill>
                          <a:effectLst/>
                        </a:rPr>
                        <a:t> to assist others.</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extLst>
                  <a:ext uri="{0D108BD9-81ED-4DB2-BD59-A6C34878D82A}">
                    <a16:rowId xmlns:a16="http://schemas.microsoft.com/office/drawing/2014/main" val="1151556235"/>
                  </a:ext>
                </a:extLst>
              </a:tr>
              <a:tr h="315468">
                <a:tc>
                  <a:txBody>
                    <a:bodyPr/>
                    <a:lstStyle/>
                    <a:p>
                      <a:pPr>
                        <a:lnSpc>
                          <a:spcPct val="115000"/>
                        </a:lnSpc>
                        <a:spcAft>
                          <a:spcPts val="0"/>
                        </a:spcAft>
                      </a:pPr>
                      <a:r>
                        <a:rPr lang="en-US" sz="900" dirty="0">
                          <a:solidFill>
                            <a:srgbClr val="6B1F7C"/>
                          </a:solidFill>
                          <a:effectLst/>
                        </a:rPr>
                        <a:t> </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bg1"/>
                    </a:solidFill>
                  </a:tcPr>
                </a:tc>
                <a:tc>
                  <a:txBody>
                    <a:bodyPr/>
                    <a:lstStyle/>
                    <a:p>
                      <a:pPr marL="304800">
                        <a:lnSpc>
                          <a:spcPct val="115000"/>
                        </a:lnSpc>
                        <a:spcAft>
                          <a:spcPts val="0"/>
                        </a:spcAft>
                      </a:pPr>
                      <a:r>
                        <a:rPr lang="en-US" sz="900" dirty="0">
                          <a:solidFill>
                            <a:srgbClr val="6B1F7C"/>
                          </a:solidFill>
                          <a:effectLst/>
                        </a:rPr>
                        <a:t>● Not start work until they are satisfied that a Client is aware of their duties</a:t>
                      </a:r>
                    </a:p>
                    <a:p>
                      <a:pPr marL="304800">
                        <a:lnSpc>
                          <a:spcPct val="115000"/>
                        </a:lnSpc>
                        <a:spcAft>
                          <a:spcPts val="0"/>
                        </a:spcAft>
                      </a:pP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724287868"/>
                  </a:ext>
                </a:extLst>
              </a:tr>
            </a:tbl>
          </a:graphicData>
        </a:graphic>
      </p:graphicFrame>
    </p:spTree>
    <p:extLst>
      <p:ext uri="{BB962C8B-B14F-4D97-AF65-F5344CB8AC3E}">
        <p14:creationId xmlns:p14="http://schemas.microsoft.com/office/powerpoint/2010/main" val="232516896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6277" y="703945"/>
            <a:ext cx="8880212" cy="1462479"/>
          </a:xfrm>
        </p:spPr>
        <p:txBody>
          <a:bodyPr>
            <a:normAutofit fontScale="90000"/>
          </a:bodyPr>
          <a:lstStyle/>
          <a:p>
            <a:br>
              <a:rPr lang="en-GB" altLang="en-US" sz="2400" dirty="0">
                <a:solidFill>
                  <a:srgbClr val="7030A0"/>
                </a:solidFill>
              </a:rPr>
            </a:br>
            <a:br>
              <a:rPr lang="en-GB" altLang="en-US" sz="2400" dirty="0">
                <a:solidFill>
                  <a:srgbClr val="7030A0"/>
                </a:solidFill>
              </a:rPr>
            </a:br>
            <a:r>
              <a:rPr lang="en-GB" altLang="en-US" sz="2400" dirty="0">
                <a:solidFill>
                  <a:srgbClr val="7030A0"/>
                </a:solidFill>
              </a:rPr>
              <a:t>Welcome to the Queen Elizabeth II Centre and thank you for holding your event with us. We very much look forward to working with you to deliver your event as safely as possible.</a:t>
            </a:r>
            <a:br>
              <a:rPr lang="en-GB" altLang="en-US" sz="2400" dirty="0">
                <a:solidFill>
                  <a:srgbClr val="7030A0"/>
                </a:solidFill>
              </a:rPr>
            </a:br>
            <a:endParaRPr lang="en-GB" dirty="0"/>
          </a:p>
        </p:txBody>
      </p:sp>
      <p:sp>
        <p:nvSpPr>
          <p:cNvPr id="3" name="Content Placeholder 2"/>
          <p:cNvSpPr>
            <a:spLocks noGrp="1"/>
          </p:cNvSpPr>
          <p:nvPr>
            <p:ph idx="1"/>
          </p:nvPr>
        </p:nvSpPr>
        <p:spPr/>
        <p:txBody>
          <a:bodyPr>
            <a:normAutofit fontScale="92500"/>
          </a:bodyPr>
          <a:lstStyle/>
          <a:p>
            <a:endParaRPr lang="en-GB" dirty="0"/>
          </a:p>
          <a:p>
            <a:r>
              <a:rPr lang="en-GB" altLang="en-US" dirty="0">
                <a:solidFill>
                  <a:srgbClr val="7030A0"/>
                </a:solidFill>
              </a:rPr>
              <a:t>The Queen Elizabeth II Centre takes its responsibilities as laid down in the Health &amp; Safety at Work act 1974 very seriously and it is vital that clients, exhibitors and contractors do the same.</a:t>
            </a:r>
          </a:p>
          <a:p>
            <a:r>
              <a:rPr lang="en-GB" altLang="en-US" dirty="0">
                <a:solidFill>
                  <a:srgbClr val="7030A0"/>
                </a:solidFill>
              </a:rPr>
              <a:t>Therefore, please ensure that you read the following documents carefully to ensure you are aware of your responsibilities under the new CDM regulations that came into force in April 2015.</a:t>
            </a:r>
          </a:p>
          <a:p>
            <a:r>
              <a:rPr lang="en-GB" altLang="en-US" dirty="0">
                <a:solidFill>
                  <a:srgbClr val="7030A0"/>
                </a:solidFill>
              </a:rPr>
              <a:t>We have produced this guide to help explain what you need to do, what you need to know and the documents you require from us at the Centre in order to comply with the HSE guidelines on CDM.</a:t>
            </a:r>
          </a:p>
          <a:p>
            <a:r>
              <a:rPr lang="en-GB" altLang="en-US" dirty="0">
                <a:solidFill>
                  <a:srgbClr val="7030A0"/>
                </a:solidFill>
              </a:rPr>
              <a:t>The guidelines are made up of two parts:</a:t>
            </a:r>
          </a:p>
          <a:p>
            <a:r>
              <a:rPr lang="en-GB" altLang="en-US" dirty="0">
                <a:solidFill>
                  <a:srgbClr val="7030A0"/>
                </a:solidFill>
              </a:rPr>
              <a:t>1 CDM Resource Pack – An introduction to CDM and how to comply</a:t>
            </a:r>
          </a:p>
          <a:p>
            <a:r>
              <a:rPr lang="en-GB" altLang="en-US" dirty="0">
                <a:solidFill>
                  <a:srgbClr val="7030A0"/>
                </a:solidFill>
              </a:rPr>
              <a:t>2 QEII Venue Documents – These are the documents you need from us at the venue to comply with CDM</a:t>
            </a:r>
          </a:p>
          <a:p>
            <a:r>
              <a:rPr lang="en-GB" altLang="en-US" dirty="0">
                <a:solidFill>
                  <a:srgbClr val="7030A0"/>
                </a:solidFill>
              </a:rPr>
              <a:t>If you have any questions regarding the contents of these guidelines, please do not hesitate to contact your dedicated Event Manager who will be more than happy to answer any of your questions.</a:t>
            </a:r>
          </a:p>
          <a:p>
            <a:endParaRPr lang="en-GB" dirty="0"/>
          </a:p>
        </p:txBody>
      </p:sp>
    </p:spTree>
    <p:extLst>
      <p:ext uri="{BB962C8B-B14F-4D97-AF65-F5344CB8AC3E}">
        <p14:creationId xmlns:p14="http://schemas.microsoft.com/office/powerpoint/2010/main" val="118171713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6B1F7C"/>
                </a:solidFill>
              </a:rPr>
              <a:t>Venues - What they need to do</a:t>
            </a:r>
            <a:br>
              <a:rPr lang="en-US" dirty="0">
                <a:solidFill>
                  <a:srgbClr val="6B1F7C"/>
                </a:solidFill>
              </a:rPr>
            </a:br>
            <a:endParaRPr lang="en-GB" dirty="0">
              <a:solidFill>
                <a:srgbClr val="6B1F7C"/>
              </a:solidFill>
            </a:endParaRPr>
          </a:p>
        </p:txBody>
      </p:sp>
      <p:sp>
        <p:nvSpPr>
          <p:cNvPr id="3" name="Content Placeholder 2"/>
          <p:cNvSpPr>
            <a:spLocks noGrp="1"/>
          </p:cNvSpPr>
          <p:nvPr>
            <p:ph idx="1"/>
          </p:nvPr>
        </p:nvSpPr>
        <p:spPr/>
        <p:txBody>
          <a:bodyPr>
            <a:normAutofit/>
          </a:bodyPr>
          <a:lstStyle/>
          <a:p>
            <a:pPr marL="0" indent="0" hangingPunct="0">
              <a:buNone/>
            </a:pPr>
            <a:r>
              <a:rPr lang="en-US" sz="1300" dirty="0">
                <a:solidFill>
                  <a:srgbClr val="6B1F7C"/>
                </a:solidFill>
              </a:rPr>
              <a:t>Generally, the venue owner/management functions as a Contractor and/or Designer as it provides services e.g. electricity and rigging, to the construction of the event e.g. to the </a:t>
            </a:r>
            <a:r>
              <a:rPr lang="en-US" sz="1300" dirty="0" err="1">
                <a:solidFill>
                  <a:srgbClr val="6B1F7C"/>
                </a:solidFill>
              </a:rPr>
              <a:t>organiser</a:t>
            </a:r>
            <a:r>
              <a:rPr lang="en-US" sz="1300" dirty="0">
                <a:solidFill>
                  <a:srgbClr val="6B1F7C"/>
                </a:solidFill>
              </a:rPr>
              <a:t>, exhibitor and stand Contractors. Venue contracted service providers should refer to the Contractor section for further guidance regarding their responsibilities under CDM 2015.</a:t>
            </a:r>
            <a:endParaRPr lang="en-GB" sz="1300" dirty="0">
              <a:solidFill>
                <a:srgbClr val="6B1F7C"/>
              </a:solidFill>
            </a:endParaRPr>
          </a:p>
          <a:p>
            <a:endParaRPr lang="en-GB" sz="1300" dirty="0">
              <a:solidFill>
                <a:srgbClr val="6B1F7C"/>
              </a:solidFill>
            </a:endParaRPr>
          </a:p>
          <a:p>
            <a:pPr marL="0" indent="0">
              <a:buNone/>
            </a:pPr>
            <a:r>
              <a:rPr lang="en-US" sz="1300" b="1" dirty="0">
                <a:solidFill>
                  <a:srgbClr val="6B1F7C"/>
                </a:solidFill>
              </a:rPr>
              <a:t>Skills, knowledge and experience</a:t>
            </a:r>
            <a:endParaRPr lang="en-GB" sz="1300" dirty="0">
              <a:solidFill>
                <a:srgbClr val="6B1F7C"/>
              </a:solidFill>
            </a:endParaRPr>
          </a:p>
          <a:p>
            <a:pPr marL="0" indent="0">
              <a:buNone/>
            </a:pPr>
            <a:r>
              <a:rPr lang="en-US" sz="1300" dirty="0">
                <a:solidFill>
                  <a:srgbClr val="6B1F7C"/>
                </a:solidFill>
              </a:rPr>
              <a:t> </a:t>
            </a:r>
            <a:endParaRPr lang="en-GB" sz="1300" dirty="0">
              <a:solidFill>
                <a:srgbClr val="6B1F7C"/>
              </a:solidFill>
            </a:endParaRPr>
          </a:p>
          <a:p>
            <a:pPr marL="0" indent="0" hangingPunct="0">
              <a:buNone/>
            </a:pPr>
            <a:r>
              <a:rPr lang="en-US" sz="1300" dirty="0">
                <a:solidFill>
                  <a:srgbClr val="6B1F7C"/>
                </a:solidFill>
              </a:rPr>
              <a:t>Anyone appointing Designers (including Principal Designers), Contractors (including Principal Contractors) or workers must ensure that those appointed have the necessary skills, knowledge and experience.</a:t>
            </a:r>
          </a:p>
          <a:p>
            <a:pPr marL="0" indent="0" hangingPunct="0">
              <a:buNone/>
            </a:pPr>
            <a:endParaRPr lang="en-GB" sz="1300" dirty="0">
              <a:solidFill>
                <a:srgbClr val="6B1F7C"/>
              </a:solidFill>
            </a:endParaRPr>
          </a:p>
          <a:p>
            <a:pPr marL="0" indent="0">
              <a:buNone/>
            </a:pPr>
            <a:r>
              <a:rPr lang="en-US" sz="1300" dirty="0">
                <a:solidFill>
                  <a:srgbClr val="6B1F7C"/>
                </a:solidFill>
              </a:rPr>
              <a:t>Consideration should be given by venue senior management to ensure that staff have the necessary skills, knowledge and experience. Furthermore, consideration should be given by venue senior management to ensure that any venue service providers appointed also have the necessary skills, knowledge and experience. It is good practice for the </a:t>
            </a:r>
            <a:r>
              <a:rPr lang="en-US" sz="1300" dirty="0" err="1">
                <a:solidFill>
                  <a:srgbClr val="6B1F7C"/>
                </a:solidFill>
              </a:rPr>
              <a:t>organiser</a:t>
            </a:r>
            <a:r>
              <a:rPr lang="en-US" sz="1300" dirty="0">
                <a:solidFill>
                  <a:srgbClr val="6B1F7C"/>
                </a:solidFill>
              </a:rPr>
              <a:t> to request from the venue documents that demonstrate that venue appointed in-house Contractors have the necessary skills, knowledge and experience.</a:t>
            </a:r>
            <a:endParaRPr lang="en-GB" sz="1300" dirty="0">
              <a:solidFill>
                <a:srgbClr val="6B1F7C"/>
              </a:solidFill>
            </a:endParaRPr>
          </a:p>
          <a:p>
            <a:endParaRPr lang="en-GB" dirty="0">
              <a:solidFill>
                <a:srgbClr val="6B1F7C"/>
              </a:solidFill>
            </a:endParaRPr>
          </a:p>
        </p:txBody>
      </p:sp>
    </p:spTree>
    <p:extLst>
      <p:ext uri="{BB962C8B-B14F-4D97-AF65-F5344CB8AC3E}">
        <p14:creationId xmlns:p14="http://schemas.microsoft.com/office/powerpoint/2010/main" val="282661380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6B1F7C"/>
                </a:solidFill>
              </a:rPr>
              <a:t>Venues - What they need to do</a:t>
            </a:r>
            <a:br>
              <a:rPr lang="en-US" dirty="0">
                <a:solidFill>
                  <a:srgbClr val="6B1F7C"/>
                </a:solidFill>
              </a:rPr>
            </a:br>
            <a:endParaRPr lang="en-GB" dirty="0">
              <a:solidFill>
                <a:srgbClr val="6B1F7C"/>
              </a:solidFill>
            </a:endParaRPr>
          </a:p>
        </p:txBody>
      </p:sp>
      <p:sp>
        <p:nvSpPr>
          <p:cNvPr id="3" name="Content Placeholder 2"/>
          <p:cNvSpPr>
            <a:spLocks noGrp="1"/>
          </p:cNvSpPr>
          <p:nvPr>
            <p:ph idx="1"/>
          </p:nvPr>
        </p:nvSpPr>
        <p:spPr/>
        <p:txBody>
          <a:bodyPr>
            <a:normAutofit fontScale="62500" lnSpcReduction="20000"/>
          </a:bodyPr>
          <a:lstStyle/>
          <a:p>
            <a:pPr marL="0" indent="0">
              <a:buNone/>
            </a:pPr>
            <a:r>
              <a:rPr lang="en-US" sz="1900" b="1" dirty="0">
                <a:solidFill>
                  <a:srgbClr val="6B1F7C"/>
                </a:solidFill>
              </a:rPr>
              <a:t>Notification</a:t>
            </a:r>
            <a:endParaRPr lang="en-GB" sz="1900" dirty="0">
              <a:solidFill>
                <a:srgbClr val="6B1F7C"/>
              </a:solidFill>
            </a:endParaRPr>
          </a:p>
          <a:p>
            <a:endParaRPr lang="en-GB" sz="1900" dirty="0">
              <a:solidFill>
                <a:srgbClr val="6B1F7C"/>
              </a:solidFill>
            </a:endParaRPr>
          </a:p>
          <a:p>
            <a:pPr marL="0" indent="0">
              <a:buNone/>
            </a:pPr>
            <a:r>
              <a:rPr lang="en-US" sz="1900" dirty="0">
                <a:solidFill>
                  <a:srgbClr val="6B1F7C"/>
                </a:solidFill>
              </a:rPr>
              <a:t>A project is notifiable to the relevant enforcing authority if the construction work is scheduled to:</a:t>
            </a:r>
            <a:endParaRPr lang="en-GB" sz="1900" dirty="0">
              <a:solidFill>
                <a:srgbClr val="6B1F7C"/>
              </a:solidFill>
            </a:endParaRPr>
          </a:p>
          <a:p>
            <a:pPr marL="0" indent="0">
              <a:buNone/>
            </a:pPr>
            <a:r>
              <a:rPr lang="en-US" sz="1900" dirty="0">
                <a:solidFill>
                  <a:srgbClr val="6B1F7C"/>
                </a:solidFill>
              </a:rPr>
              <a:t> </a:t>
            </a:r>
            <a:endParaRPr lang="en-GB" sz="1900" dirty="0">
              <a:solidFill>
                <a:srgbClr val="6B1F7C"/>
              </a:solidFill>
            </a:endParaRPr>
          </a:p>
          <a:p>
            <a:pPr marL="0" lvl="0" indent="0" hangingPunct="0">
              <a:buNone/>
            </a:pPr>
            <a:r>
              <a:rPr lang="en-US" sz="1900" dirty="0">
                <a:solidFill>
                  <a:srgbClr val="6B1F7C"/>
                </a:solidFill>
              </a:rPr>
              <a:t>Last longer than 30 working days and have more than 20 workers working simultaneously at any point in the project </a:t>
            </a:r>
            <a:endParaRPr lang="en-GB" sz="1900" dirty="0">
              <a:solidFill>
                <a:srgbClr val="6B1F7C"/>
              </a:solidFill>
            </a:endParaRPr>
          </a:p>
          <a:p>
            <a:pPr marL="0" indent="0" hangingPunct="0">
              <a:buNone/>
            </a:pPr>
            <a:r>
              <a:rPr lang="en-US" sz="1900" dirty="0">
                <a:solidFill>
                  <a:srgbClr val="6B1F7C"/>
                </a:solidFill>
              </a:rPr>
              <a:t>OR </a:t>
            </a:r>
            <a:endParaRPr lang="en-GB" sz="1900" dirty="0">
              <a:solidFill>
                <a:srgbClr val="6B1F7C"/>
              </a:solidFill>
            </a:endParaRPr>
          </a:p>
          <a:p>
            <a:pPr marL="0" lvl="0" indent="0" hangingPunct="0">
              <a:buNone/>
            </a:pPr>
            <a:r>
              <a:rPr lang="en-US" sz="1900" dirty="0">
                <a:solidFill>
                  <a:srgbClr val="6B1F7C"/>
                </a:solidFill>
              </a:rPr>
              <a:t>Exceed 500 person days. </a:t>
            </a:r>
            <a:endParaRPr lang="en-GB" sz="1900" dirty="0">
              <a:solidFill>
                <a:srgbClr val="6B1F7C"/>
              </a:solidFill>
            </a:endParaRPr>
          </a:p>
          <a:p>
            <a:endParaRPr lang="en-GB" sz="1900" dirty="0">
              <a:solidFill>
                <a:srgbClr val="6B1F7C"/>
              </a:solidFill>
            </a:endParaRPr>
          </a:p>
          <a:p>
            <a:pPr marL="0" indent="0" hangingPunct="0">
              <a:buNone/>
            </a:pPr>
            <a:r>
              <a:rPr lang="en-US" sz="1900" dirty="0">
                <a:solidFill>
                  <a:srgbClr val="6B1F7C"/>
                </a:solidFill>
              </a:rPr>
              <a:t>A project can be notified via the electronic F10 notification form on the HSE website. The requirements of CDM 2015 apply whether or not the project is notifiable. It is the Client’s responsibility to notify and subsequently display the notice however Clients can request someone else, such as the Principal Contractor, do either of these activities on their behalf.</a:t>
            </a:r>
            <a:endParaRPr lang="en-GB" sz="1900" dirty="0">
              <a:solidFill>
                <a:srgbClr val="6B1F7C"/>
              </a:solidFill>
            </a:endParaRPr>
          </a:p>
          <a:p>
            <a:endParaRPr lang="en-GB" sz="1900" dirty="0">
              <a:solidFill>
                <a:srgbClr val="6B1F7C"/>
              </a:solidFill>
            </a:endParaRPr>
          </a:p>
          <a:p>
            <a:pPr marL="0" indent="0" hangingPunct="0">
              <a:buNone/>
            </a:pPr>
            <a:r>
              <a:rPr lang="en-US" sz="1900" dirty="0">
                <a:solidFill>
                  <a:srgbClr val="6B1F7C"/>
                </a:solidFill>
              </a:rPr>
              <a:t>Venue management should have an understanding of the number of venue personnel and venue contracted service personnel who will require access to the construction site. This information may be requested by the </a:t>
            </a:r>
            <a:r>
              <a:rPr lang="en-US" sz="1900" dirty="0" err="1">
                <a:solidFill>
                  <a:srgbClr val="6B1F7C"/>
                </a:solidFill>
              </a:rPr>
              <a:t>organiser</a:t>
            </a:r>
            <a:r>
              <a:rPr lang="en-US" sz="1900" dirty="0">
                <a:solidFill>
                  <a:srgbClr val="6B1F7C"/>
                </a:solidFill>
              </a:rPr>
              <a:t>.</a:t>
            </a:r>
            <a:endParaRPr lang="en-GB" sz="1900" dirty="0">
              <a:solidFill>
                <a:srgbClr val="6B1F7C"/>
              </a:solidFill>
            </a:endParaRPr>
          </a:p>
          <a:p>
            <a:endParaRPr lang="en-GB" sz="1900" dirty="0">
              <a:solidFill>
                <a:srgbClr val="6B1F7C"/>
              </a:solidFill>
            </a:endParaRPr>
          </a:p>
          <a:p>
            <a:pPr marL="0" indent="0">
              <a:buNone/>
            </a:pPr>
            <a:r>
              <a:rPr lang="en-US" sz="1900" b="1" dirty="0">
                <a:solidFill>
                  <a:srgbClr val="6B1F7C"/>
                </a:solidFill>
              </a:rPr>
              <a:t>Construction Phase Plan</a:t>
            </a:r>
            <a:endParaRPr lang="en-GB" sz="1900" dirty="0">
              <a:solidFill>
                <a:srgbClr val="6B1F7C"/>
              </a:solidFill>
            </a:endParaRPr>
          </a:p>
          <a:p>
            <a:pPr marL="0" indent="0">
              <a:buNone/>
            </a:pPr>
            <a:endParaRPr lang="en-GB" sz="1900" dirty="0">
              <a:solidFill>
                <a:srgbClr val="6B1F7C"/>
              </a:solidFill>
            </a:endParaRPr>
          </a:p>
          <a:p>
            <a:pPr marL="0" indent="0" hangingPunct="0">
              <a:buNone/>
            </a:pPr>
            <a:r>
              <a:rPr lang="en-US" sz="1900" dirty="0">
                <a:solidFill>
                  <a:srgbClr val="6B1F7C"/>
                </a:solidFill>
              </a:rPr>
              <a:t>This document sets out the arrangements for securing health and safety during the construction period. The arrangements include site rules taking into account the activities that will be taking place during the construction period. For projects involving more than one Contractor a Principal Contractor is responsible for the Construction Phase Plan and site rules whereas for single Contractor projects this responsibility sits with a Contractor. (See also Induction and Site Rules)</a:t>
            </a:r>
            <a:endParaRPr lang="en-GB" sz="1900" dirty="0">
              <a:solidFill>
                <a:srgbClr val="6B1F7C"/>
              </a:solidFill>
            </a:endParaRPr>
          </a:p>
          <a:p>
            <a:endParaRPr lang="en-GB" sz="1900" dirty="0">
              <a:solidFill>
                <a:srgbClr val="6B1F7C"/>
              </a:solidFill>
            </a:endParaRPr>
          </a:p>
          <a:p>
            <a:pPr marL="0" indent="0" hangingPunct="0">
              <a:buNone/>
            </a:pPr>
            <a:r>
              <a:rPr lang="en-US" sz="1900" dirty="0">
                <a:solidFill>
                  <a:srgbClr val="6B1F7C"/>
                </a:solidFill>
              </a:rPr>
              <a:t>Unless taking the role of Principal Contractor or being the single Contractor for a project it is unlikely that the venue will be required to produce a Construction Phase Plan.</a:t>
            </a:r>
            <a:endParaRPr lang="en-GB" sz="1900" dirty="0">
              <a:solidFill>
                <a:srgbClr val="6B1F7C"/>
              </a:solidFill>
            </a:endParaRPr>
          </a:p>
          <a:p>
            <a:endParaRPr lang="en-GB" dirty="0">
              <a:solidFill>
                <a:srgbClr val="6B1F7C"/>
              </a:solidFill>
            </a:endParaRPr>
          </a:p>
        </p:txBody>
      </p:sp>
    </p:spTree>
    <p:extLst>
      <p:ext uri="{BB962C8B-B14F-4D97-AF65-F5344CB8AC3E}">
        <p14:creationId xmlns:p14="http://schemas.microsoft.com/office/powerpoint/2010/main" val="191973635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6B1F7C"/>
                </a:solidFill>
              </a:rPr>
              <a:t>Venues - What they need to do</a:t>
            </a:r>
            <a:br>
              <a:rPr lang="en-US" dirty="0">
                <a:solidFill>
                  <a:srgbClr val="6B1F7C"/>
                </a:solidFill>
              </a:rPr>
            </a:br>
            <a:endParaRPr lang="en-GB" dirty="0">
              <a:solidFill>
                <a:srgbClr val="6B1F7C"/>
              </a:solidFill>
            </a:endParaRPr>
          </a:p>
        </p:txBody>
      </p:sp>
      <p:sp>
        <p:nvSpPr>
          <p:cNvPr id="3" name="Content Placeholder 2"/>
          <p:cNvSpPr>
            <a:spLocks noGrp="1"/>
          </p:cNvSpPr>
          <p:nvPr>
            <p:ph idx="1"/>
          </p:nvPr>
        </p:nvSpPr>
        <p:spPr/>
        <p:txBody>
          <a:bodyPr>
            <a:normAutofit/>
          </a:bodyPr>
          <a:lstStyle/>
          <a:p>
            <a:pPr marL="0" indent="0">
              <a:buNone/>
            </a:pPr>
            <a:r>
              <a:rPr lang="en-US" sz="1300" b="1" dirty="0">
                <a:solidFill>
                  <a:srgbClr val="6B1F7C"/>
                </a:solidFill>
              </a:rPr>
              <a:t>Induction and Site Rules</a:t>
            </a:r>
            <a:endParaRPr lang="en-GB" sz="1300" dirty="0">
              <a:solidFill>
                <a:srgbClr val="6B1F7C"/>
              </a:solidFill>
            </a:endParaRPr>
          </a:p>
          <a:p>
            <a:endParaRPr lang="en-GB" sz="1300" dirty="0">
              <a:solidFill>
                <a:srgbClr val="6B1F7C"/>
              </a:solidFill>
            </a:endParaRPr>
          </a:p>
          <a:p>
            <a:pPr marL="0" indent="0" hangingPunct="0">
              <a:buNone/>
            </a:pPr>
            <a:r>
              <a:rPr lang="en-US" sz="1300" dirty="0">
                <a:solidFill>
                  <a:srgbClr val="6B1F7C"/>
                </a:solidFill>
              </a:rPr>
              <a:t>A suitable site induction must be provided to any personnel requiring access to the construction site. The induction must be site specific, highlight any particular risks and include information on the emergency procedures. Where there is more than one Contractor involved in a project the responsibility for ensuring an induction is provided rests with the Principal Contractor. (See also Construction Phase Plan)</a:t>
            </a:r>
          </a:p>
          <a:p>
            <a:pPr marL="0" indent="0" hangingPunct="0">
              <a:buNone/>
            </a:pPr>
            <a:endParaRPr lang="en-US" sz="1300" dirty="0">
              <a:solidFill>
                <a:srgbClr val="6B1F7C"/>
              </a:solidFill>
            </a:endParaRPr>
          </a:p>
          <a:p>
            <a:pPr marL="0" indent="0" hangingPunct="0">
              <a:buNone/>
            </a:pPr>
            <a:r>
              <a:rPr lang="en-US" sz="1300" dirty="0">
                <a:solidFill>
                  <a:srgbClr val="6B1F7C"/>
                </a:solidFill>
              </a:rPr>
              <a:t>It is likely that it will be the venue that set the emergency procedures and therefore this information should be shared with the </a:t>
            </a:r>
            <a:r>
              <a:rPr lang="en-US" sz="1300" dirty="0" err="1">
                <a:solidFill>
                  <a:srgbClr val="6B1F7C"/>
                </a:solidFill>
              </a:rPr>
              <a:t>organiser</a:t>
            </a:r>
            <a:r>
              <a:rPr lang="en-US" sz="1300" dirty="0">
                <a:solidFill>
                  <a:srgbClr val="6B1F7C"/>
                </a:solidFill>
              </a:rPr>
              <a:t> for dissemination. Venue management should ensure that venue employees and venue contracted service employees requiring access to the construction site receive the site specific induction as provided by the </a:t>
            </a:r>
            <a:r>
              <a:rPr lang="en-US" sz="1300" dirty="0" err="1">
                <a:solidFill>
                  <a:srgbClr val="6B1F7C"/>
                </a:solidFill>
              </a:rPr>
              <a:t>organiser</a:t>
            </a:r>
            <a:r>
              <a:rPr lang="en-US" sz="1300" dirty="0">
                <a:solidFill>
                  <a:srgbClr val="6B1F7C"/>
                </a:solidFill>
              </a:rPr>
              <a:t>. It is likely that the venue will issue rules and regulations (e.g. the e-guide) that must be adhered to when operating onsite. These rules should be considered by the </a:t>
            </a:r>
            <a:r>
              <a:rPr lang="en-US" sz="1300" dirty="0" err="1">
                <a:solidFill>
                  <a:srgbClr val="6B1F7C"/>
                </a:solidFill>
              </a:rPr>
              <a:t>organiser</a:t>
            </a:r>
            <a:r>
              <a:rPr lang="en-US" sz="1300" dirty="0">
                <a:solidFill>
                  <a:srgbClr val="6B1F7C"/>
                </a:solidFill>
              </a:rPr>
              <a:t> when developing their site rules. It may be the case that the </a:t>
            </a:r>
            <a:r>
              <a:rPr lang="en-US" sz="1300" dirty="0" err="1">
                <a:solidFill>
                  <a:srgbClr val="6B1F7C"/>
                </a:solidFill>
              </a:rPr>
              <a:t>organiser</a:t>
            </a:r>
            <a:r>
              <a:rPr lang="en-US" sz="1300" dirty="0">
                <a:solidFill>
                  <a:srgbClr val="6B1F7C"/>
                </a:solidFill>
              </a:rPr>
              <a:t> simply adopts the venue’s standard site rules and adds any of their own event specific rules. The site rules must be communicated to all venue personnel and any venue contracted service personnel under the venue’s control who require access to the site during the construction phase.</a:t>
            </a:r>
            <a:endParaRPr lang="en-GB" sz="1300" dirty="0">
              <a:solidFill>
                <a:srgbClr val="6B1F7C"/>
              </a:solidFill>
            </a:endParaRPr>
          </a:p>
          <a:p>
            <a:pPr hangingPunct="0"/>
            <a:endParaRPr lang="en-GB" dirty="0">
              <a:solidFill>
                <a:srgbClr val="6B1F7C"/>
              </a:solidFill>
            </a:endParaRPr>
          </a:p>
          <a:p>
            <a:endParaRPr lang="en-GB" dirty="0">
              <a:solidFill>
                <a:srgbClr val="6B1F7C"/>
              </a:solidFill>
            </a:endParaRPr>
          </a:p>
        </p:txBody>
      </p:sp>
    </p:spTree>
    <p:extLst>
      <p:ext uri="{BB962C8B-B14F-4D97-AF65-F5344CB8AC3E}">
        <p14:creationId xmlns:p14="http://schemas.microsoft.com/office/powerpoint/2010/main" val="85650614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6B1F7C"/>
                </a:solidFill>
              </a:rPr>
              <a:t>Venues - What they need to do</a:t>
            </a:r>
            <a:br>
              <a:rPr lang="en-US" dirty="0">
                <a:solidFill>
                  <a:srgbClr val="6B1F7C"/>
                </a:solidFill>
              </a:rPr>
            </a:br>
            <a:endParaRPr lang="en-GB" dirty="0">
              <a:solidFill>
                <a:srgbClr val="6B1F7C"/>
              </a:solidFill>
            </a:endParaRPr>
          </a:p>
        </p:txBody>
      </p:sp>
      <p:sp>
        <p:nvSpPr>
          <p:cNvPr id="3" name="Content Placeholder 2"/>
          <p:cNvSpPr>
            <a:spLocks noGrp="1"/>
          </p:cNvSpPr>
          <p:nvPr>
            <p:ph idx="1"/>
          </p:nvPr>
        </p:nvSpPr>
        <p:spPr/>
        <p:txBody>
          <a:bodyPr>
            <a:normAutofit/>
          </a:bodyPr>
          <a:lstStyle/>
          <a:p>
            <a:pPr marL="0" indent="0">
              <a:buNone/>
            </a:pPr>
            <a:r>
              <a:rPr lang="en-US" sz="1300" b="1" dirty="0">
                <a:solidFill>
                  <a:srgbClr val="6B1F7C"/>
                </a:solidFill>
              </a:rPr>
              <a:t>Welfare</a:t>
            </a:r>
            <a:endParaRPr lang="en-GB" sz="1300" dirty="0">
              <a:solidFill>
                <a:srgbClr val="6B1F7C"/>
              </a:solidFill>
            </a:endParaRPr>
          </a:p>
          <a:p>
            <a:endParaRPr lang="en-GB" sz="1300" dirty="0">
              <a:solidFill>
                <a:srgbClr val="6B1F7C"/>
              </a:solidFill>
            </a:endParaRPr>
          </a:p>
          <a:p>
            <a:pPr marL="0" indent="0" hangingPunct="0">
              <a:buNone/>
            </a:pPr>
            <a:r>
              <a:rPr lang="en-US" sz="1300" dirty="0">
                <a:solidFill>
                  <a:srgbClr val="6B1F7C"/>
                </a:solidFill>
              </a:rPr>
              <a:t>Workers must be provided with suitable welfare facilities throughout the construction phase. Welfare facilities include, but are not limited to, drinking water, toilets, catering facilities and rest areas. Information regarding the location of the welfare facilities onsite should be disseminated.</a:t>
            </a:r>
            <a:endParaRPr lang="en-GB" sz="1300" dirty="0">
              <a:solidFill>
                <a:srgbClr val="6B1F7C"/>
              </a:solidFill>
            </a:endParaRPr>
          </a:p>
          <a:p>
            <a:endParaRPr lang="en-GB" sz="1300" dirty="0">
              <a:solidFill>
                <a:srgbClr val="6B1F7C"/>
              </a:solidFill>
            </a:endParaRPr>
          </a:p>
          <a:p>
            <a:pPr marL="0" indent="0" hangingPunct="0">
              <a:buNone/>
            </a:pPr>
            <a:r>
              <a:rPr lang="en-US" sz="1300" dirty="0">
                <a:solidFill>
                  <a:srgbClr val="6B1F7C"/>
                </a:solidFill>
              </a:rPr>
              <a:t>It is likely that the venue will provide the welfare facilities. Information regarding the location of the welfare facilities that will be available during the construction phase of an event’s tenancy should be shared with the </a:t>
            </a:r>
            <a:r>
              <a:rPr lang="en-US" sz="1300" dirty="0" err="1">
                <a:solidFill>
                  <a:srgbClr val="6B1F7C"/>
                </a:solidFill>
              </a:rPr>
              <a:t>organiser</a:t>
            </a:r>
            <a:r>
              <a:rPr lang="en-US" sz="1300" dirty="0">
                <a:solidFill>
                  <a:srgbClr val="6B1F7C"/>
                </a:solidFill>
              </a:rPr>
              <a:t> for dissemination.</a:t>
            </a:r>
            <a:endParaRPr lang="en-GB" sz="1300" dirty="0">
              <a:solidFill>
                <a:srgbClr val="6B1F7C"/>
              </a:solidFill>
            </a:endParaRPr>
          </a:p>
          <a:p>
            <a:endParaRPr lang="en-GB" sz="1300" dirty="0">
              <a:solidFill>
                <a:srgbClr val="6B1F7C"/>
              </a:solidFill>
            </a:endParaRPr>
          </a:p>
          <a:p>
            <a:pPr marL="0" indent="0">
              <a:buNone/>
            </a:pPr>
            <a:r>
              <a:rPr lang="en-US" sz="1300" b="1" dirty="0">
                <a:solidFill>
                  <a:srgbClr val="6B1F7C"/>
                </a:solidFill>
              </a:rPr>
              <a:t>Access Control</a:t>
            </a:r>
            <a:endParaRPr lang="en-GB" sz="1300" dirty="0">
              <a:solidFill>
                <a:srgbClr val="6B1F7C"/>
              </a:solidFill>
            </a:endParaRPr>
          </a:p>
          <a:p>
            <a:endParaRPr lang="en-GB" sz="1300" dirty="0">
              <a:solidFill>
                <a:srgbClr val="6B1F7C"/>
              </a:solidFill>
            </a:endParaRPr>
          </a:p>
          <a:p>
            <a:pPr marL="0" indent="0">
              <a:buNone/>
            </a:pPr>
            <a:r>
              <a:rPr lang="en-US" sz="1300" dirty="0">
                <a:solidFill>
                  <a:srgbClr val="6B1F7C"/>
                </a:solidFill>
              </a:rPr>
              <a:t>Reasonable steps must be taken to prevent access by </a:t>
            </a:r>
            <a:r>
              <a:rPr lang="en-US" sz="1300" dirty="0" err="1">
                <a:solidFill>
                  <a:srgbClr val="6B1F7C"/>
                </a:solidFill>
              </a:rPr>
              <a:t>unauthorised</a:t>
            </a:r>
            <a:r>
              <a:rPr lang="en-US" sz="1300" dirty="0">
                <a:solidFill>
                  <a:srgbClr val="6B1F7C"/>
                </a:solidFill>
              </a:rPr>
              <a:t> persons to areas where construction work is due to take place.</a:t>
            </a:r>
            <a:endParaRPr lang="en-GB" sz="1300" dirty="0">
              <a:solidFill>
                <a:srgbClr val="6B1F7C"/>
              </a:solidFill>
            </a:endParaRPr>
          </a:p>
          <a:p>
            <a:pPr marL="0" indent="0">
              <a:buNone/>
            </a:pPr>
            <a:endParaRPr lang="en-GB" sz="1300" dirty="0">
              <a:solidFill>
                <a:srgbClr val="6B1F7C"/>
              </a:solidFill>
            </a:endParaRPr>
          </a:p>
          <a:p>
            <a:pPr marL="0" indent="0" hangingPunct="0">
              <a:buNone/>
            </a:pPr>
            <a:r>
              <a:rPr lang="en-US" sz="1300" dirty="0">
                <a:solidFill>
                  <a:srgbClr val="6B1F7C"/>
                </a:solidFill>
              </a:rPr>
              <a:t>It is likely that access to the construction site will be via the venue’s loading bay/cargo doors. Sufficient security will be required to secure the entrance points to prevent access by </a:t>
            </a:r>
            <a:r>
              <a:rPr lang="en-US" sz="1300" dirty="0" err="1">
                <a:solidFill>
                  <a:srgbClr val="6B1F7C"/>
                </a:solidFill>
              </a:rPr>
              <a:t>unauthorised</a:t>
            </a:r>
            <a:r>
              <a:rPr lang="en-US" sz="1300" dirty="0">
                <a:solidFill>
                  <a:srgbClr val="6B1F7C"/>
                </a:solidFill>
              </a:rPr>
              <a:t> persons.</a:t>
            </a:r>
            <a:endParaRPr lang="en-GB" sz="1300" dirty="0">
              <a:solidFill>
                <a:srgbClr val="6B1F7C"/>
              </a:solidFill>
            </a:endParaRPr>
          </a:p>
          <a:p>
            <a:endParaRPr lang="en-GB" dirty="0">
              <a:solidFill>
                <a:srgbClr val="6B1F7C"/>
              </a:solidFill>
            </a:endParaRPr>
          </a:p>
        </p:txBody>
      </p:sp>
    </p:spTree>
    <p:extLst>
      <p:ext uri="{BB962C8B-B14F-4D97-AF65-F5344CB8AC3E}">
        <p14:creationId xmlns:p14="http://schemas.microsoft.com/office/powerpoint/2010/main" val="134360846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6B1F7C"/>
                </a:solidFill>
              </a:rPr>
              <a:t>Contractors - What they need to do</a:t>
            </a:r>
            <a:br>
              <a:rPr lang="en-GB" dirty="0">
                <a:solidFill>
                  <a:srgbClr val="6B1F7C"/>
                </a:solidFill>
              </a:rPr>
            </a:br>
            <a:endParaRPr lang="en-GB" dirty="0">
              <a:solidFill>
                <a:srgbClr val="6B1F7C"/>
              </a:solidFill>
            </a:endParaRPr>
          </a:p>
        </p:txBody>
      </p:sp>
      <p:sp>
        <p:nvSpPr>
          <p:cNvPr id="3" name="Content Placeholder 2"/>
          <p:cNvSpPr>
            <a:spLocks noGrp="1"/>
          </p:cNvSpPr>
          <p:nvPr>
            <p:ph idx="1"/>
          </p:nvPr>
        </p:nvSpPr>
        <p:spPr/>
        <p:txBody>
          <a:bodyPr/>
          <a:lstStyle/>
          <a:p>
            <a:pPr marL="0" indent="0" hangingPunct="0">
              <a:buNone/>
            </a:pPr>
            <a:r>
              <a:rPr lang="en-US" sz="1200" dirty="0">
                <a:solidFill>
                  <a:srgbClr val="6B1F7C"/>
                </a:solidFill>
              </a:rPr>
              <a:t>The regulations cover the management of health, safety and welfare when carrying out construction projects. The regulations replace The Construction (Design and Management) Regulations 2007 (CDM 2007) and are applicable to event construction in addition to all existing relevant health and safety law which must also be complied with. Construction work includes, but is not limited to, the assembly or </a:t>
            </a:r>
            <a:r>
              <a:rPr lang="en-US" sz="1200" u="sng" dirty="0">
                <a:solidFill>
                  <a:srgbClr val="6B1F7C"/>
                </a:solidFill>
              </a:rPr>
              <a:t>disassembly</a:t>
            </a:r>
            <a:r>
              <a:rPr lang="en-US" sz="1200" dirty="0">
                <a:solidFill>
                  <a:srgbClr val="6B1F7C"/>
                </a:solidFill>
              </a:rPr>
              <a:t> (e.g. phases within build up and breakdown) of prefabricated elements to form a structure (e.g. shell scheme, features and space only stands). The regulations identify key roles (</a:t>
            </a:r>
            <a:r>
              <a:rPr lang="en-US" sz="1200" dirty="0" err="1">
                <a:solidFill>
                  <a:srgbClr val="6B1F7C"/>
                </a:solidFill>
              </a:rPr>
              <a:t>dutyholders</a:t>
            </a:r>
            <a:r>
              <a:rPr lang="en-US" sz="1200" dirty="0">
                <a:solidFill>
                  <a:srgbClr val="6B1F7C"/>
                </a:solidFill>
              </a:rPr>
              <a:t>) who each have specific responsibilities (duties) to fulfil.</a:t>
            </a:r>
            <a:endParaRPr lang="en-GB" sz="1200" dirty="0">
              <a:solidFill>
                <a:srgbClr val="6B1F7C"/>
              </a:solidFill>
            </a:endParaRPr>
          </a:p>
          <a:p>
            <a:pPr marL="0" indent="0">
              <a:buNone/>
            </a:pPr>
            <a:endParaRPr lang="en-GB" sz="1200" dirty="0">
              <a:solidFill>
                <a:srgbClr val="6B1F7C"/>
              </a:solidFill>
            </a:endParaRPr>
          </a:p>
          <a:p>
            <a:pPr marL="0" indent="0">
              <a:buNone/>
            </a:pPr>
            <a:r>
              <a:rPr lang="en-US" sz="1200" b="1" dirty="0">
                <a:solidFill>
                  <a:srgbClr val="6B1F7C"/>
                </a:solidFill>
              </a:rPr>
              <a:t>Understand your roles and responsibilities</a:t>
            </a:r>
          </a:p>
          <a:p>
            <a:pPr marL="0" indent="0">
              <a:buNone/>
            </a:pPr>
            <a:endParaRPr lang="en-GB" sz="1200" dirty="0">
              <a:solidFill>
                <a:srgbClr val="6B1F7C"/>
              </a:solidFill>
            </a:endParaRPr>
          </a:p>
          <a:p>
            <a:pPr marL="0" indent="0">
              <a:buNone/>
            </a:pPr>
            <a:r>
              <a:rPr lang="en-US" sz="1200" dirty="0">
                <a:solidFill>
                  <a:srgbClr val="6B1F7C"/>
                </a:solidFill>
              </a:rPr>
              <a:t>As illustrated in the organogram in Appendix 1 Contractors are likely to take the following role/s with the assigned responsibilities:</a:t>
            </a:r>
            <a:endParaRPr lang="en-GB" sz="1200" dirty="0">
              <a:solidFill>
                <a:srgbClr val="6B1F7C"/>
              </a:solidFill>
            </a:endParaRPr>
          </a:p>
          <a:p>
            <a:endParaRPr lang="en-GB" dirty="0">
              <a:solidFill>
                <a:srgbClr val="6B1F7C"/>
              </a:solidFill>
            </a:endParaRPr>
          </a:p>
        </p:txBody>
      </p:sp>
    </p:spTree>
    <p:extLst>
      <p:ext uri="{BB962C8B-B14F-4D97-AF65-F5344CB8AC3E}">
        <p14:creationId xmlns:p14="http://schemas.microsoft.com/office/powerpoint/2010/main" val="275494356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3989948941"/>
              </p:ext>
            </p:extLst>
          </p:nvPr>
        </p:nvGraphicFramePr>
        <p:xfrm>
          <a:off x="1376126" y="679006"/>
          <a:ext cx="6210677" cy="5744441"/>
        </p:xfrm>
        <a:graphic>
          <a:graphicData uri="http://schemas.openxmlformats.org/drawingml/2006/table">
            <a:tbl>
              <a:tblPr>
                <a:tableStyleId>{5C22544A-7EE6-4342-B048-85BDC9FD1C3A}</a:tableStyleId>
              </a:tblPr>
              <a:tblGrid>
                <a:gridCol w="2553147">
                  <a:extLst>
                    <a:ext uri="{9D8B030D-6E8A-4147-A177-3AD203B41FA5}">
                      <a16:colId xmlns:a16="http://schemas.microsoft.com/office/drawing/2014/main" val="1298400546"/>
                    </a:ext>
                  </a:extLst>
                </a:gridCol>
                <a:gridCol w="3657530">
                  <a:extLst>
                    <a:ext uri="{9D8B030D-6E8A-4147-A177-3AD203B41FA5}">
                      <a16:colId xmlns:a16="http://schemas.microsoft.com/office/drawing/2014/main" val="3791802214"/>
                    </a:ext>
                  </a:extLst>
                </a:gridCol>
              </a:tblGrid>
              <a:tr h="161916">
                <a:tc>
                  <a:txBody>
                    <a:bodyPr/>
                    <a:lstStyle/>
                    <a:p>
                      <a:pPr marL="1219200">
                        <a:lnSpc>
                          <a:spcPct val="115000"/>
                        </a:lnSpc>
                        <a:spcAft>
                          <a:spcPts val="0"/>
                        </a:spcAft>
                      </a:pPr>
                      <a:r>
                        <a:rPr lang="en-US" sz="900" b="1" dirty="0">
                          <a:solidFill>
                            <a:srgbClr val="6B1F7C"/>
                          </a:solidFill>
                          <a:effectLst/>
                        </a:rPr>
                        <a:t>Role</a:t>
                      </a:r>
                      <a:endParaRPr lang="en-GB" sz="900" b="1"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B1F7C"/>
                    </a:solidFill>
                  </a:tcPr>
                </a:tc>
                <a:tc>
                  <a:txBody>
                    <a:bodyPr/>
                    <a:lstStyle/>
                    <a:p>
                      <a:pPr marL="863600">
                        <a:lnSpc>
                          <a:spcPct val="115000"/>
                        </a:lnSpc>
                        <a:spcAft>
                          <a:spcPts val="0"/>
                        </a:spcAft>
                      </a:pPr>
                      <a:r>
                        <a:rPr lang="en-US" sz="900" b="1" dirty="0">
                          <a:solidFill>
                            <a:srgbClr val="6B1F7C"/>
                          </a:solidFill>
                          <a:effectLst/>
                        </a:rPr>
                        <a:t>Summary of Main Responsibilities</a:t>
                      </a:r>
                      <a:endParaRPr lang="en-GB" sz="900" b="1"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B1F7C"/>
                    </a:solidFill>
                  </a:tcPr>
                </a:tc>
                <a:extLst>
                  <a:ext uri="{0D108BD9-81ED-4DB2-BD59-A6C34878D82A}">
                    <a16:rowId xmlns:a16="http://schemas.microsoft.com/office/drawing/2014/main" val="58181765"/>
                  </a:ext>
                </a:extLst>
              </a:tr>
              <a:tr h="189488">
                <a:tc>
                  <a:txBody>
                    <a:bodyPr/>
                    <a:lstStyle/>
                    <a:p>
                      <a:pPr marL="76200">
                        <a:lnSpc>
                          <a:spcPct val="115000"/>
                        </a:lnSpc>
                        <a:spcAft>
                          <a:spcPts val="0"/>
                        </a:spcAft>
                      </a:pPr>
                      <a:r>
                        <a:rPr lang="en-US" sz="900" dirty="0">
                          <a:solidFill>
                            <a:srgbClr val="6B1F7C"/>
                          </a:solidFill>
                          <a:effectLst/>
                        </a:rPr>
                        <a:t>Designers are </a:t>
                      </a:r>
                      <a:r>
                        <a:rPr lang="en-US" sz="900" dirty="0" err="1">
                          <a:solidFill>
                            <a:srgbClr val="6B1F7C"/>
                          </a:solidFill>
                          <a:effectLst/>
                        </a:rPr>
                        <a:t>organisations</a:t>
                      </a:r>
                      <a:r>
                        <a:rPr lang="en-US" sz="900" dirty="0">
                          <a:solidFill>
                            <a:srgbClr val="6B1F7C"/>
                          </a:solidFill>
                          <a:effectLst/>
                        </a:rPr>
                        <a:t> (or individuals), who</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chemeClr val="bg1"/>
                    </a:solidFill>
                  </a:tcPr>
                </a:tc>
                <a:tc>
                  <a:txBody>
                    <a:bodyPr/>
                    <a:lstStyle/>
                    <a:p>
                      <a:pPr marL="50800">
                        <a:lnSpc>
                          <a:spcPct val="115000"/>
                        </a:lnSpc>
                        <a:spcAft>
                          <a:spcPts val="0"/>
                        </a:spcAft>
                      </a:pPr>
                      <a:r>
                        <a:rPr lang="en-US" sz="900" dirty="0">
                          <a:solidFill>
                            <a:srgbClr val="6B1F7C"/>
                          </a:solidFill>
                          <a:effectLst/>
                        </a:rPr>
                        <a:t>When preparing or modifying designs, to eliminate, reduce or control</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chemeClr val="bg1"/>
                    </a:solidFill>
                  </a:tcPr>
                </a:tc>
                <a:extLst>
                  <a:ext uri="{0D108BD9-81ED-4DB2-BD59-A6C34878D82A}">
                    <a16:rowId xmlns:a16="http://schemas.microsoft.com/office/drawing/2014/main" val="2608586646"/>
                  </a:ext>
                </a:extLst>
              </a:tr>
              <a:tr h="175995">
                <a:tc>
                  <a:txBody>
                    <a:bodyPr/>
                    <a:lstStyle/>
                    <a:p>
                      <a:pPr marL="76200">
                        <a:lnSpc>
                          <a:spcPct val="115000"/>
                        </a:lnSpc>
                        <a:spcAft>
                          <a:spcPts val="0"/>
                        </a:spcAft>
                      </a:pPr>
                      <a:r>
                        <a:rPr lang="en-US" sz="900" dirty="0">
                          <a:solidFill>
                            <a:srgbClr val="6B1F7C"/>
                          </a:solidFill>
                          <a:effectLst/>
                        </a:rPr>
                        <a:t>prepare or modify designs for a building, product</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pPr marL="50800">
                        <a:lnSpc>
                          <a:spcPct val="115000"/>
                        </a:lnSpc>
                        <a:spcAft>
                          <a:spcPts val="0"/>
                        </a:spcAft>
                      </a:pPr>
                      <a:r>
                        <a:rPr lang="en-US" sz="900" dirty="0">
                          <a:solidFill>
                            <a:srgbClr val="6B1F7C"/>
                          </a:solidFill>
                          <a:effectLst/>
                        </a:rPr>
                        <a:t>foreseeable risks that may arise during:</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extLst>
                  <a:ext uri="{0D108BD9-81ED-4DB2-BD59-A6C34878D82A}">
                    <a16:rowId xmlns:a16="http://schemas.microsoft.com/office/drawing/2014/main" val="910327886"/>
                  </a:ext>
                </a:extLst>
              </a:tr>
              <a:tr h="185382">
                <a:tc>
                  <a:txBody>
                    <a:bodyPr/>
                    <a:lstStyle/>
                    <a:p>
                      <a:pPr marL="76200">
                        <a:lnSpc>
                          <a:spcPct val="115000"/>
                        </a:lnSpc>
                        <a:spcAft>
                          <a:spcPts val="0"/>
                        </a:spcAft>
                      </a:pPr>
                      <a:r>
                        <a:rPr lang="en-US" sz="900" dirty="0">
                          <a:solidFill>
                            <a:srgbClr val="6B1F7C"/>
                          </a:solidFill>
                          <a:effectLst/>
                        </a:rPr>
                        <a:t>or system relating to construction work or arrange</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pPr marL="304800">
                        <a:lnSpc>
                          <a:spcPct val="115000"/>
                        </a:lnSpc>
                        <a:spcAft>
                          <a:spcPts val="0"/>
                        </a:spcAft>
                      </a:pPr>
                      <a:r>
                        <a:rPr lang="en-US" sz="900" dirty="0">
                          <a:solidFill>
                            <a:srgbClr val="6B1F7C"/>
                          </a:solidFill>
                          <a:effectLst/>
                        </a:rPr>
                        <a:t>● Construction.</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extLst>
                  <a:ext uri="{0D108BD9-81ED-4DB2-BD59-A6C34878D82A}">
                    <a16:rowId xmlns:a16="http://schemas.microsoft.com/office/drawing/2014/main" val="3513517752"/>
                  </a:ext>
                </a:extLst>
              </a:tr>
              <a:tr h="175995">
                <a:tc>
                  <a:txBody>
                    <a:bodyPr/>
                    <a:lstStyle/>
                    <a:p>
                      <a:pPr marL="76200">
                        <a:lnSpc>
                          <a:spcPct val="115000"/>
                        </a:lnSpc>
                        <a:spcAft>
                          <a:spcPts val="0"/>
                        </a:spcAft>
                      </a:pPr>
                      <a:r>
                        <a:rPr lang="en-US" sz="900" dirty="0">
                          <a:solidFill>
                            <a:srgbClr val="6B1F7C"/>
                          </a:solidFill>
                          <a:effectLst/>
                        </a:rPr>
                        <a:t>for or instruct others to do so.</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pPr marL="304800">
                        <a:lnSpc>
                          <a:spcPct val="115000"/>
                        </a:lnSpc>
                        <a:spcAft>
                          <a:spcPts val="0"/>
                        </a:spcAft>
                      </a:pPr>
                      <a:r>
                        <a:rPr lang="en-US" sz="900" dirty="0">
                          <a:solidFill>
                            <a:srgbClr val="6B1F7C"/>
                          </a:solidFill>
                          <a:effectLst/>
                        </a:rPr>
                        <a:t>● The maintenance and use of a structure once it is built.</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extLst>
                  <a:ext uri="{0D108BD9-81ED-4DB2-BD59-A6C34878D82A}">
                    <a16:rowId xmlns:a16="http://schemas.microsoft.com/office/drawing/2014/main" val="1848234010"/>
                  </a:ext>
                </a:extLst>
              </a:tr>
              <a:tr h="194298">
                <a:tc>
                  <a:txBody>
                    <a:bodyPr/>
                    <a:lstStyle/>
                    <a:p>
                      <a:pPr>
                        <a:lnSpc>
                          <a:spcPct val="115000"/>
                        </a:lnSpc>
                        <a:spcAft>
                          <a:spcPts val="0"/>
                        </a:spcAft>
                      </a:pPr>
                      <a:r>
                        <a:rPr lang="en-US" sz="900" dirty="0">
                          <a:solidFill>
                            <a:srgbClr val="6B1F7C"/>
                          </a:solidFill>
                          <a:effectLst/>
                        </a:rPr>
                        <a:t> </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pPr marL="304800">
                        <a:lnSpc>
                          <a:spcPct val="115000"/>
                        </a:lnSpc>
                        <a:spcAft>
                          <a:spcPts val="0"/>
                        </a:spcAft>
                      </a:pPr>
                      <a:r>
                        <a:rPr lang="en-US" sz="900" dirty="0">
                          <a:solidFill>
                            <a:srgbClr val="6B1F7C"/>
                          </a:solidFill>
                          <a:effectLst/>
                        </a:rPr>
                        <a:t>● Take account of pre-construction information and provide</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extLst>
                  <a:ext uri="{0D108BD9-81ED-4DB2-BD59-A6C34878D82A}">
                    <a16:rowId xmlns:a16="http://schemas.microsoft.com/office/drawing/2014/main" val="1383979474"/>
                  </a:ext>
                </a:extLst>
              </a:tr>
              <a:tr h="194298">
                <a:tc>
                  <a:txBody>
                    <a:bodyPr/>
                    <a:lstStyle/>
                    <a:p>
                      <a:pPr>
                        <a:lnSpc>
                          <a:spcPct val="115000"/>
                        </a:lnSpc>
                        <a:spcAft>
                          <a:spcPts val="0"/>
                        </a:spcAft>
                      </a:pPr>
                      <a:r>
                        <a:rPr lang="en-US" sz="900">
                          <a:solidFill>
                            <a:srgbClr val="6B1F7C"/>
                          </a:solidFill>
                          <a:effectLst/>
                        </a:rPr>
                        <a:t> </a:t>
                      </a:r>
                      <a:endParaRPr lang="en-GB" sz="90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pPr marL="444500">
                        <a:lnSpc>
                          <a:spcPct val="115000"/>
                        </a:lnSpc>
                        <a:spcAft>
                          <a:spcPts val="0"/>
                        </a:spcAft>
                      </a:pPr>
                      <a:r>
                        <a:rPr lang="en-US" sz="900" dirty="0">
                          <a:solidFill>
                            <a:srgbClr val="6B1F7C"/>
                          </a:solidFill>
                          <a:effectLst/>
                        </a:rPr>
                        <a:t>information to assist others.</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extLst>
                  <a:ext uri="{0D108BD9-81ED-4DB2-BD59-A6C34878D82A}">
                    <a16:rowId xmlns:a16="http://schemas.microsoft.com/office/drawing/2014/main" val="2417651218"/>
                  </a:ext>
                </a:extLst>
              </a:tr>
              <a:tr h="194298">
                <a:tc>
                  <a:txBody>
                    <a:bodyPr/>
                    <a:lstStyle/>
                    <a:p>
                      <a:pPr>
                        <a:lnSpc>
                          <a:spcPct val="115000"/>
                        </a:lnSpc>
                        <a:spcAft>
                          <a:spcPts val="0"/>
                        </a:spcAft>
                      </a:pPr>
                      <a:r>
                        <a:rPr lang="en-US" sz="900" dirty="0">
                          <a:solidFill>
                            <a:srgbClr val="6B1F7C"/>
                          </a:solidFill>
                          <a:effectLst/>
                        </a:rPr>
                        <a:t> </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pPr marL="304800">
                        <a:lnSpc>
                          <a:spcPct val="115000"/>
                        </a:lnSpc>
                        <a:spcAft>
                          <a:spcPts val="0"/>
                        </a:spcAft>
                      </a:pPr>
                      <a:r>
                        <a:rPr lang="en-US" sz="900" dirty="0">
                          <a:solidFill>
                            <a:srgbClr val="6B1F7C"/>
                          </a:solidFill>
                          <a:effectLst/>
                        </a:rPr>
                        <a:t>● Not start work until they are satisfied that a Client is aware of their</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extLst>
                  <a:ext uri="{0D108BD9-81ED-4DB2-BD59-A6C34878D82A}">
                    <a16:rowId xmlns:a16="http://schemas.microsoft.com/office/drawing/2014/main" val="3331417041"/>
                  </a:ext>
                </a:extLst>
              </a:tr>
              <a:tr h="194298">
                <a:tc>
                  <a:txBody>
                    <a:bodyPr/>
                    <a:lstStyle/>
                    <a:p>
                      <a:pPr>
                        <a:lnSpc>
                          <a:spcPct val="115000"/>
                        </a:lnSpc>
                        <a:spcAft>
                          <a:spcPts val="0"/>
                        </a:spcAft>
                      </a:pPr>
                      <a:r>
                        <a:rPr lang="en-US" sz="900" dirty="0">
                          <a:solidFill>
                            <a:srgbClr val="6B1F7C"/>
                          </a:solidFill>
                          <a:effectLst/>
                        </a:rPr>
                        <a:t> </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pPr marL="444500">
                        <a:lnSpc>
                          <a:spcPct val="115000"/>
                        </a:lnSpc>
                        <a:spcAft>
                          <a:spcPts val="0"/>
                        </a:spcAft>
                      </a:pPr>
                      <a:r>
                        <a:rPr lang="en-US" sz="900" dirty="0">
                          <a:solidFill>
                            <a:srgbClr val="6B1F7C"/>
                          </a:solidFill>
                          <a:effectLst/>
                        </a:rPr>
                        <a:t>duties..</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extLst>
                  <a:ext uri="{0D108BD9-81ED-4DB2-BD59-A6C34878D82A}">
                    <a16:rowId xmlns:a16="http://schemas.microsoft.com/office/drawing/2014/main" val="2726720244"/>
                  </a:ext>
                </a:extLst>
              </a:tr>
              <a:tr h="186203">
                <a:tc>
                  <a:txBody>
                    <a:bodyPr/>
                    <a:lstStyle/>
                    <a:p>
                      <a:pPr>
                        <a:lnSpc>
                          <a:spcPct val="115000"/>
                        </a:lnSpc>
                        <a:spcAft>
                          <a:spcPts val="0"/>
                        </a:spcAft>
                      </a:pPr>
                      <a:r>
                        <a:rPr lang="en-US" sz="900" dirty="0">
                          <a:solidFill>
                            <a:srgbClr val="6B1F7C"/>
                          </a:solidFill>
                          <a:effectLst/>
                        </a:rPr>
                        <a:t> </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bg1"/>
                    </a:solidFill>
                  </a:tcPr>
                </a:tc>
                <a:tc>
                  <a:txBody>
                    <a:bodyPr/>
                    <a:lstStyle/>
                    <a:p>
                      <a:pPr>
                        <a:lnSpc>
                          <a:spcPct val="115000"/>
                        </a:lnSpc>
                        <a:spcAft>
                          <a:spcPts val="0"/>
                        </a:spcAft>
                      </a:pPr>
                      <a:r>
                        <a:rPr lang="en-US" sz="900" dirty="0">
                          <a:solidFill>
                            <a:srgbClr val="6B1F7C"/>
                          </a:solidFill>
                          <a:effectLst/>
                        </a:rPr>
                        <a:t> </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255745821"/>
                  </a:ext>
                </a:extLst>
              </a:tr>
              <a:tr h="198874">
                <a:tc>
                  <a:txBody>
                    <a:bodyPr/>
                    <a:lstStyle/>
                    <a:p>
                      <a:pPr marL="76200">
                        <a:lnSpc>
                          <a:spcPct val="115000"/>
                        </a:lnSpc>
                        <a:spcAft>
                          <a:spcPts val="0"/>
                        </a:spcAft>
                      </a:pPr>
                      <a:r>
                        <a:rPr lang="en-US" sz="900" dirty="0">
                          <a:solidFill>
                            <a:srgbClr val="6B1F7C"/>
                          </a:solidFill>
                          <a:effectLst/>
                        </a:rPr>
                        <a:t>Contractors are </a:t>
                      </a:r>
                      <a:r>
                        <a:rPr lang="en-US" sz="900" dirty="0" err="1">
                          <a:solidFill>
                            <a:srgbClr val="6B1F7C"/>
                          </a:solidFill>
                          <a:effectLst/>
                        </a:rPr>
                        <a:t>organisations</a:t>
                      </a:r>
                      <a:r>
                        <a:rPr lang="en-US" sz="900" dirty="0">
                          <a:solidFill>
                            <a:srgbClr val="6B1F7C"/>
                          </a:solidFill>
                          <a:effectLst/>
                        </a:rPr>
                        <a:t> (or individuals)</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chemeClr val="bg1"/>
                    </a:solidFill>
                  </a:tcPr>
                </a:tc>
                <a:tc>
                  <a:txBody>
                    <a:bodyPr/>
                    <a:lstStyle/>
                    <a:p>
                      <a:pPr marL="304800">
                        <a:lnSpc>
                          <a:spcPct val="115000"/>
                        </a:lnSpc>
                        <a:spcAft>
                          <a:spcPts val="0"/>
                        </a:spcAft>
                      </a:pPr>
                      <a:r>
                        <a:rPr lang="en-US" sz="900" dirty="0">
                          <a:solidFill>
                            <a:srgbClr val="6B1F7C"/>
                          </a:solidFill>
                          <a:effectLst/>
                        </a:rPr>
                        <a:t>● Plan, manage and monitor construction work under their control so</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chemeClr val="bg1"/>
                    </a:solidFill>
                  </a:tcPr>
                </a:tc>
                <a:extLst>
                  <a:ext uri="{0D108BD9-81ED-4DB2-BD59-A6C34878D82A}">
                    <a16:rowId xmlns:a16="http://schemas.microsoft.com/office/drawing/2014/main" val="3442475583"/>
                  </a:ext>
                </a:extLst>
              </a:tr>
              <a:tr h="166609">
                <a:tc>
                  <a:txBody>
                    <a:bodyPr/>
                    <a:lstStyle/>
                    <a:p>
                      <a:pPr marL="76200">
                        <a:lnSpc>
                          <a:spcPct val="115000"/>
                        </a:lnSpc>
                        <a:spcAft>
                          <a:spcPts val="0"/>
                        </a:spcAft>
                      </a:pPr>
                      <a:r>
                        <a:rPr lang="en-US" sz="900" dirty="0">
                          <a:solidFill>
                            <a:srgbClr val="6B1F7C"/>
                          </a:solidFill>
                          <a:effectLst/>
                        </a:rPr>
                        <a:t>who directly employ or engage with construction</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pPr marL="444500">
                        <a:lnSpc>
                          <a:spcPct val="115000"/>
                        </a:lnSpc>
                        <a:spcAft>
                          <a:spcPts val="0"/>
                        </a:spcAft>
                      </a:pPr>
                      <a:r>
                        <a:rPr lang="en-US" sz="900" dirty="0">
                          <a:solidFill>
                            <a:srgbClr val="6B1F7C"/>
                          </a:solidFill>
                          <a:effectLst/>
                        </a:rPr>
                        <a:t>that it is carried out without risks to health and safety. Cooperate</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extLst>
                  <a:ext uri="{0D108BD9-81ED-4DB2-BD59-A6C34878D82A}">
                    <a16:rowId xmlns:a16="http://schemas.microsoft.com/office/drawing/2014/main" val="1164697767"/>
                  </a:ext>
                </a:extLst>
              </a:tr>
              <a:tr h="175995">
                <a:tc>
                  <a:txBody>
                    <a:bodyPr/>
                    <a:lstStyle/>
                    <a:p>
                      <a:pPr marL="76200">
                        <a:lnSpc>
                          <a:spcPct val="115000"/>
                        </a:lnSpc>
                        <a:spcAft>
                          <a:spcPts val="0"/>
                        </a:spcAft>
                      </a:pPr>
                      <a:r>
                        <a:rPr lang="en-US" sz="900" dirty="0">
                          <a:solidFill>
                            <a:srgbClr val="6B1F7C"/>
                          </a:solidFill>
                          <a:effectLst/>
                        </a:rPr>
                        <a:t>workers or manage construction work.</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pPr marL="444500">
                        <a:lnSpc>
                          <a:spcPct val="115000"/>
                        </a:lnSpc>
                        <a:spcAft>
                          <a:spcPts val="0"/>
                        </a:spcAft>
                      </a:pPr>
                      <a:r>
                        <a:rPr lang="en-US" sz="900" dirty="0">
                          <a:solidFill>
                            <a:srgbClr val="6B1F7C"/>
                          </a:solidFill>
                          <a:effectLst/>
                        </a:rPr>
                        <a:t>and coordinate their activities with others in the project team- in</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extLst>
                  <a:ext uri="{0D108BD9-81ED-4DB2-BD59-A6C34878D82A}">
                    <a16:rowId xmlns:a16="http://schemas.microsoft.com/office/drawing/2014/main" val="3584882419"/>
                  </a:ext>
                </a:extLst>
              </a:tr>
              <a:tr h="194298">
                <a:tc>
                  <a:txBody>
                    <a:bodyPr/>
                    <a:lstStyle/>
                    <a:p>
                      <a:pPr>
                        <a:lnSpc>
                          <a:spcPct val="115000"/>
                        </a:lnSpc>
                        <a:spcAft>
                          <a:spcPts val="0"/>
                        </a:spcAft>
                      </a:pPr>
                      <a:r>
                        <a:rPr lang="en-US" sz="900" dirty="0">
                          <a:solidFill>
                            <a:srgbClr val="6B1F7C"/>
                          </a:solidFill>
                          <a:effectLst/>
                        </a:rPr>
                        <a:t> </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pPr marL="444500">
                        <a:lnSpc>
                          <a:spcPct val="115000"/>
                        </a:lnSpc>
                        <a:spcAft>
                          <a:spcPts val="0"/>
                        </a:spcAft>
                      </a:pPr>
                      <a:r>
                        <a:rPr lang="en-US" sz="900" dirty="0">
                          <a:solidFill>
                            <a:srgbClr val="6B1F7C"/>
                          </a:solidFill>
                          <a:effectLst/>
                        </a:rPr>
                        <a:t>particular, comply with directions given to them by the Principal</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extLst>
                  <a:ext uri="{0D108BD9-81ED-4DB2-BD59-A6C34878D82A}">
                    <a16:rowId xmlns:a16="http://schemas.microsoft.com/office/drawing/2014/main" val="1604504479"/>
                  </a:ext>
                </a:extLst>
              </a:tr>
              <a:tr h="194298">
                <a:tc>
                  <a:txBody>
                    <a:bodyPr/>
                    <a:lstStyle/>
                    <a:p>
                      <a:pPr>
                        <a:lnSpc>
                          <a:spcPct val="115000"/>
                        </a:lnSpc>
                        <a:spcAft>
                          <a:spcPts val="0"/>
                        </a:spcAft>
                      </a:pPr>
                      <a:r>
                        <a:rPr lang="en-US" sz="900" dirty="0">
                          <a:solidFill>
                            <a:srgbClr val="6B1F7C"/>
                          </a:solidFill>
                          <a:effectLst/>
                        </a:rPr>
                        <a:t> </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pPr marL="444500">
                        <a:lnSpc>
                          <a:spcPct val="115000"/>
                        </a:lnSpc>
                        <a:spcAft>
                          <a:spcPts val="0"/>
                        </a:spcAft>
                      </a:pPr>
                      <a:r>
                        <a:rPr lang="en-US" sz="900" dirty="0">
                          <a:solidFill>
                            <a:srgbClr val="6B1F7C"/>
                          </a:solidFill>
                          <a:effectLst/>
                        </a:rPr>
                        <a:t>Designer or Principal Contractor. For single-Contractor projects,</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extLst>
                  <a:ext uri="{0D108BD9-81ED-4DB2-BD59-A6C34878D82A}">
                    <a16:rowId xmlns:a16="http://schemas.microsoft.com/office/drawing/2014/main" val="928753971"/>
                  </a:ext>
                </a:extLst>
              </a:tr>
              <a:tr h="194298">
                <a:tc>
                  <a:txBody>
                    <a:bodyPr/>
                    <a:lstStyle/>
                    <a:p>
                      <a:pPr>
                        <a:lnSpc>
                          <a:spcPct val="115000"/>
                        </a:lnSpc>
                        <a:spcAft>
                          <a:spcPts val="0"/>
                        </a:spcAft>
                      </a:pPr>
                      <a:r>
                        <a:rPr lang="en-US" sz="900" dirty="0">
                          <a:solidFill>
                            <a:srgbClr val="6B1F7C"/>
                          </a:solidFill>
                          <a:effectLst/>
                        </a:rPr>
                        <a:t> </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pPr marL="444500">
                        <a:lnSpc>
                          <a:spcPct val="115000"/>
                        </a:lnSpc>
                        <a:spcAft>
                          <a:spcPts val="0"/>
                        </a:spcAft>
                      </a:pPr>
                      <a:r>
                        <a:rPr lang="en-US" sz="900" dirty="0">
                          <a:solidFill>
                            <a:srgbClr val="6B1F7C"/>
                          </a:solidFill>
                          <a:effectLst/>
                        </a:rPr>
                        <a:t>prepare a Construction Phase Plan.</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extLst>
                  <a:ext uri="{0D108BD9-81ED-4DB2-BD59-A6C34878D82A}">
                    <a16:rowId xmlns:a16="http://schemas.microsoft.com/office/drawing/2014/main" val="3390274243"/>
                  </a:ext>
                </a:extLst>
              </a:tr>
              <a:tr h="194298">
                <a:tc>
                  <a:txBody>
                    <a:bodyPr/>
                    <a:lstStyle/>
                    <a:p>
                      <a:pPr>
                        <a:lnSpc>
                          <a:spcPct val="115000"/>
                        </a:lnSpc>
                        <a:spcAft>
                          <a:spcPts val="0"/>
                        </a:spcAft>
                      </a:pPr>
                      <a:r>
                        <a:rPr lang="en-US" sz="900" dirty="0">
                          <a:solidFill>
                            <a:srgbClr val="6B1F7C"/>
                          </a:solidFill>
                          <a:effectLst/>
                        </a:rPr>
                        <a:t> </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pPr marL="304800">
                        <a:lnSpc>
                          <a:spcPct val="115000"/>
                        </a:lnSpc>
                        <a:spcAft>
                          <a:spcPts val="0"/>
                        </a:spcAft>
                      </a:pPr>
                      <a:r>
                        <a:rPr lang="en-US" sz="900" dirty="0">
                          <a:solidFill>
                            <a:srgbClr val="6B1F7C"/>
                          </a:solidFill>
                          <a:effectLst/>
                        </a:rPr>
                        <a:t>● Not start work until steps have been taken to prevent </a:t>
                      </a:r>
                      <a:r>
                        <a:rPr lang="en-US" sz="900" dirty="0" err="1">
                          <a:solidFill>
                            <a:srgbClr val="6B1F7C"/>
                          </a:solidFill>
                          <a:effectLst/>
                        </a:rPr>
                        <a:t>unauthorised</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extLst>
                  <a:ext uri="{0D108BD9-81ED-4DB2-BD59-A6C34878D82A}">
                    <a16:rowId xmlns:a16="http://schemas.microsoft.com/office/drawing/2014/main" val="2771017234"/>
                  </a:ext>
                </a:extLst>
              </a:tr>
              <a:tr h="194298">
                <a:tc>
                  <a:txBody>
                    <a:bodyPr/>
                    <a:lstStyle/>
                    <a:p>
                      <a:pPr>
                        <a:lnSpc>
                          <a:spcPct val="115000"/>
                        </a:lnSpc>
                        <a:spcAft>
                          <a:spcPts val="0"/>
                        </a:spcAft>
                      </a:pPr>
                      <a:r>
                        <a:rPr lang="en-US" sz="900" dirty="0">
                          <a:solidFill>
                            <a:srgbClr val="6B1F7C"/>
                          </a:solidFill>
                          <a:effectLst/>
                        </a:rPr>
                        <a:t> </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pPr marL="444500">
                        <a:lnSpc>
                          <a:spcPct val="115000"/>
                        </a:lnSpc>
                        <a:spcAft>
                          <a:spcPts val="0"/>
                        </a:spcAft>
                      </a:pPr>
                      <a:r>
                        <a:rPr lang="en-US" sz="900" dirty="0">
                          <a:solidFill>
                            <a:srgbClr val="6B1F7C"/>
                          </a:solidFill>
                          <a:effectLst/>
                        </a:rPr>
                        <a:t>access to areas where construction work is taking place.</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extLst>
                  <a:ext uri="{0D108BD9-81ED-4DB2-BD59-A6C34878D82A}">
                    <a16:rowId xmlns:a16="http://schemas.microsoft.com/office/drawing/2014/main" val="2801718334"/>
                  </a:ext>
                </a:extLst>
              </a:tr>
              <a:tr h="194298">
                <a:tc>
                  <a:txBody>
                    <a:bodyPr/>
                    <a:lstStyle/>
                    <a:p>
                      <a:pPr>
                        <a:lnSpc>
                          <a:spcPct val="115000"/>
                        </a:lnSpc>
                        <a:spcAft>
                          <a:spcPts val="0"/>
                        </a:spcAft>
                      </a:pPr>
                      <a:r>
                        <a:rPr lang="en-US" sz="900" dirty="0">
                          <a:solidFill>
                            <a:srgbClr val="6B1F7C"/>
                          </a:solidFill>
                          <a:effectLst/>
                        </a:rPr>
                        <a:t> </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pPr marL="304800">
                        <a:lnSpc>
                          <a:spcPct val="115000"/>
                        </a:lnSpc>
                        <a:spcAft>
                          <a:spcPts val="0"/>
                        </a:spcAft>
                      </a:pPr>
                      <a:r>
                        <a:rPr lang="en-US" sz="900" dirty="0">
                          <a:solidFill>
                            <a:srgbClr val="6B1F7C"/>
                          </a:solidFill>
                          <a:effectLst/>
                        </a:rPr>
                        <a:t>● Take reasonable practicable steps to ensure suitable welfare is in</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extLst>
                  <a:ext uri="{0D108BD9-81ED-4DB2-BD59-A6C34878D82A}">
                    <a16:rowId xmlns:a16="http://schemas.microsoft.com/office/drawing/2014/main" val="3071091653"/>
                  </a:ext>
                </a:extLst>
              </a:tr>
              <a:tr h="194298">
                <a:tc>
                  <a:txBody>
                    <a:bodyPr/>
                    <a:lstStyle/>
                    <a:p>
                      <a:pPr>
                        <a:lnSpc>
                          <a:spcPct val="115000"/>
                        </a:lnSpc>
                        <a:spcAft>
                          <a:spcPts val="0"/>
                        </a:spcAft>
                      </a:pPr>
                      <a:r>
                        <a:rPr lang="en-US" sz="900" dirty="0">
                          <a:solidFill>
                            <a:srgbClr val="6B1F7C"/>
                          </a:solidFill>
                          <a:effectLst/>
                        </a:rPr>
                        <a:t> </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pPr marL="444500">
                        <a:lnSpc>
                          <a:spcPct val="115000"/>
                        </a:lnSpc>
                        <a:spcAft>
                          <a:spcPts val="0"/>
                        </a:spcAft>
                      </a:pPr>
                      <a:r>
                        <a:rPr lang="en-US" sz="900" dirty="0">
                          <a:solidFill>
                            <a:srgbClr val="6B1F7C"/>
                          </a:solidFill>
                          <a:effectLst/>
                        </a:rPr>
                        <a:t>place for their workers.</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extLst>
                  <a:ext uri="{0D108BD9-81ED-4DB2-BD59-A6C34878D82A}">
                    <a16:rowId xmlns:a16="http://schemas.microsoft.com/office/drawing/2014/main" val="3198292404"/>
                  </a:ext>
                </a:extLst>
              </a:tr>
              <a:tr h="194298">
                <a:tc>
                  <a:txBody>
                    <a:bodyPr/>
                    <a:lstStyle/>
                    <a:p>
                      <a:pPr>
                        <a:lnSpc>
                          <a:spcPct val="115000"/>
                        </a:lnSpc>
                        <a:spcAft>
                          <a:spcPts val="0"/>
                        </a:spcAft>
                      </a:pPr>
                      <a:r>
                        <a:rPr lang="en-US" sz="900" dirty="0">
                          <a:solidFill>
                            <a:srgbClr val="6B1F7C"/>
                          </a:solidFill>
                          <a:effectLst/>
                        </a:rPr>
                        <a:t> </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pPr marL="304800">
                        <a:lnSpc>
                          <a:spcPct val="115000"/>
                        </a:lnSpc>
                        <a:spcAft>
                          <a:spcPts val="0"/>
                        </a:spcAft>
                      </a:pPr>
                      <a:r>
                        <a:rPr lang="en-US" sz="900" dirty="0">
                          <a:solidFill>
                            <a:srgbClr val="6B1F7C"/>
                          </a:solidFill>
                          <a:effectLst/>
                        </a:rPr>
                        <a:t>● Not start work until they are satisfied that a Client is aware of their</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extLst>
                  <a:ext uri="{0D108BD9-81ED-4DB2-BD59-A6C34878D82A}">
                    <a16:rowId xmlns:a16="http://schemas.microsoft.com/office/drawing/2014/main" val="539665741"/>
                  </a:ext>
                </a:extLst>
              </a:tr>
              <a:tr h="194298">
                <a:tc>
                  <a:txBody>
                    <a:bodyPr/>
                    <a:lstStyle/>
                    <a:p>
                      <a:pPr>
                        <a:lnSpc>
                          <a:spcPct val="115000"/>
                        </a:lnSpc>
                        <a:spcAft>
                          <a:spcPts val="0"/>
                        </a:spcAft>
                      </a:pPr>
                      <a:r>
                        <a:rPr lang="en-US" sz="900" dirty="0">
                          <a:solidFill>
                            <a:srgbClr val="6B1F7C"/>
                          </a:solidFill>
                          <a:effectLst/>
                        </a:rPr>
                        <a:t> </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pPr marL="444500">
                        <a:lnSpc>
                          <a:spcPct val="115000"/>
                        </a:lnSpc>
                        <a:spcAft>
                          <a:spcPts val="0"/>
                        </a:spcAft>
                      </a:pPr>
                      <a:r>
                        <a:rPr lang="en-US" sz="900" dirty="0">
                          <a:solidFill>
                            <a:srgbClr val="6B1F7C"/>
                          </a:solidFill>
                          <a:effectLst/>
                        </a:rPr>
                        <a:t>duties.</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extLst>
                  <a:ext uri="{0D108BD9-81ED-4DB2-BD59-A6C34878D82A}">
                    <a16:rowId xmlns:a16="http://schemas.microsoft.com/office/drawing/2014/main" val="3337958553"/>
                  </a:ext>
                </a:extLst>
              </a:tr>
              <a:tr h="157734">
                <a:tc>
                  <a:txBody>
                    <a:bodyPr/>
                    <a:lstStyle/>
                    <a:p>
                      <a:pPr>
                        <a:lnSpc>
                          <a:spcPct val="115000"/>
                        </a:lnSpc>
                        <a:spcAft>
                          <a:spcPts val="0"/>
                        </a:spcAft>
                      </a:pPr>
                      <a:r>
                        <a:rPr lang="en-US" sz="900" dirty="0">
                          <a:solidFill>
                            <a:srgbClr val="6B1F7C"/>
                          </a:solidFill>
                          <a:effectLst/>
                        </a:rPr>
                        <a:t> </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bg1"/>
                    </a:solidFill>
                  </a:tcPr>
                </a:tc>
                <a:tc>
                  <a:txBody>
                    <a:bodyPr/>
                    <a:lstStyle/>
                    <a:p>
                      <a:pPr>
                        <a:lnSpc>
                          <a:spcPct val="115000"/>
                        </a:lnSpc>
                        <a:spcAft>
                          <a:spcPts val="0"/>
                        </a:spcAft>
                      </a:pPr>
                      <a:r>
                        <a:rPr lang="en-US" sz="900" dirty="0">
                          <a:solidFill>
                            <a:srgbClr val="6B1F7C"/>
                          </a:solidFill>
                          <a:effectLst/>
                        </a:rPr>
                        <a:t> </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201132649"/>
                  </a:ext>
                </a:extLst>
              </a:tr>
              <a:tr h="189488">
                <a:tc gridSpan="2">
                  <a:txBody>
                    <a:bodyPr/>
                    <a:lstStyle/>
                    <a:p>
                      <a:pPr marL="1917700">
                        <a:lnSpc>
                          <a:spcPct val="115000"/>
                        </a:lnSpc>
                        <a:spcAft>
                          <a:spcPts val="0"/>
                        </a:spcAft>
                      </a:pPr>
                      <a:r>
                        <a:rPr lang="en-US" sz="900" dirty="0">
                          <a:solidFill>
                            <a:srgbClr val="6B1F7C"/>
                          </a:solidFill>
                          <a:effectLst/>
                        </a:rPr>
                        <a:t>For projects involving more than one Contractor:</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chemeClr val="bg1"/>
                    </a:solidFill>
                  </a:tcPr>
                </a:tc>
                <a:tc hMerge="1">
                  <a:txBody>
                    <a:bodyPr/>
                    <a:lstStyle/>
                    <a:p>
                      <a:endParaRPr lang="en-GB"/>
                    </a:p>
                  </a:txBody>
                  <a:tcPr/>
                </a:tc>
                <a:extLst>
                  <a:ext uri="{0D108BD9-81ED-4DB2-BD59-A6C34878D82A}">
                    <a16:rowId xmlns:a16="http://schemas.microsoft.com/office/drawing/2014/main" val="3611534408"/>
                  </a:ext>
                </a:extLst>
              </a:tr>
              <a:tr h="157734">
                <a:tc>
                  <a:txBody>
                    <a:bodyPr/>
                    <a:lstStyle/>
                    <a:p>
                      <a:pPr>
                        <a:lnSpc>
                          <a:spcPct val="115000"/>
                        </a:lnSpc>
                        <a:spcAft>
                          <a:spcPts val="0"/>
                        </a:spcAft>
                      </a:pPr>
                      <a:r>
                        <a:rPr lang="en-US" sz="900" dirty="0">
                          <a:solidFill>
                            <a:srgbClr val="6B1F7C"/>
                          </a:solidFill>
                          <a:effectLst/>
                        </a:rPr>
                        <a:t> </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solidFill>
                      <a:schemeClr val="bg1"/>
                    </a:solidFill>
                  </a:tcPr>
                </a:tc>
                <a:tc>
                  <a:txBody>
                    <a:bodyPr/>
                    <a:lstStyle/>
                    <a:p>
                      <a:pPr>
                        <a:lnSpc>
                          <a:spcPct val="115000"/>
                        </a:lnSpc>
                        <a:spcAft>
                          <a:spcPts val="0"/>
                        </a:spcAft>
                      </a:pPr>
                      <a:r>
                        <a:rPr lang="en-US" sz="900" dirty="0">
                          <a:solidFill>
                            <a:srgbClr val="6B1F7C"/>
                          </a:solidFill>
                          <a:effectLst/>
                        </a:rPr>
                        <a:t> </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77012514"/>
                  </a:ext>
                </a:extLst>
              </a:tr>
              <a:tr h="189488">
                <a:tc>
                  <a:txBody>
                    <a:bodyPr/>
                    <a:lstStyle/>
                    <a:p>
                      <a:pPr marL="76200">
                        <a:lnSpc>
                          <a:spcPct val="115000"/>
                        </a:lnSpc>
                        <a:spcAft>
                          <a:spcPts val="0"/>
                        </a:spcAft>
                      </a:pPr>
                      <a:r>
                        <a:rPr lang="en-US" sz="900" dirty="0">
                          <a:solidFill>
                            <a:srgbClr val="6B1F7C"/>
                          </a:solidFill>
                          <a:effectLst/>
                        </a:rPr>
                        <a:t>Principal Designers are </a:t>
                      </a:r>
                      <a:r>
                        <a:rPr lang="en-US" sz="900" dirty="0" err="1">
                          <a:solidFill>
                            <a:srgbClr val="6B1F7C"/>
                          </a:solidFill>
                          <a:effectLst/>
                        </a:rPr>
                        <a:t>organisations</a:t>
                      </a:r>
                      <a:r>
                        <a:rPr lang="en-US" sz="900" dirty="0">
                          <a:solidFill>
                            <a:srgbClr val="6B1F7C"/>
                          </a:solidFill>
                          <a:effectLst/>
                        </a:rPr>
                        <a:t> (or</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chemeClr val="bg1"/>
                    </a:solidFill>
                  </a:tcPr>
                </a:tc>
                <a:tc>
                  <a:txBody>
                    <a:bodyPr/>
                    <a:lstStyle/>
                    <a:p>
                      <a:pPr marL="50800">
                        <a:lnSpc>
                          <a:spcPct val="115000"/>
                        </a:lnSpc>
                        <a:spcAft>
                          <a:spcPts val="0"/>
                        </a:spcAft>
                      </a:pPr>
                      <a:r>
                        <a:rPr lang="en-US" sz="900" dirty="0">
                          <a:solidFill>
                            <a:srgbClr val="6B1F7C"/>
                          </a:solidFill>
                          <a:effectLst/>
                        </a:rPr>
                        <a:t>Plan, manage, monitor and coordinate health and safety in the pre-</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chemeClr val="bg1"/>
                    </a:solidFill>
                  </a:tcPr>
                </a:tc>
                <a:extLst>
                  <a:ext uri="{0D108BD9-81ED-4DB2-BD59-A6C34878D82A}">
                    <a16:rowId xmlns:a16="http://schemas.microsoft.com/office/drawing/2014/main" val="3582679348"/>
                  </a:ext>
                </a:extLst>
              </a:tr>
              <a:tr h="175995">
                <a:tc>
                  <a:txBody>
                    <a:bodyPr/>
                    <a:lstStyle/>
                    <a:p>
                      <a:pPr marL="76200">
                        <a:lnSpc>
                          <a:spcPct val="115000"/>
                        </a:lnSpc>
                        <a:spcAft>
                          <a:spcPts val="0"/>
                        </a:spcAft>
                      </a:pPr>
                      <a:r>
                        <a:rPr lang="en-US" sz="900" dirty="0">
                          <a:solidFill>
                            <a:srgbClr val="6B1F7C"/>
                          </a:solidFill>
                          <a:effectLst/>
                        </a:rPr>
                        <a:t>individuals) in control of the pre-construction phase</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pPr marL="50800">
                        <a:lnSpc>
                          <a:spcPct val="115000"/>
                        </a:lnSpc>
                        <a:spcAft>
                          <a:spcPts val="0"/>
                        </a:spcAft>
                      </a:pPr>
                      <a:r>
                        <a:rPr lang="en-US" sz="900" dirty="0">
                          <a:solidFill>
                            <a:srgbClr val="6B1F7C"/>
                          </a:solidFill>
                          <a:effectLst/>
                        </a:rPr>
                        <a:t>construction phase of a project. This includes:</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extLst>
                  <a:ext uri="{0D108BD9-81ED-4DB2-BD59-A6C34878D82A}">
                    <a16:rowId xmlns:a16="http://schemas.microsoft.com/office/drawing/2014/main" val="2912090164"/>
                  </a:ext>
                </a:extLst>
              </a:tr>
              <a:tr h="185382">
                <a:tc>
                  <a:txBody>
                    <a:bodyPr/>
                    <a:lstStyle/>
                    <a:p>
                      <a:pPr marL="76200">
                        <a:lnSpc>
                          <a:spcPct val="115000"/>
                        </a:lnSpc>
                        <a:spcAft>
                          <a:spcPts val="0"/>
                        </a:spcAft>
                      </a:pPr>
                      <a:r>
                        <a:rPr lang="en-US" sz="900" dirty="0">
                          <a:solidFill>
                            <a:srgbClr val="6B1F7C"/>
                          </a:solidFill>
                          <a:effectLst/>
                        </a:rPr>
                        <a:t>where a project involves more than one Contractor.</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pPr marL="304800">
                        <a:lnSpc>
                          <a:spcPct val="115000"/>
                        </a:lnSpc>
                        <a:spcAft>
                          <a:spcPts val="0"/>
                        </a:spcAft>
                      </a:pPr>
                      <a:r>
                        <a:rPr lang="en-US" sz="900" dirty="0">
                          <a:solidFill>
                            <a:srgbClr val="6B1F7C"/>
                          </a:solidFill>
                          <a:effectLst/>
                        </a:rPr>
                        <a:t>● Helping and advising the Client in brining together the pre-</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extLst>
                  <a:ext uri="{0D108BD9-81ED-4DB2-BD59-A6C34878D82A}">
                    <a16:rowId xmlns:a16="http://schemas.microsoft.com/office/drawing/2014/main" val="3998314205"/>
                  </a:ext>
                </a:extLst>
              </a:tr>
              <a:tr h="166609">
                <a:tc>
                  <a:txBody>
                    <a:bodyPr/>
                    <a:lstStyle/>
                    <a:p>
                      <a:pPr marL="76200">
                        <a:lnSpc>
                          <a:spcPct val="115000"/>
                        </a:lnSpc>
                        <a:spcAft>
                          <a:spcPts val="0"/>
                        </a:spcAft>
                      </a:pPr>
                      <a:r>
                        <a:rPr lang="en-US" sz="900" dirty="0">
                          <a:solidFill>
                            <a:srgbClr val="6B1F7C"/>
                          </a:solidFill>
                          <a:effectLst/>
                        </a:rPr>
                        <a:t>Appointed by the Client or if not appointed, the role</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pPr marL="444500">
                        <a:lnSpc>
                          <a:spcPct val="115000"/>
                        </a:lnSpc>
                        <a:spcAft>
                          <a:spcPts val="0"/>
                        </a:spcAft>
                      </a:pPr>
                      <a:r>
                        <a:rPr lang="en-US" sz="900" dirty="0">
                          <a:solidFill>
                            <a:srgbClr val="6B1F7C"/>
                          </a:solidFill>
                          <a:effectLst/>
                        </a:rPr>
                        <a:t>construction information.</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extLst>
                  <a:ext uri="{0D108BD9-81ED-4DB2-BD59-A6C34878D82A}">
                    <a16:rowId xmlns:a16="http://schemas.microsoft.com/office/drawing/2014/main" val="1767728190"/>
                  </a:ext>
                </a:extLst>
              </a:tr>
              <a:tr h="185382">
                <a:tc>
                  <a:txBody>
                    <a:bodyPr/>
                    <a:lstStyle/>
                    <a:p>
                      <a:pPr marL="76200">
                        <a:lnSpc>
                          <a:spcPct val="115000"/>
                        </a:lnSpc>
                        <a:spcAft>
                          <a:spcPts val="0"/>
                        </a:spcAft>
                      </a:pPr>
                      <a:r>
                        <a:rPr lang="en-US" sz="900" dirty="0">
                          <a:solidFill>
                            <a:srgbClr val="6B1F7C"/>
                          </a:solidFill>
                          <a:effectLst/>
                        </a:rPr>
                        <a:t>is undertaken by the Client.</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pPr marL="304800">
                        <a:lnSpc>
                          <a:spcPct val="115000"/>
                        </a:lnSpc>
                        <a:spcAft>
                          <a:spcPts val="0"/>
                        </a:spcAft>
                      </a:pPr>
                      <a:r>
                        <a:rPr lang="en-US" sz="900" dirty="0">
                          <a:solidFill>
                            <a:srgbClr val="6B1F7C"/>
                          </a:solidFill>
                          <a:effectLst/>
                        </a:rPr>
                        <a:t>● Working with other Designers to identify, eliminate or control</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extLst>
                  <a:ext uri="{0D108BD9-81ED-4DB2-BD59-A6C34878D82A}">
                    <a16:rowId xmlns:a16="http://schemas.microsoft.com/office/drawing/2014/main" val="1184404789"/>
                  </a:ext>
                </a:extLst>
              </a:tr>
              <a:tr h="194298">
                <a:tc>
                  <a:txBody>
                    <a:bodyPr/>
                    <a:lstStyle/>
                    <a:p>
                      <a:pPr>
                        <a:lnSpc>
                          <a:spcPct val="115000"/>
                        </a:lnSpc>
                        <a:spcAft>
                          <a:spcPts val="0"/>
                        </a:spcAft>
                      </a:pPr>
                      <a:r>
                        <a:rPr lang="en-US" sz="900" dirty="0">
                          <a:solidFill>
                            <a:srgbClr val="6B1F7C"/>
                          </a:solidFill>
                          <a:effectLst/>
                        </a:rPr>
                        <a:t> </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bg1"/>
                    </a:solidFill>
                  </a:tcPr>
                </a:tc>
                <a:tc>
                  <a:txBody>
                    <a:bodyPr/>
                    <a:lstStyle/>
                    <a:p>
                      <a:pPr marL="444500">
                        <a:lnSpc>
                          <a:spcPct val="115000"/>
                        </a:lnSpc>
                        <a:spcAft>
                          <a:spcPts val="0"/>
                        </a:spcAft>
                      </a:pPr>
                      <a:r>
                        <a:rPr lang="en-US" sz="900" dirty="0">
                          <a:solidFill>
                            <a:srgbClr val="6B1F7C"/>
                          </a:solidFill>
                          <a:effectLst/>
                        </a:rPr>
                        <a:t>foreseeable risks.</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96035858"/>
                  </a:ext>
                </a:extLst>
              </a:tr>
            </a:tbl>
          </a:graphicData>
        </a:graphic>
      </p:graphicFrame>
    </p:spTree>
    <p:extLst>
      <p:ext uri="{BB962C8B-B14F-4D97-AF65-F5344CB8AC3E}">
        <p14:creationId xmlns:p14="http://schemas.microsoft.com/office/powerpoint/2010/main" val="179128198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475831727"/>
              </p:ext>
            </p:extLst>
          </p:nvPr>
        </p:nvGraphicFramePr>
        <p:xfrm>
          <a:off x="1245394" y="941563"/>
          <a:ext cx="6642100" cy="5062811"/>
        </p:xfrm>
        <a:graphic>
          <a:graphicData uri="http://schemas.openxmlformats.org/drawingml/2006/table">
            <a:tbl>
              <a:tblPr>
                <a:tableStyleId>{5C22544A-7EE6-4342-B048-85BDC9FD1C3A}</a:tableStyleId>
              </a:tblPr>
              <a:tblGrid>
                <a:gridCol w="2730500">
                  <a:extLst>
                    <a:ext uri="{9D8B030D-6E8A-4147-A177-3AD203B41FA5}">
                      <a16:colId xmlns:a16="http://schemas.microsoft.com/office/drawing/2014/main" val="3153028963"/>
                    </a:ext>
                  </a:extLst>
                </a:gridCol>
                <a:gridCol w="3911600">
                  <a:extLst>
                    <a:ext uri="{9D8B030D-6E8A-4147-A177-3AD203B41FA5}">
                      <a16:colId xmlns:a16="http://schemas.microsoft.com/office/drawing/2014/main" val="2917610226"/>
                    </a:ext>
                  </a:extLst>
                </a:gridCol>
              </a:tblGrid>
              <a:tr h="236609">
                <a:tc>
                  <a:txBody>
                    <a:bodyPr/>
                    <a:lstStyle/>
                    <a:p>
                      <a:pPr marL="1219200">
                        <a:lnSpc>
                          <a:spcPct val="115000"/>
                        </a:lnSpc>
                        <a:spcAft>
                          <a:spcPts val="0"/>
                        </a:spcAft>
                      </a:pPr>
                      <a:r>
                        <a:rPr lang="en-US" sz="1000" b="1" dirty="0">
                          <a:solidFill>
                            <a:srgbClr val="6B1F7C"/>
                          </a:solidFill>
                          <a:effectLst/>
                        </a:rPr>
                        <a:t>Role</a:t>
                      </a:r>
                      <a:endParaRPr lang="en-GB" sz="1100" b="1"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B1F7C"/>
                    </a:solidFill>
                  </a:tcPr>
                </a:tc>
                <a:tc>
                  <a:txBody>
                    <a:bodyPr/>
                    <a:lstStyle/>
                    <a:p>
                      <a:pPr marL="863600">
                        <a:lnSpc>
                          <a:spcPct val="115000"/>
                        </a:lnSpc>
                        <a:spcAft>
                          <a:spcPts val="0"/>
                        </a:spcAft>
                      </a:pPr>
                      <a:r>
                        <a:rPr lang="en-US" sz="1000" b="1" dirty="0">
                          <a:solidFill>
                            <a:srgbClr val="6B1F7C"/>
                          </a:solidFill>
                          <a:effectLst/>
                        </a:rPr>
                        <a:t>Summary of Main Responsibilities</a:t>
                      </a:r>
                      <a:endParaRPr lang="en-GB" sz="1100" b="1"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B1F7C"/>
                    </a:solidFill>
                  </a:tcPr>
                </a:tc>
                <a:extLst>
                  <a:ext uri="{0D108BD9-81ED-4DB2-BD59-A6C34878D82A}">
                    <a16:rowId xmlns:a16="http://schemas.microsoft.com/office/drawing/2014/main" val="1505340972"/>
                  </a:ext>
                </a:extLst>
              </a:tr>
              <a:tr h="302681">
                <a:tc>
                  <a:txBody>
                    <a:bodyPr/>
                    <a:lstStyle/>
                    <a:p>
                      <a:pPr marL="76200">
                        <a:lnSpc>
                          <a:spcPct val="115000"/>
                        </a:lnSpc>
                        <a:spcAft>
                          <a:spcPts val="0"/>
                        </a:spcAft>
                      </a:pPr>
                      <a:r>
                        <a:rPr lang="en-US" sz="900" dirty="0">
                          <a:solidFill>
                            <a:srgbClr val="6B1F7C"/>
                          </a:solidFill>
                          <a:effectLst/>
                        </a:rPr>
                        <a:t>Principal Designers…</a:t>
                      </a:r>
                      <a:endParaRPr lang="en-GB" sz="11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chemeClr val="bg1"/>
                    </a:solidFill>
                  </a:tcPr>
                </a:tc>
                <a:tc>
                  <a:txBody>
                    <a:bodyPr/>
                    <a:lstStyle/>
                    <a:p>
                      <a:pPr marL="304800">
                        <a:lnSpc>
                          <a:spcPct val="115000"/>
                        </a:lnSpc>
                        <a:spcAft>
                          <a:spcPts val="0"/>
                        </a:spcAft>
                      </a:pPr>
                      <a:r>
                        <a:rPr lang="en-US" sz="900" dirty="0">
                          <a:solidFill>
                            <a:srgbClr val="6B1F7C"/>
                          </a:solidFill>
                          <a:effectLst/>
                        </a:rPr>
                        <a:t>● Ensuring Designers carry out their duties.</a:t>
                      </a:r>
                      <a:endParaRPr lang="en-GB" sz="11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chemeClr val="bg1"/>
                    </a:solidFill>
                  </a:tcPr>
                </a:tc>
                <a:extLst>
                  <a:ext uri="{0D108BD9-81ED-4DB2-BD59-A6C34878D82A}">
                    <a16:rowId xmlns:a16="http://schemas.microsoft.com/office/drawing/2014/main" val="79933802"/>
                  </a:ext>
                </a:extLst>
              </a:tr>
              <a:tr h="278395">
                <a:tc>
                  <a:txBody>
                    <a:bodyPr/>
                    <a:lstStyle/>
                    <a:p>
                      <a:pPr>
                        <a:lnSpc>
                          <a:spcPct val="115000"/>
                        </a:lnSpc>
                        <a:spcAft>
                          <a:spcPts val="0"/>
                        </a:spcAft>
                      </a:pPr>
                      <a:r>
                        <a:rPr lang="en-US" sz="1200" dirty="0">
                          <a:solidFill>
                            <a:srgbClr val="6B1F7C"/>
                          </a:solidFill>
                          <a:effectLst/>
                        </a:rPr>
                        <a:t> </a:t>
                      </a:r>
                      <a:endParaRPr lang="en-GB" sz="11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pPr marL="38100">
                        <a:lnSpc>
                          <a:spcPct val="115000"/>
                        </a:lnSpc>
                        <a:spcAft>
                          <a:spcPts val="0"/>
                        </a:spcAft>
                      </a:pPr>
                      <a:r>
                        <a:rPr lang="en-US" sz="900">
                          <a:solidFill>
                            <a:srgbClr val="6B1F7C"/>
                          </a:solidFill>
                          <a:effectLst/>
                        </a:rPr>
                        <a:t>Prepare and provide relevant information to other dutyholders, including the</a:t>
                      </a:r>
                      <a:endParaRPr lang="en-GB" sz="110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extLst>
                  <a:ext uri="{0D108BD9-81ED-4DB2-BD59-A6C34878D82A}">
                    <a16:rowId xmlns:a16="http://schemas.microsoft.com/office/drawing/2014/main" val="898600465"/>
                  </a:ext>
                </a:extLst>
              </a:tr>
              <a:tr h="278395">
                <a:tc>
                  <a:txBody>
                    <a:bodyPr/>
                    <a:lstStyle/>
                    <a:p>
                      <a:pPr>
                        <a:lnSpc>
                          <a:spcPct val="115000"/>
                        </a:lnSpc>
                        <a:spcAft>
                          <a:spcPts val="0"/>
                        </a:spcAft>
                      </a:pPr>
                      <a:r>
                        <a:rPr lang="en-US" sz="1200" dirty="0">
                          <a:solidFill>
                            <a:srgbClr val="6B1F7C"/>
                          </a:solidFill>
                          <a:effectLst/>
                        </a:rPr>
                        <a:t> </a:t>
                      </a:r>
                      <a:endParaRPr lang="en-GB" sz="11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pPr marL="38100">
                        <a:lnSpc>
                          <a:spcPct val="115000"/>
                        </a:lnSpc>
                        <a:spcAft>
                          <a:spcPts val="0"/>
                        </a:spcAft>
                      </a:pPr>
                      <a:r>
                        <a:rPr lang="en-US" sz="900" dirty="0">
                          <a:solidFill>
                            <a:srgbClr val="6B1F7C"/>
                          </a:solidFill>
                          <a:effectLst/>
                        </a:rPr>
                        <a:t>Principal Contractor to help them plan, manage, monitor and coordinate</a:t>
                      </a:r>
                      <a:endParaRPr lang="en-GB" sz="11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extLst>
                  <a:ext uri="{0D108BD9-81ED-4DB2-BD59-A6C34878D82A}">
                    <a16:rowId xmlns:a16="http://schemas.microsoft.com/office/drawing/2014/main" val="3915158585"/>
                  </a:ext>
                </a:extLst>
              </a:tr>
              <a:tr h="278395">
                <a:tc>
                  <a:txBody>
                    <a:bodyPr/>
                    <a:lstStyle/>
                    <a:p>
                      <a:pPr>
                        <a:lnSpc>
                          <a:spcPct val="115000"/>
                        </a:lnSpc>
                        <a:spcAft>
                          <a:spcPts val="0"/>
                        </a:spcAft>
                      </a:pPr>
                      <a:r>
                        <a:rPr lang="en-US" sz="1200" dirty="0">
                          <a:solidFill>
                            <a:srgbClr val="6B1F7C"/>
                          </a:solidFill>
                          <a:effectLst/>
                        </a:rPr>
                        <a:t> </a:t>
                      </a:r>
                      <a:endParaRPr lang="en-GB" sz="11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pPr marL="38100">
                        <a:lnSpc>
                          <a:spcPct val="115000"/>
                        </a:lnSpc>
                        <a:spcAft>
                          <a:spcPts val="0"/>
                        </a:spcAft>
                      </a:pPr>
                      <a:r>
                        <a:rPr lang="en-US" sz="900" dirty="0">
                          <a:solidFill>
                            <a:srgbClr val="6B1F7C"/>
                          </a:solidFill>
                          <a:effectLst/>
                        </a:rPr>
                        <a:t>health and safety in the construction phase.</a:t>
                      </a:r>
                      <a:endParaRPr lang="en-GB" sz="11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extLst>
                  <a:ext uri="{0D108BD9-81ED-4DB2-BD59-A6C34878D82A}">
                    <a16:rowId xmlns:a16="http://schemas.microsoft.com/office/drawing/2014/main" val="3246901848"/>
                  </a:ext>
                </a:extLst>
              </a:tr>
              <a:tr h="150806">
                <a:tc>
                  <a:txBody>
                    <a:bodyPr/>
                    <a:lstStyle/>
                    <a:p>
                      <a:pPr>
                        <a:lnSpc>
                          <a:spcPct val="115000"/>
                        </a:lnSpc>
                        <a:spcAft>
                          <a:spcPts val="0"/>
                        </a:spcAft>
                      </a:pPr>
                      <a:r>
                        <a:rPr lang="en-US" sz="650" dirty="0">
                          <a:solidFill>
                            <a:srgbClr val="6B1F7C"/>
                          </a:solidFill>
                          <a:effectLst/>
                        </a:rPr>
                        <a:t> </a:t>
                      </a:r>
                      <a:endParaRPr lang="en-GB" sz="11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bg1"/>
                    </a:solidFill>
                  </a:tcPr>
                </a:tc>
                <a:tc>
                  <a:txBody>
                    <a:bodyPr/>
                    <a:lstStyle/>
                    <a:p>
                      <a:pPr>
                        <a:lnSpc>
                          <a:spcPct val="115000"/>
                        </a:lnSpc>
                        <a:spcAft>
                          <a:spcPts val="0"/>
                        </a:spcAft>
                      </a:pPr>
                      <a:r>
                        <a:rPr lang="en-US" sz="650" dirty="0">
                          <a:solidFill>
                            <a:srgbClr val="6B1F7C"/>
                          </a:solidFill>
                          <a:effectLst/>
                        </a:rPr>
                        <a:t> </a:t>
                      </a:r>
                      <a:endParaRPr lang="en-GB" sz="11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66017027"/>
                  </a:ext>
                </a:extLst>
              </a:tr>
              <a:tr h="288395">
                <a:tc>
                  <a:txBody>
                    <a:bodyPr/>
                    <a:lstStyle/>
                    <a:p>
                      <a:pPr marL="76200">
                        <a:lnSpc>
                          <a:spcPct val="115000"/>
                        </a:lnSpc>
                        <a:spcAft>
                          <a:spcPts val="0"/>
                        </a:spcAft>
                      </a:pPr>
                      <a:r>
                        <a:rPr lang="en-US" sz="900" dirty="0">
                          <a:solidFill>
                            <a:srgbClr val="6B1F7C"/>
                          </a:solidFill>
                          <a:effectLst/>
                        </a:rPr>
                        <a:t>Principal Contractors are </a:t>
                      </a:r>
                      <a:r>
                        <a:rPr lang="en-US" sz="900" dirty="0" err="1">
                          <a:solidFill>
                            <a:srgbClr val="6B1F7C"/>
                          </a:solidFill>
                          <a:effectLst/>
                        </a:rPr>
                        <a:t>organisations</a:t>
                      </a:r>
                      <a:r>
                        <a:rPr lang="en-US" sz="900" dirty="0">
                          <a:solidFill>
                            <a:srgbClr val="6B1F7C"/>
                          </a:solidFill>
                          <a:effectLst/>
                        </a:rPr>
                        <a:t> (or</a:t>
                      </a:r>
                      <a:endParaRPr lang="en-GB" sz="11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chemeClr val="bg1"/>
                    </a:solidFill>
                  </a:tcPr>
                </a:tc>
                <a:tc>
                  <a:txBody>
                    <a:bodyPr/>
                    <a:lstStyle/>
                    <a:p>
                      <a:pPr marL="50800">
                        <a:lnSpc>
                          <a:spcPct val="115000"/>
                        </a:lnSpc>
                        <a:spcAft>
                          <a:spcPts val="0"/>
                        </a:spcAft>
                      </a:pPr>
                      <a:r>
                        <a:rPr lang="en-US" sz="900" dirty="0">
                          <a:solidFill>
                            <a:srgbClr val="6B1F7C"/>
                          </a:solidFill>
                          <a:effectLst/>
                        </a:rPr>
                        <a:t>Plan, manage, monitor and coordinate health and safety in the construction</a:t>
                      </a:r>
                      <a:endParaRPr lang="en-GB" sz="11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chemeClr val="bg1"/>
                    </a:solidFill>
                  </a:tcPr>
                </a:tc>
                <a:extLst>
                  <a:ext uri="{0D108BD9-81ED-4DB2-BD59-A6C34878D82A}">
                    <a16:rowId xmlns:a16="http://schemas.microsoft.com/office/drawing/2014/main" val="2198439204"/>
                  </a:ext>
                </a:extLst>
              </a:tr>
              <a:tr h="267860">
                <a:tc>
                  <a:txBody>
                    <a:bodyPr/>
                    <a:lstStyle/>
                    <a:p>
                      <a:pPr marL="76200">
                        <a:lnSpc>
                          <a:spcPct val="115000"/>
                        </a:lnSpc>
                        <a:spcAft>
                          <a:spcPts val="0"/>
                        </a:spcAft>
                      </a:pPr>
                      <a:r>
                        <a:rPr lang="en-US" sz="900" dirty="0">
                          <a:solidFill>
                            <a:srgbClr val="6B1F7C"/>
                          </a:solidFill>
                          <a:effectLst/>
                        </a:rPr>
                        <a:t>individuals) in control of the construction phase</a:t>
                      </a:r>
                      <a:endParaRPr lang="en-GB" sz="11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pPr marL="50800">
                        <a:lnSpc>
                          <a:spcPct val="115000"/>
                        </a:lnSpc>
                        <a:spcAft>
                          <a:spcPts val="0"/>
                        </a:spcAft>
                      </a:pPr>
                      <a:r>
                        <a:rPr lang="en-US" sz="900" dirty="0">
                          <a:solidFill>
                            <a:srgbClr val="6B1F7C"/>
                          </a:solidFill>
                          <a:effectLst/>
                        </a:rPr>
                        <a:t>phase of a project. This includes:</a:t>
                      </a:r>
                      <a:endParaRPr lang="en-GB" sz="11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extLst>
                  <a:ext uri="{0D108BD9-81ED-4DB2-BD59-A6C34878D82A}">
                    <a16:rowId xmlns:a16="http://schemas.microsoft.com/office/drawing/2014/main" val="3631326607"/>
                  </a:ext>
                </a:extLst>
              </a:tr>
              <a:tr h="282145">
                <a:tc>
                  <a:txBody>
                    <a:bodyPr/>
                    <a:lstStyle/>
                    <a:p>
                      <a:pPr marL="76200">
                        <a:lnSpc>
                          <a:spcPct val="115000"/>
                        </a:lnSpc>
                        <a:spcAft>
                          <a:spcPts val="0"/>
                        </a:spcAft>
                      </a:pPr>
                      <a:r>
                        <a:rPr lang="en-US" sz="900" dirty="0">
                          <a:solidFill>
                            <a:srgbClr val="6B1F7C"/>
                          </a:solidFill>
                          <a:effectLst/>
                        </a:rPr>
                        <a:t>where the project involves more than one</a:t>
                      </a:r>
                      <a:endParaRPr lang="en-GB" sz="11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pPr marL="304800">
                        <a:lnSpc>
                          <a:spcPct val="115000"/>
                        </a:lnSpc>
                        <a:spcAft>
                          <a:spcPts val="0"/>
                        </a:spcAft>
                      </a:pPr>
                      <a:r>
                        <a:rPr lang="en-US" sz="900" dirty="0">
                          <a:solidFill>
                            <a:srgbClr val="6B1F7C"/>
                          </a:solidFill>
                          <a:effectLst/>
                        </a:rPr>
                        <a:t>● Liaising with the Client and Principal Designers.</a:t>
                      </a:r>
                      <a:endParaRPr lang="en-GB" sz="11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extLst>
                  <a:ext uri="{0D108BD9-81ED-4DB2-BD59-A6C34878D82A}">
                    <a16:rowId xmlns:a16="http://schemas.microsoft.com/office/drawing/2014/main" val="4273344366"/>
                  </a:ext>
                </a:extLst>
              </a:tr>
              <a:tr h="267860">
                <a:tc>
                  <a:txBody>
                    <a:bodyPr/>
                    <a:lstStyle/>
                    <a:p>
                      <a:pPr marL="76200">
                        <a:lnSpc>
                          <a:spcPct val="115000"/>
                        </a:lnSpc>
                        <a:spcAft>
                          <a:spcPts val="0"/>
                        </a:spcAft>
                      </a:pPr>
                      <a:r>
                        <a:rPr lang="en-US" sz="900" dirty="0">
                          <a:solidFill>
                            <a:srgbClr val="6B1F7C"/>
                          </a:solidFill>
                          <a:effectLst/>
                        </a:rPr>
                        <a:t>Contractor.</a:t>
                      </a:r>
                      <a:endParaRPr lang="en-GB" sz="11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pPr marL="304800">
                        <a:lnSpc>
                          <a:spcPct val="115000"/>
                        </a:lnSpc>
                        <a:spcAft>
                          <a:spcPts val="0"/>
                        </a:spcAft>
                      </a:pPr>
                      <a:r>
                        <a:rPr lang="en-US" sz="900" dirty="0">
                          <a:solidFill>
                            <a:srgbClr val="6B1F7C"/>
                          </a:solidFill>
                          <a:effectLst/>
                        </a:rPr>
                        <a:t>● Preparing the Construction Phase Plan.</a:t>
                      </a:r>
                      <a:endParaRPr lang="en-GB" sz="11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extLst>
                  <a:ext uri="{0D108BD9-81ED-4DB2-BD59-A6C34878D82A}">
                    <a16:rowId xmlns:a16="http://schemas.microsoft.com/office/drawing/2014/main" val="1572618643"/>
                  </a:ext>
                </a:extLst>
              </a:tr>
              <a:tr h="278395">
                <a:tc>
                  <a:txBody>
                    <a:bodyPr/>
                    <a:lstStyle/>
                    <a:p>
                      <a:pPr>
                        <a:lnSpc>
                          <a:spcPct val="115000"/>
                        </a:lnSpc>
                        <a:spcAft>
                          <a:spcPts val="0"/>
                        </a:spcAft>
                      </a:pPr>
                      <a:r>
                        <a:rPr lang="en-US" sz="1200" dirty="0">
                          <a:solidFill>
                            <a:srgbClr val="6B1F7C"/>
                          </a:solidFill>
                          <a:effectLst/>
                        </a:rPr>
                        <a:t> </a:t>
                      </a:r>
                      <a:endParaRPr lang="en-GB" sz="11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pPr marL="304800">
                        <a:lnSpc>
                          <a:spcPct val="115000"/>
                        </a:lnSpc>
                        <a:spcAft>
                          <a:spcPts val="0"/>
                        </a:spcAft>
                      </a:pPr>
                      <a:r>
                        <a:rPr lang="en-US" sz="900" dirty="0">
                          <a:solidFill>
                            <a:srgbClr val="6B1F7C"/>
                          </a:solidFill>
                          <a:effectLst/>
                        </a:rPr>
                        <a:t>● </a:t>
                      </a:r>
                      <a:r>
                        <a:rPr lang="en-US" sz="900" dirty="0" err="1">
                          <a:solidFill>
                            <a:srgbClr val="6B1F7C"/>
                          </a:solidFill>
                          <a:effectLst/>
                        </a:rPr>
                        <a:t>Organising</a:t>
                      </a:r>
                      <a:r>
                        <a:rPr lang="en-US" sz="900" dirty="0">
                          <a:solidFill>
                            <a:srgbClr val="6B1F7C"/>
                          </a:solidFill>
                          <a:effectLst/>
                        </a:rPr>
                        <a:t> cooperation between Contractors and coordinating their</a:t>
                      </a:r>
                      <a:endParaRPr lang="en-GB" sz="11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extLst>
                  <a:ext uri="{0D108BD9-81ED-4DB2-BD59-A6C34878D82A}">
                    <a16:rowId xmlns:a16="http://schemas.microsoft.com/office/drawing/2014/main" val="4057515892"/>
                  </a:ext>
                </a:extLst>
              </a:tr>
              <a:tr h="253574">
                <a:tc>
                  <a:txBody>
                    <a:bodyPr/>
                    <a:lstStyle/>
                    <a:p>
                      <a:pPr marL="76200">
                        <a:lnSpc>
                          <a:spcPct val="115000"/>
                        </a:lnSpc>
                        <a:spcAft>
                          <a:spcPts val="0"/>
                        </a:spcAft>
                      </a:pPr>
                      <a:r>
                        <a:rPr lang="en-US" sz="900" dirty="0">
                          <a:solidFill>
                            <a:srgbClr val="6B1F7C"/>
                          </a:solidFill>
                          <a:effectLst/>
                        </a:rPr>
                        <a:t>Appointed by the Client or if not appointed, the role</a:t>
                      </a:r>
                      <a:endParaRPr lang="en-GB" sz="11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pPr marL="444500">
                        <a:lnSpc>
                          <a:spcPct val="115000"/>
                        </a:lnSpc>
                        <a:spcAft>
                          <a:spcPts val="0"/>
                        </a:spcAft>
                      </a:pPr>
                      <a:r>
                        <a:rPr lang="en-US" sz="900" dirty="0">
                          <a:solidFill>
                            <a:srgbClr val="6B1F7C"/>
                          </a:solidFill>
                          <a:effectLst/>
                        </a:rPr>
                        <a:t>work.</a:t>
                      </a:r>
                      <a:endParaRPr lang="en-GB" sz="11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extLst>
                  <a:ext uri="{0D108BD9-81ED-4DB2-BD59-A6C34878D82A}">
                    <a16:rowId xmlns:a16="http://schemas.microsoft.com/office/drawing/2014/main" val="2209650159"/>
                  </a:ext>
                </a:extLst>
              </a:tr>
              <a:tr h="267860">
                <a:tc>
                  <a:txBody>
                    <a:bodyPr/>
                    <a:lstStyle/>
                    <a:p>
                      <a:pPr marL="76200">
                        <a:lnSpc>
                          <a:spcPct val="115000"/>
                        </a:lnSpc>
                        <a:spcAft>
                          <a:spcPts val="0"/>
                        </a:spcAft>
                      </a:pPr>
                      <a:r>
                        <a:rPr lang="en-US" sz="900" dirty="0">
                          <a:solidFill>
                            <a:srgbClr val="6B1F7C"/>
                          </a:solidFill>
                          <a:effectLst/>
                        </a:rPr>
                        <a:t>is undertaken by the Client.</a:t>
                      </a:r>
                      <a:endParaRPr lang="en-GB" sz="11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pPr marL="50800">
                        <a:lnSpc>
                          <a:spcPct val="115000"/>
                        </a:lnSpc>
                        <a:spcAft>
                          <a:spcPts val="0"/>
                        </a:spcAft>
                      </a:pPr>
                      <a:r>
                        <a:rPr lang="en-US" sz="900" dirty="0">
                          <a:solidFill>
                            <a:srgbClr val="6B1F7C"/>
                          </a:solidFill>
                          <a:effectLst/>
                        </a:rPr>
                        <a:t>Ensure:</a:t>
                      </a:r>
                      <a:endParaRPr lang="en-GB" sz="11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extLst>
                  <a:ext uri="{0D108BD9-81ED-4DB2-BD59-A6C34878D82A}">
                    <a16:rowId xmlns:a16="http://schemas.microsoft.com/office/drawing/2014/main" val="1077301251"/>
                  </a:ext>
                </a:extLst>
              </a:tr>
              <a:tr h="282145">
                <a:tc>
                  <a:txBody>
                    <a:bodyPr/>
                    <a:lstStyle/>
                    <a:p>
                      <a:pPr>
                        <a:lnSpc>
                          <a:spcPct val="115000"/>
                        </a:lnSpc>
                        <a:spcAft>
                          <a:spcPts val="0"/>
                        </a:spcAft>
                      </a:pPr>
                      <a:r>
                        <a:rPr lang="en-US" sz="1200" dirty="0">
                          <a:solidFill>
                            <a:srgbClr val="6B1F7C"/>
                          </a:solidFill>
                          <a:effectLst/>
                        </a:rPr>
                        <a:t> </a:t>
                      </a:r>
                      <a:endParaRPr lang="en-GB" sz="11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pPr marL="304800">
                        <a:lnSpc>
                          <a:spcPct val="115000"/>
                        </a:lnSpc>
                        <a:spcAft>
                          <a:spcPts val="0"/>
                        </a:spcAft>
                      </a:pPr>
                      <a:r>
                        <a:rPr lang="en-US" sz="900" dirty="0">
                          <a:solidFill>
                            <a:srgbClr val="6B1F7C"/>
                          </a:solidFill>
                          <a:effectLst/>
                        </a:rPr>
                        <a:t>● Suitable site inductions are provided.</a:t>
                      </a:r>
                      <a:endParaRPr lang="en-GB" sz="11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extLst>
                  <a:ext uri="{0D108BD9-81ED-4DB2-BD59-A6C34878D82A}">
                    <a16:rowId xmlns:a16="http://schemas.microsoft.com/office/drawing/2014/main" val="3595720461"/>
                  </a:ext>
                </a:extLst>
              </a:tr>
              <a:tr h="278395">
                <a:tc>
                  <a:txBody>
                    <a:bodyPr/>
                    <a:lstStyle/>
                    <a:p>
                      <a:pPr>
                        <a:lnSpc>
                          <a:spcPct val="115000"/>
                        </a:lnSpc>
                        <a:spcAft>
                          <a:spcPts val="0"/>
                        </a:spcAft>
                      </a:pPr>
                      <a:r>
                        <a:rPr lang="en-US" sz="1200" dirty="0">
                          <a:solidFill>
                            <a:srgbClr val="6B1F7C"/>
                          </a:solidFill>
                          <a:effectLst/>
                        </a:rPr>
                        <a:t> </a:t>
                      </a:r>
                      <a:endParaRPr lang="en-GB" sz="11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pPr marL="304800">
                        <a:lnSpc>
                          <a:spcPct val="115000"/>
                        </a:lnSpc>
                        <a:spcAft>
                          <a:spcPts val="0"/>
                        </a:spcAft>
                      </a:pPr>
                      <a:r>
                        <a:rPr lang="en-US" sz="900" dirty="0">
                          <a:solidFill>
                            <a:srgbClr val="6B1F7C"/>
                          </a:solidFill>
                          <a:effectLst/>
                        </a:rPr>
                        <a:t>● Reasonable steps are taken to prevent </a:t>
                      </a:r>
                      <a:r>
                        <a:rPr lang="en-US" sz="900" dirty="0" err="1">
                          <a:solidFill>
                            <a:srgbClr val="6B1F7C"/>
                          </a:solidFill>
                          <a:effectLst/>
                        </a:rPr>
                        <a:t>unauthorised</a:t>
                      </a:r>
                      <a:r>
                        <a:rPr lang="en-US" sz="900" dirty="0">
                          <a:solidFill>
                            <a:srgbClr val="6B1F7C"/>
                          </a:solidFill>
                          <a:effectLst/>
                        </a:rPr>
                        <a:t> access.</a:t>
                      </a:r>
                      <a:endParaRPr lang="en-GB" sz="11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extLst>
                  <a:ext uri="{0D108BD9-81ED-4DB2-BD59-A6C34878D82A}">
                    <a16:rowId xmlns:a16="http://schemas.microsoft.com/office/drawing/2014/main" val="3506181363"/>
                  </a:ext>
                </a:extLst>
              </a:tr>
              <a:tr h="278395">
                <a:tc>
                  <a:txBody>
                    <a:bodyPr/>
                    <a:lstStyle/>
                    <a:p>
                      <a:pPr>
                        <a:lnSpc>
                          <a:spcPct val="115000"/>
                        </a:lnSpc>
                        <a:spcAft>
                          <a:spcPts val="0"/>
                        </a:spcAft>
                      </a:pPr>
                      <a:r>
                        <a:rPr lang="en-US" sz="1200" dirty="0">
                          <a:solidFill>
                            <a:srgbClr val="6B1F7C"/>
                          </a:solidFill>
                          <a:effectLst/>
                        </a:rPr>
                        <a:t> </a:t>
                      </a:r>
                      <a:endParaRPr lang="en-GB" sz="11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pPr marL="304800">
                        <a:lnSpc>
                          <a:spcPct val="115000"/>
                        </a:lnSpc>
                        <a:spcAft>
                          <a:spcPts val="0"/>
                        </a:spcAft>
                      </a:pPr>
                      <a:r>
                        <a:rPr lang="en-US" sz="900" dirty="0">
                          <a:solidFill>
                            <a:srgbClr val="6B1F7C"/>
                          </a:solidFill>
                          <a:effectLst/>
                        </a:rPr>
                        <a:t>● Workers are consulted and engaged in securing their health and</a:t>
                      </a:r>
                      <a:endParaRPr lang="en-GB" sz="11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extLst>
                  <a:ext uri="{0D108BD9-81ED-4DB2-BD59-A6C34878D82A}">
                    <a16:rowId xmlns:a16="http://schemas.microsoft.com/office/drawing/2014/main" val="3417448299"/>
                  </a:ext>
                </a:extLst>
              </a:tr>
              <a:tr h="278395">
                <a:tc>
                  <a:txBody>
                    <a:bodyPr/>
                    <a:lstStyle/>
                    <a:p>
                      <a:pPr>
                        <a:lnSpc>
                          <a:spcPct val="115000"/>
                        </a:lnSpc>
                        <a:spcAft>
                          <a:spcPts val="0"/>
                        </a:spcAft>
                      </a:pPr>
                      <a:r>
                        <a:rPr lang="en-US" sz="1200" dirty="0">
                          <a:solidFill>
                            <a:srgbClr val="6B1F7C"/>
                          </a:solidFill>
                          <a:effectLst/>
                        </a:rPr>
                        <a:t> </a:t>
                      </a:r>
                      <a:endParaRPr lang="en-GB" sz="11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pPr marL="444500">
                        <a:lnSpc>
                          <a:spcPct val="115000"/>
                        </a:lnSpc>
                        <a:spcAft>
                          <a:spcPts val="0"/>
                        </a:spcAft>
                      </a:pPr>
                      <a:r>
                        <a:rPr lang="en-US" sz="900" dirty="0">
                          <a:solidFill>
                            <a:srgbClr val="6B1F7C"/>
                          </a:solidFill>
                          <a:effectLst/>
                        </a:rPr>
                        <a:t>safety.</a:t>
                      </a:r>
                      <a:endParaRPr lang="en-GB" sz="11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extLst>
                  <a:ext uri="{0D108BD9-81ED-4DB2-BD59-A6C34878D82A}">
                    <a16:rowId xmlns:a16="http://schemas.microsoft.com/office/drawing/2014/main" val="3392558228"/>
                  </a:ext>
                </a:extLst>
              </a:tr>
              <a:tr h="282145">
                <a:tc>
                  <a:txBody>
                    <a:bodyPr/>
                    <a:lstStyle/>
                    <a:p>
                      <a:pPr>
                        <a:lnSpc>
                          <a:spcPct val="115000"/>
                        </a:lnSpc>
                        <a:spcAft>
                          <a:spcPts val="0"/>
                        </a:spcAft>
                      </a:pPr>
                      <a:r>
                        <a:rPr lang="en-US" sz="1200" dirty="0">
                          <a:solidFill>
                            <a:srgbClr val="6B1F7C"/>
                          </a:solidFill>
                          <a:effectLst/>
                        </a:rPr>
                        <a:t> </a:t>
                      </a:r>
                      <a:endParaRPr lang="en-GB" sz="11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pPr marL="304800">
                        <a:lnSpc>
                          <a:spcPct val="115000"/>
                        </a:lnSpc>
                        <a:spcAft>
                          <a:spcPts val="0"/>
                        </a:spcAft>
                      </a:pPr>
                      <a:r>
                        <a:rPr lang="en-US" sz="900" dirty="0">
                          <a:solidFill>
                            <a:srgbClr val="6B1F7C"/>
                          </a:solidFill>
                          <a:effectLst/>
                        </a:rPr>
                        <a:t>● Provide suitable welfare arrangements.</a:t>
                      </a:r>
                      <a:endParaRPr lang="en-GB" sz="11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extLst>
                  <a:ext uri="{0D108BD9-81ED-4DB2-BD59-A6C34878D82A}">
                    <a16:rowId xmlns:a16="http://schemas.microsoft.com/office/drawing/2014/main" val="2437705137"/>
                  </a:ext>
                </a:extLst>
              </a:tr>
              <a:tr h="231966">
                <a:tc>
                  <a:txBody>
                    <a:bodyPr/>
                    <a:lstStyle/>
                    <a:p>
                      <a:pPr>
                        <a:lnSpc>
                          <a:spcPct val="115000"/>
                        </a:lnSpc>
                        <a:spcAft>
                          <a:spcPts val="0"/>
                        </a:spcAft>
                      </a:pPr>
                      <a:r>
                        <a:rPr lang="en-US" sz="1000" dirty="0">
                          <a:solidFill>
                            <a:srgbClr val="6B1F7C"/>
                          </a:solidFill>
                          <a:effectLst/>
                        </a:rPr>
                        <a:t> </a:t>
                      </a:r>
                      <a:endParaRPr lang="en-GB" sz="11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bg1"/>
                    </a:solidFill>
                  </a:tcPr>
                </a:tc>
                <a:tc>
                  <a:txBody>
                    <a:bodyPr/>
                    <a:lstStyle/>
                    <a:p>
                      <a:pPr>
                        <a:lnSpc>
                          <a:spcPct val="115000"/>
                        </a:lnSpc>
                        <a:spcAft>
                          <a:spcPts val="0"/>
                        </a:spcAft>
                      </a:pPr>
                      <a:r>
                        <a:rPr lang="en-US" sz="1000" dirty="0">
                          <a:solidFill>
                            <a:srgbClr val="6B1F7C"/>
                          </a:solidFill>
                          <a:effectLst/>
                        </a:rPr>
                        <a:t> </a:t>
                      </a:r>
                      <a:endParaRPr lang="en-GB" sz="11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606657920"/>
                  </a:ext>
                </a:extLst>
              </a:tr>
            </a:tbl>
          </a:graphicData>
        </a:graphic>
      </p:graphicFrame>
    </p:spTree>
    <p:extLst>
      <p:ext uri="{BB962C8B-B14F-4D97-AF65-F5344CB8AC3E}">
        <p14:creationId xmlns:p14="http://schemas.microsoft.com/office/powerpoint/2010/main" val="169569438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6B1F7C"/>
                </a:solidFill>
              </a:rPr>
              <a:t>Contractors - What they need to do</a:t>
            </a:r>
            <a:br>
              <a:rPr lang="en-US" dirty="0">
                <a:solidFill>
                  <a:srgbClr val="6B1F7C"/>
                </a:solidFill>
              </a:rPr>
            </a:br>
            <a:endParaRPr lang="en-GB" dirty="0">
              <a:solidFill>
                <a:srgbClr val="6B1F7C"/>
              </a:solidFill>
            </a:endParaRPr>
          </a:p>
        </p:txBody>
      </p:sp>
      <p:sp>
        <p:nvSpPr>
          <p:cNvPr id="3" name="Content Placeholder 2"/>
          <p:cNvSpPr>
            <a:spLocks noGrp="1"/>
          </p:cNvSpPr>
          <p:nvPr>
            <p:ph idx="1"/>
          </p:nvPr>
        </p:nvSpPr>
        <p:spPr/>
        <p:txBody>
          <a:bodyPr>
            <a:normAutofit/>
          </a:bodyPr>
          <a:lstStyle/>
          <a:p>
            <a:pPr marL="0" indent="0" hangingPunct="0">
              <a:buNone/>
            </a:pPr>
            <a:r>
              <a:rPr lang="en-US" sz="1300" dirty="0">
                <a:solidFill>
                  <a:srgbClr val="6B1F7C"/>
                </a:solidFill>
              </a:rPr>
              <a:t>Generally, there are 4 categories of Contractor in events 1) those appointed directly by the </a:t>
            </a:r>
            <a:r>
              <a:rPr lang="en-US" sz="1300" dirty="0" err="1">
                <a:solidFill>
                  <a:srgbClr val="6B1F7C"/>
                </a:solidFill>
              </a:rPr>
              <a:t>organiser</a:t>
            </a:r>
            <a:r>
              <a:rPr lang="en-US" sz="1300" dirty="0">
                <a:solidFill>
                  <a:srgbClr val="6B1F7C"/>
                </a:solidFill>
              </a:rPr>
              <a:t> e.g. the shell scheme Contractor, 2) those appointed directly by a space only exhibitor to work within their plot e.g. the space only stand Contractor, 3) those appointed directly by the venue who have sole rights to provide a specific service within the venue e.g. mains electrical Contractor and 4) sub-Contractors subsequently appointed by any of those listed in 1, 2 or 3. In all cases the Contractor functions as either Designer/Principal Designer (pre-site) and/or Contractor/Principal Contractor (onsite).</a:t>
            </a:r>
            <a:endParaRPr lang="en-GB" sz="1300" dirty="0">
              <a:solidFill>
                <a:srgbClr val="6B1F7C"/>
              </a:solidFill>
            </a:endParaRPr>
          </a:p>
          <a:p>
            <a:endParaRPr lang="en-GB" sz="1300" dirty="0">
              <a:solidFill>
                <a:srgbClr val="6B1F7C"/>
              </a:solidFill>
            </a:endParaRPr>
          </a:p>
          <a:p>
            <a:pPr marL="0" indent="0">
              <a:buNone/>
            </a:pPr>
            <a:r>
              <a:rPr lang="en-US" sz="1300" b="1" dirty="0">
                <a:solidFill>
                  <a:srgbClr val="6B1F7C"/>
                </a:solidFill>
              </a:rPr>
              <a:t>Skills, knowledge and experience</a:t>
            </a:r>
            <a:endParaRPr lang="en-GB" sz="1300" dirty="0">
              <a:solidFill>
                <a:srgbClr val="6B1F7C"/>
              </a:solidFill>
            </a:endParaRPr>
          </a:p>
          <a:p>
            <a:endParaRPr lang="en-GB" sz="1300" dirty="0">
              <a:solidFill>
                <a:srgbClr val="6B1F7C"/>
              </a:solidFill>
            </a:endParaRPr>
          </a:p>
          <a:p>
            <a:pPr marL="0" indent="0" hangingPunct="0">
              <a:buNone/>
            </a:pPr>
            <a:r>
              <a:rPr lang="en-US" sz="1300" dirty="0">
                <a:solidFill>
                  <a:srgbClr val="6B1F7C"/>
                </a:solidFill>
              </a:rPr>
              <a:t>Anyone appointing Designers (including Principal Designers), Contractors (including Principal Contractors) or workers must ensure that those appointed have the necessary skills, knowledge and experience.</a:t>
            </a:r>
            <a:endParaRPr lang="en-GB" sz="1300" dirty="0">
              <a:solidFill>
                <a:srgbClr val="6B1F7C"/>
              </a:solidFill>
            </a:endParaRPr>
          </a:p>
          <a:p>
            <a:endParaRPr lang="en-GB" sz="1300" dirty="0">
              <a:solidFill>
                <a:srgbClr val="6B1F7C"/>
              </a:solidFill>
            </a:endParaRPr>
          </a:p>
          <a:p>
            <a:pPr marL="0" indent="0" hangingPunct="0">
              <a:buNone/>
            </a:pPr>
            <a:r>
              <a:rPr lang="en-US" sz="1300" dirty="0">
                <a:solidFill>
                  <a:srgbClr val="6B1F7C"/>
                </a:solidFill>
              </a:rPr>
              <a:t>When appointing Contractors and/or workers consideration should be given by those making the appointment to ensure that those who they are looking to appoint have the necessary skills, knowledge and experience</a:t>
            </a:r>
            <a:endParaRPr lang="en-GB" sz="1300" dirty="0">
              <a:solidFill>
                <a:srgbClr val="6B1F7C"/>
              </a:solidFill>
            </a:endParaRPr>
          </a:p>
          <a:p>
            <a:endParaRPr lang="en-GB" dirty="0">
              <a:solidFill>
                <a:srgbClr val="6B1F7C"/>
              </a:solidFill>
            </a:endParaRPr>
          </a:p>
        </p:txBody>
      </p:sp>
    </p:spTree>
    <p:extLst>
      <p:ext uri="{BB962C8B-B14F-4D97-AF65-F5344CB8AC3E}">
        <p14:creationId xmlns:p14="http://schemas.microsoft.com/office/powerpoint/2010/main" val="40877108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6B1F7C"/>
                </a:solidFill>
              </a:rPr>
              <a:t>Contractors - What they need to do</a:t>
            </a:r>
            <a:br>
              <a:rPr lang="en-US" dirty="0">
                <a:solidFill>
                  <a:srgbClr val="6B1F7C"/>
                </a:solidFill>
              </a:rPr>
            </a:br>
            <a:endParaRPr lang="en-GB" dirty="0">
              <a:solidFill>
                <a:srgbClr val="6B1F7C"/>
              </a:solidFill>
            </a:endParaRPr>
          </a:p>
        </p:txBody>
      </p:sp>
      <p:sp>
        <p:nvSpPr>
          <p:cNvPr id="3" name="Content Placeholder 2"/>
          <p:cNvSpPr>
            <a:spLocks noGrp="1"/>
          </p:cNvSpPr>
          <p:nvPr>
            <p:ph idx="1"/>
          </p:nvPr>
        </p:nvSpPr>
        <p:spPr/>
        <p:txBody>
          <a:bodyPr>
            <a:normAutofit/>
          </a:bodyPr>
          <a:lstStyle/>
          <a:p>
            <a:pPr marL="0" indent="0">
              <a:buNone/>
            </a:pPr>
            <a:r>
              <a:rPr lang="en-US" sz="1200" b="1" dirty="0">
                <a:solidFill>
                  <a:srgbClr val="6B1F7C"/>
                </a:solidFill>
              </a:rPr>
              <a:t>Notification</a:t>
            </a:r>
            <a:endParaRPr lang="en-GB" sz="1200" dirty="0">
              <a:solidFill>
                <a:srgbClr val="6B1F7C"/>
              </a:solidFill>
            </a:endParaRPr>
          </a:p>
          <a:p>
            <a:endParaRPr lang="en-GB" sz="1200" dirty="0">
              <a:solidFill>
                <a:srgbClr val="6B1F7C"/>
              </a:solidFill>
            </a:endParaRPr>
          </a:p>
          <a:p>
            <a:pPr marL="0" indent="0">
              <a:buNone/>
            </a:pPr>
            <a:r>
              <a:rPr lang="en-US" sz="1200" dirty="0">
                <a:solidFill>
                  <a:srgbClr val="6B1F7C"/>
                </a:solidFill>
              </a:rPr>
              <a:t>A project is notifiable to the relevant enforcing authority if the construction work is scheduled to:</a:t>
            </a:r>
            <a:endParaRPr lang="en-GB" sz="1200" dirty="0">
              <a:solidFill>
                <a:srgbClr val="6B1F7C"/>
              </a:solidFill>
            </a:endParaRPr>
          </a:p>
          <a:p>
            <a:endParaRPr lang="en-GB" sz="1200" dirty="0">
              <a:solidFill>
                <a:srgbClr val="6B1F7C"/>
              </a:solidFill>
            </a:endParaRPr>
          </a:p>
          <a:p>
            <a:pPr hangingPunct="0"/>
            <a:r>
              <a:rPr lang="en-US" sz="1200" dirty="0">
                <a:solidFill>
                  <a:srgbClr val="6B1F7C"/>
                </a:solidFill>
              </a:rPr>
              <a:t>Last longer than 30 working days and have more than 20 workers working simultaneously at any point in the project </a:t>
            </a:r>
            <a:endParaRPr lang="en-GB" sz="1200" dirty="0">
              <a:solidFill>
                <a:srgbClr val="6B1F7C"/>
              </a:solidFill>
            </a:endParaRPr>
          </a:p>
          <a:p>
            <a:pPr marL="0" indent="0" hangingPunct="0">
              <a:buNone/>
            </a:pPr>
            <a:r>
              <a:rPr lang="en-US" sz="1200" dirty="0">
                <a:solidFill>
                  <a:srgbClr val="6B1F7C"/>
                </a:solidFill>
              </a:rPr>
              <a:t>OR </a:t>
            </a:r>
            <a:endParaRPr lang="en-GB" sz="1200" dirty="0">
              <a:solidFill>
                <a:srgbClr val="6B1F7C"/>
              </a:solidFill>
            </a:endParaRPr>
          </a:p>
          <a:p>
            <a:r>
              <a:rPr lang="en-US" sz="1200" dirty="0">
                <a:solidFill>
                  <a:srgbClr val="6B1F7C"/>
                </a:solidFill>
              </a:rPr>
              <a:t>Exceed 500 person days. </a:t>
            </a:r>
            <a:endParaRPr lang="en-GB" sz="1200" dirty="0">
              <a:solidFill>
                <a:srgbClr val="6B1F7C"/>
              </a:solidFill>
            </a:endParaRPr>
          </a:p>
          <a:p>
            <a:endParaRPr lang="en-GB" sz="1200" dirty="0">
              <a:solidFill>
                <a:srgbClr val="6B1F7C"/>
              </a:solidFill>
            </a:endParaRPr>
          </a:p>
          <a:p>
            <a:pPr marL="0" indent="0" hangingPunct="0">
              <a:buNone/>
            </a:pPr>
            <a:r>
              <a:rPr lang="en-US" sz="1200" dirty="0">
                <a:solidFill>
                  <a:srgbClr val="6B1F7C"/>
                </a:solidFill>
              </a:rPr>
              <a:t>A project can be notified via the electronic F10 notification form on the HSE website. The requirements of CDM 2015 apply whether or not the project is notifiable. It is the Client’s responsibility to notify and subsequently display the notice however Clients can request someone else, such as the Principal Contractor, do either of these activities on their behalf.</a:t>
            </a:r>
            <a:endParaRPr lang="en-GB" sz="1200" dirty="0">
              <a:solidFill>
                <a:srgbClr val="6B1F7C"/>
              </a:solidFill>
            </a:endParaRPr>
          </a:p>
          <a:p>
            <a:pPr marL="0" indent="0">
              <a:buNone/>
            </a:pPr>
            <a:endParaRPr lang="en-GB" dirty="0">
              <a:solidFill>
                <a:srgbClr val="6B1F7C"/>
              </a:solidFill>
            </a:endParaRPr>
          </a:p>
          <a:p>
            <a:pPr marL="0" indent="0">
              <a:buNone/>
            </a:pPr>
            <a:r>
              <a:rPr lang="en-US" sz="1200" dirty="0">
                <a:solidFill>
                  <a:srgbClr val="6B1F7C"/>
                </a:solidFill>
              </a:rPr>
              <a:t>Each Contractor should have an understanding of the number of personnel that they will require onsite during the construction phase. This information may be requested by the </a:t>
            </a:r>
            <a:r>
              <a:rPr lang="en-US" sz="1200" dirty="0" err="1">
                <a:solidFill>
                  <a:srgbClr val="6B1F7C"/>
                </a:solidFill>
              </a:rPr>
              <a:t>organiser</a:t>
            </a:r>
            <a:r>
              <a:rPr lang="en-US" sz="1200" dirty="0">
                <a:solidFill>
                  <a:srgbClr val="6B1F7C"/>
                </a:solidFill>
              </a:rPr>
              <a:t> and/or the space only exhibitor. This is because whilst it is very unlikely that a single space only stand will exceed either of the trigger points for notification, if a space only exhibitor suspects that the construction and deconstruction of their stand will do so then arrangements should be made for the project to be notified and the notice displayed.</a:t>
            </a:r>
            <a:endParaRPr lang="en-GB" sz="1200" dirty="0">
              <a:solidFill>
                <a:srgbClr val="6B1F7C"/>
              </a:solidFill>
            </a:endParaRPr>
          </a:p>
          <a:p>
            <a:pPr marL="0" indent="0">
              <a:buNone/>
            </a:pPr>
            <a:endParaRPr lang="en-GB" dirty="0">
              <a:solidFill>
                <a:srgbClr val="6B1F7C"/>
              </a:solidFill>
            </a:endParaRPr>
          </a:p>
        </p:txBody>
      </p:sp>
    </p:spTree>
    <p:extLst>
      <p:ext uri="{BB962C8B-B14F-4D97-AF65-F5344CB8AC3E}">
        <p14:creationId xmlns:p14="http://schemas.microsoft.com/office/powerpoint/2010/main" val="120590437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6B1F7C"/>
                </a:solidFill>
              </a:rPr>
              <a:t>Contractors - What they need to do</a:t>
            </a:r>
            <a:br>
              <a:rPr lang="en-US" dirty="0">
                <a:solidFill>
                  <a:srgbClr val="6B1F7C"/>
                </a:solidFill>
              </a:rPr>
            </a:br>
            <a:endParaRPr lang="en-GB" dirty="0">
              <a:solidFill>
                <a:srgbClr val="6B1F7C"/>
              </a:solidFill>
            </a:endParaRPr>
          </a:p>
        </p:txBody>
      </p:sp>
      <p:sp>
        <p:nvSpPr>
          <p:cNvPr id="3" name="Content Placeholder 2"/>
          <p:cNvSpPr>
            <a:spLocks noGrp="1"/>
          </p:cNvSpPr>
          <p:nvPr>
            <p:ph idx="1"/>
          </p:nvPr>
        </p:nvSpPr>
        <p:spPr/>
        <p:txBody>
          <a:bodyPr>
            <a:normAutofit fontScale="70000" lnSpcReduction="20000"/>
          </a:bodyPr>
          <a:lstStyle/>
          <a:p>
            <a:pPr marL="0" indent="0">
              <a:buNone/>
            </a:pPr>
            <a:r>
              <a:rPr lang="en-US" sz="1700" b="1" dirty="0">
                <a:solidFill>
                  <a:srgbClr val="6B1F7C"/>
                </a:solidFill>
              </a:rPr>
              <a:t>Construction Phase Plan</a:t>
            </a:r>
            <a:endParaRPr lang="en-GB" sz="1700" dirty="0">
              <a:solidFill>
                <a:srgbClr val="6B1F7C"/>
              </a:solidFill>
            </a:endParaRPr>
          </a:p>
          <a:p>
            <a:endParaRPr lang="en-GB" sz="1700" dirty="0">
              <a:solidFill>
                <a:srgbClr val="6B1F7C"/>
              </a:solidFill>
            </a:endParaRPr>
          </a:p>
          <a:p>
            <a:pPr marL="0" indent="0" hangingPunct="0">
              <a:buNone/>
            </a:pPr>
            <a:r>
              <a:rPr lang="en-US" sz="1700" dirty="0">
                <a:solidFill>
                  <a:srgbClr val="6B1F7C"/>
                </a:solidFill>
              </a:rPr>
              <a:t>This document sets out the arrangements for securing health and safety during the construction period. The arrangements include site rules taking into account the activities that will be taking place during the construction period. For projects involving more than one Contractor a Principal Contractor is responsible for the Construction Phase Plan and site rules whereas for single Contractor projects this responsibility sits with a Contractor. (See also Induction and Site Rules)</a:t>
            </a:r>
            <a:endParaRPr lang="en-GB" sz="1700" dirty="0">
              <a:solidFill>
                <a:srgbClr val="6B1F7C"/>
              </a:solidFill>
            </a:endParaRPr>
          </a:p>
          <a:p>
            <a:endParaRPr lang="en-GB" sz="1700" dirty="0">
              <a:solidFill>
                <a:srgbClr val="6B1F7C"/>
              </a:solidFill>
            </a:endParaRPr>
          </a:p>
          <a:p>
            <a:pPr marL="0" indent="0" hangingPunct="0">
              <a:buNone/>
            </a:pPr>
            <a:r>
              <a:rPr lang="en-US" sz="1700" dirty="0">
                <a:solidFill>
                  <a:srgbClr val="6B1F7C"/>
                </a:solidFill>
              </a:rPr>
              <a:t>Where construction activities are taking place and if the role of Principal Contractor or being the single Contractor for a project, the Contractor will be required to produce a Construction Phase Plan.</a:t>
            </a:r>
          </a:p>
          <a:p>
            <a:pPr marL="0" indent="0" hangingPunct="0">
              <a:buNone/>
            </a:pPr>
            <a:endParaRPr lang="en-GB" sz="1700" dirty="0">
              <a:solidFill>
                <a:srgbClr val="6B1F7C"/>
              </a:solidFill>
            </a:endParaRPr>
          </a:p>
          <a:p>
            <a:pPr marL="0" indent="0">
              <a:buNone/>
            </a:pPr>
            <a:r>
              <a:rPr lang="en-US" sz="1700" b="1" dirty="0">
                <a:solidFill>
                  <a:srgbClr val="6B1F7C"/>
                </a:solidFill>
              </a:rPr>
              <a:t>Induction and Site Rules</a:t>
            </a:r>
            <a:endParaRPr lang="en-GB" sz="1700" dirty="0">
              <a:solidFill>
                <a:srgbClr val="6B1F7C"/>
              </a:solidFill>
            </a:endParaRPr>
          </a:p>
          <a:p>
            <a:pPr marL="0" indent="0">
              <a:buNone/>
            </a:pPr>
            <a:r>
              <a:rPr lang="en-US" sz="1700" dirty="0">
                <a:solidFill>
                  <a:srgbClr val="6B1F7C"/>
                </a:solidFill>
              </a:rPr>
              <a:t> </a:t>
            </a:r>
            <a:endParaRPr lang="en-GB" sz="1700" dirty="0">
              <a:solidFill>
                <a:srgbClr val="6B1F7C"/>
              </a:solidFill>
            </a:endParaRPr>
          </a:p>
          <a:p>
            <a:pPr marL="0" indent="0" hangingPunct="0">
              <a:buNone/>
            </a:pPr>
            <a:r>
              <a:rPr lang="en-US" sz="1700" dirty="0">
                <a:solidFill>
                  <a:srgbClr val="6B1F7C"/>
                </a:solidFill>
              </a:rPr>
              <a:t>A suitable site induction must be provided to any personnel requiring access to the construction site. The induction must be site specific, highlight any particular risks and include information on the emergency procedures. Where there is more than one Contractor involved in a project the responsibility for ensuring an induction is provided rests with the Principal Contractor. (See also Construction Phase Plan)</a:t>
            </a:r>
            <a:endParaRPr lang="en-GB" sz="1700" dirty="0">
              <a:solidFill>
                <a:srgbClr val="6B1F7C"/>
              </a:solidFill>
            </a:endParaRPr>
          </a:p>
          <a:p>
            <a:pPr marL="0" indent="0">
              <a:buNone/>
            </a:pPr>
            <a:r>
              <a:rPr lang="en-US" sz="1700" dirty="0">
                <a:solidFill>
                  <a:srgbClr val="6B1F7C"/>
                </a:solidFill>
              </a:rPr>
              <a:t> </a:t>
            </a:r>
            <a:endParaRPr lang="en-GB" sz="1700" dirty="0">
              <a:solidFill>
                <a:srgbClr val="6B1F7C"/>
              </a:solidFill>
            </a:endParaRPr>
          </a:p>
          <a:p>
            <a:pPr marL="0" indent="0" hangingPunct="0">
              <a:buNone/>
            </a:pPr>
            <a:r>
              <a:rPr lang="en-US" sz="1700" dirty="0">
                <a:solidFill>
                  <a:srgbClr val="6B1F7C"/>
                </a:solidFill>
              </a:rPr>
              <a:t>All Contractors, whether appointed by the </a:t>
            </a:r>
            <a:r>
              <a:rPr lang="en-US" sz="1700" dirty="0" err="1">
                <a:solidFill>
                  <a:srgbClr val="6B1F7C"/>
                </a:solidFill>
              </a:rPr>
              <a:t>organiser</a:t>
            </a:r>
            <a:r>
              <a:rPr lang="en-US" sz="1700" dirty="0">
                <a:solidFill>
                  <a:srgbClr val="6B1F7C"/>
                </a:solidFill>
              </a:rPr>
              <a:t>, exhibitor or venue, who require access to the construction site must receive a site specific induction. Furthermore, space only stand builder’s allocated the role of Principal Contractor for a specific exhibitor’s space only stand will be responsible for providing, if relevant, a site specific induction for their space only plot for any personnel who requires access during the construction phase. All Contractors, whether appointed by the </a:t>
            </a:r>
            <a:r>
              <a:rPr lang="en-US" sz="1700" dirty="0" err="1">
                <a:solidFill>
                  <a:srgbClr val="6B1F7C"/>
                </a:solidFill>
              </a:rPr>
              <a:t>organiser</a:t>
            </a:r>
            <a:r>
              <a:rPr lang="en-US" sz="1700" dirty="0">
                <a:solidFill>
                  <a:srgbClr val="6B1F7C"/>
                </a:solidFill>
              </a:rPr>
              <a:t>, exhibitor or venue, who require access to the construction site must receive information regarding the site rules. Furthermore, space only stand builders allocated the role of Principal Contractor for a specific exhibitor’s space only stand will be responsible for producing the Construction Phase Plan and any specific site rules for the stand. When developing the site rules for the plot attention should be given to any site rules communicated by the </a:t>
            </a:r>
            <a:r>
              <a:rPr lang="en-US" sz="1700" dirty="0" err="1">
                <a:solidFill>
                  <a:srgbClr val="6B1F7C"/>
                </a:solidFill>
              </a:rPr>
              <a:t>organiser</a:t>
            </a:r>
            <a:r>
              <a:rPr lang="en-US" sz="1700" dirty="0">
                <a:solidFill>
                  <a:srgbClr val="6B1F7C"/>
                </a:solidFill>
              </a:rPr>
              <a:t>. It may be the case that the stand builder simply adopts the </a:t>
            </a:r>
            <a:r>
              <a:rPr lang="en-US" sz="1700" dirty="0" err="1">
                <a:solidFill>
                  <a:srgbClr val="6B1F7C"/>
                </a:solidFill>
              </a:rPr>
              <a:t>organiser’s</a:t>
            </a:r>
            <a:r>
              <a:rPr lang="en-US" sz="1700" dirty="0">
                <a:solidFill>
                  <a:srgbClr val="6B1F7C"/>
                </a:solidFill>
              </a:rPr>
              <a:t> standard site rules and adds any of their own stand specific rules. The site rules for both the event as a whole and any specifically for the space only plot must be communicated to all personnel requiring access to the space only plot during the construction phase.</a:t>
            </a:r>
            <a:endParaRPr lang="en-GB" sz="1700" dirty="0">
              <a:solidFill>
                <a:srgbClr val="6B1F7C"/>
              </a:solidFill>
            </a:endParaRPr>
          </a:p>
          <a:p>
            <a:endParaRPr lang="en-GB" dirty="0">
              <a:solidFill>
                <a:srgbClr val="6B1F7C"/>
              </a:solidFill>
            </a:endParaRPr>
          </a:p>
        </p:txBody>
      </p:sp>
    </p:spTree>
    <p:extLst>
      <p:ext uri="{BB962C8B-B14F-4D97-AF65-F5344CB8AC3E}">
        <p14:creationId xmlns:p14="http://schemas.microsoft.com/office/powerpoint/2010/main" val="288864440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br>
              <a:rPr lang="en-GB" dirty="0">
                <a:solidFill>
                  <a:srgbClr val="6B1F7C"/>
                </a:solidFill>
              </a:rPr>
            </a:br>
            <a:br>
              <a:rPr lang="en-GB" dirty="0">
                <a:solidFill>
                  <a:srgbClr val="6B1F7C"/>
                </a:solidFill>
              </a:rPr>
            </a:br>
            <a:br>
              <a:rPr lang="en-GB" dirty="0">
                <a:solidFill>
                  <a:srgbClr val="6B1F7C"/>
                </a:solidFill>
              </a:rPr>
            </a:br>
            <a:br>
              <a:rPr lang="en-GB" dirty="0">
                <a:solidFill>
                  <a:srgbClr val="6B1F7C"/>
                </a:solidFill>
              </a:rPr>
            </a:br>
            <a:br>
              <a:rPr lang="en-GB" dirty="0">
                <a:solidFill>
                  <a:srgbClr val="6B1F7C"/>
                </a:solidFill>
              </a:rPr>
            </a:br>
            <a:br>
              <a:rPr lang="en-GB" dirty="0">
                <a:solidFill>
                  <a:srgbClr val="6B1F7C"/>
                </a:solidFill>
              </a:rPr>
            </a:br>
            <a:br>
              <a:rPr lang="en-GB" dirty="0">
                <a:solidFill>
                  <a:srgbClr val="6B1F7C"/>
                </a:solidFill>
              </a:rPr>
            </a:br>
            <a:br>
              <a:rPr lang="en-GB" dirty="0">
                <a:solidFill>
                  <a:srgbClr val="6B1F7C"/>
                </a:solidFill>
              </a:rPr>
            </a:br>
            <a:br>
              <a:rPr lang="en-GB" dirty="0">
                <a:solidFill>
                  <a:srgbClr val="6B1F7C"/>
                </a:solidFill>
              </a:rPr>
            </a:br>
            <a:br>
              <a:rPr lang="en-GB" dirty="0">
                <a:solidFill>
                  <a:srgbClr val="6B1F7C"/>
                </a:solidFill>
              </a:rPr>
            </a:br>
            <a:br>
              <a:rPr lang="en-GB" dirty="0">
                <a:solidFill>
                  <a:srgbClr val="6B1F7C"/>
                </a:solidFill>
              </a:rPr>
            </a:br>
            <a:br>
              <a:rPr lang="en-GB" dirty="0">
                <a:solidFill>
                  <a:srgbClr val="6B1F7C"/>
                </a:solidFill>
              </a:rPr>
            </a:br>
            <a:br>
              <a:rPr lang="en-GB" dirty="0">
                <a:solidFill>
                  <a:srgbClr val="6B1F7C"/>
                </a:solidFill>
              </a:rPr>
            </a:br>
            <a:br>
              <a:rPr lang="en-GB" dirty="0">
                <a:solidFill>
                  <a:srgbClr val="6B1F7C"/>
                </a:solidFill>
              </a:rPr>
            </a:br>
            <a:br>
              <a:rPr lang="en-GB" dirty="0">
                <a:solidFill>
                  <a:srgbClr val="6B1F7C"/>
                </a:solidFill>
              </a:rPr>
            </a:br>
            <a:br>
              <a:rPr lang="en-GB" dirty="0">
                <a:solidFill>
                  <a:srgbClr val="6B1F7C"/>
                </a:solidFill>
              </a:rPr>
            </a:br>
            <a:br>
              <a:rPr lang="en-GB" dirty="0">
                <a:solidFill>
                  <a:srgbClr val="6B1F7C"/>
                </a:solidFill>
              </a:rPr>
            </a:br>
            <a:br>
              <a:rPr lang="en-GB" dirty="0">
                <a:solidFill>
                  <a:srgbClr val="6B1F7C"/>
                </a:solidFill>
              </a:rPr>
            </a:br>
            <a:br>
              <a:rPr lang="en-GB" dirty="0">
                <a:solidFill>
                  <a:srgbClr val="6B1F7C"/>
                </a:solidFill>
              </a:rPr>
            </a:br>
            <a:br>
              <a:rPr lang="en-GB" dirty="0">
                <a:solidFill>
                  <a:srgbClr val="6B1F7C"/>
                </a:solidFill>
              </a:rPr>
            </a:br>
            <a:br>
              <a:rPr lang="en-GB" dirty="0">
                <a:solidFill>
                  <a:srgbClr val="6B1F7C"/>
                </a:solidFill>
              </a:rPr>
            </a:br>
            <a:br>
              <a:rPr lang="en-GB" dirty="0">
                <a:solidFill>
                  <a:srgbClr val="6B1F7C"/>
                </a:solidFill>
              </a:rPr>
            </a:br>
            <a:br>
              <a:rPr lang="en-GB" dirty="0">
                <a:solidFill>
                  <a:srgbClr val="6B1F7C"/>
                </a:solidFill>
              </a:rPr>
            </a:br>
            <a:br>
              <a:rPr lang="en-GB" dirty="0">
                <a:solidFill>
                  <a:srgbClr val="6B1F7C"/>
                </a:solidFill>
              </a:rPr>
            </a:br>
            <a:br>
              <a:rPr lang="en-GB" dirty="0">
                <a:solidFill>
                  <a:srgbClr val="6B1F7C"/>
                </a:solidFill>
              </a:rPr>
            </a:br>
            <a:br>
              <a:rPr lang="en-GB" dirty="0">
                <a:solidFill>
                  <a:srgbClr val="6B1F7C"/>
                </a:solidFill>
              </a:rPr>
            </a:br>
            <a:br>
              <a:rPr lang="en-GB" dirty="0">
                <a:solidFill>
                  <a:srgbClr val="6B1F7C"/>
                </a:solidFill>
              </a:rPr>
            </a:br>
            <a:br>
              <a:rPr lang="en-GB" dirty="0">
                <a:solidFill>
                  <a:srgbClr val="6B1F7C"/>
                </a:solidFill>
              </a:rPr>
            </a:br>
            <a:br>
              <a:rPr lang="en-GB" dirty="0">
                <a:solidFill>
                  <a:srgbClr val="6B1F7C"/>
                </a:solidFill>
              </a:rPr>
            </a:br>
            <a:br>
              <a:rPr lang="en-GB" dirty="0">
                <a:solidFill>
                  <a:srgbClr val="6B1F7C"/>
                </a:solidFill>
              </a:rPr>
            </a:br>
            <a:br>
              <a:rPr lang="en-GB" dirty="0">
                <a:solidFill>
                  <a:srgbClr val="6B1F7C"/>
                </a:solidFill>
              </a:rPr>
            </a:br>
            <a:br>
              <a:rPr lang="en-GB" dirty="0">
                <a:solidFill>
                  <a:srgbClr val="6B1F7C"/>
                </a:solidFill>
              </a:rPr>
            </a:br>
            <a:br>
              <a:rPr lang="en-GB" dirty="0">
                <a:solidFill>
                  <a:srgbClr val="6B1F7C"/>
                </a:solidFill>
              </a:rPr>
            </a:br>
            <a:br>
              <a:rPr lang="en-GB" dirty="0">
                <a:solidFill>
                  <a:srgbClr val="6B1F7C"/>
                </a:solidFill>
              </a:rPr>
            </a:br>
            <a:br>
              <a:rPr lang="en-GB" dirty="0">
                <a:solidFill>
                  <a:srgbClr val="6B1F7C"/>
                </a:solidFill>
              </a:rPr>
            </a:br>
            <a:br>
              <a:rPr lang="en-GB" dirty="0">
                <a:solidFill>
                  <a:srgbClr val="6B1F7C"/>
                </a:solidFill>
              </a:rPr>
            </a:br>
            <a:br>
              <a:rPr lang="en-GB" dirty="0">
                <a:solidFill>
                  <a:srgbClr val="6B1F7C"/>
                </a:solidFill>
              </a:rPr>
            </a:br>
            <a:br>
              <a:rPr lang="en-GB" dirty="0">
                <a:solidFill>
                  <a:srgbClr val="6B1F7C"/>
                </a:solidFill>
              </a:rPr>
            </a:br>
            <a:br>
              <a:rPr lang="en-GB" dirty="0">
                <a:solidFill>
                  <a:srgbClr val="6B1F7C"/>
                </a:solidFill>
              </a:rPr>
            </a:br>
            <a:br>
              <a:rPr lang="en-GB" dirty="0">
                <a:solidFill>
                  <a:srgbClr val="6B1F7C"/>
                </a:solidFill>
              </a:rPr>
            </a:br>
            <a:br>
              <a:rPr lang="en-GB" dirty="0">
                <a:solidFill>
                  <a:srgbClr val="6B1F7C"/>
                </a:solidFill>
              </a:rPr>
            </a:br>
            <a:r>
              <a:rPr lang="en-GB" dirty="0">
                <a:solidFill>
                  <a:srgbClr val="6B1F7C"/>
                </a:solidFill>
              </a:rPr>
              <a:t>Content</a:t>
            </a:r>
            <a:br>
              <a:rPr lang="en-GB" dirty="0">
                <a:solidFill>
                  <a:srgbClr val="6B1F7C"/>
                </a:solidFill>
              </a:rPr>
            </a:br>
            <a:endParaRPr lang="en-GB" dirty="0">
              <a:solidFill>
                <a:srgbClr val="6B1F7C"/>
              </a:solidFill>
            </a:endParaRPr>
          </a:p>
        </p:txBody>
      </p:sp>
      <p:sp>
        <p:nvSpPr>
          <p:cNvPr id="3" name="Content Placeholder 2"/>
          <p:cNvSpPr>
            <a:spLocks noGrp="1"/>
          </p:cNvSpPr>
          <p:nvPr>
            <p:ph idx="1"/>
          </p:nvPr>
        </p:nvSpPr>
        <p:spPr>
          <a:xfrm>
            <a:off x="126277" y="1846946"/>
            <a:ext cx="8880212" cy="4802429"/>
          </a:xfrm>
        </p:spPr>
        <p:txBody>
          <a:bodyPr>
            <a:normAutofit fontScale="47500" lnSpcReduction="20000"/>
          </a:bodyPr>
          <a:lstStyle/>
          <a:p>
            <a:pPr marL="0" indent="0">
              <a:buNone/>
            </a:pPr>
            <a:r>
              <a:rPr lang="en-US" sz="2500" dirty="0">
                <a:solidFill>
                  <a:srgbClr val="6B1F7C"/>
                </a:solidFill>
              </a:rPr>
              <a:t>Intro - What’s in this pack?…………………………………………………………………………..</a:t>
            </a:r>
            <a:r>
              <a:rPr lang="en-US" sz="2500" b="1" dirty="0">
                <a:solidFill>
                  <a:srgbClr val="6B1F7C"/>
                </a:solidFill>
              </a:rPr>
              <a:t>4</a:t>
            </a:r>
            <a:endParaRPr lang="en-GB" sz="2500" dirty="0">
              <a:solidFill>
                <a:srgbClr val="6B1F7C"/>
              </a:solidFill>
            </a:endParaRPr>
          </a:p>
          <a:p>
            <a:pPr marL="0" indent="0">
              <a:buNone/>
            </a:pPr>
            <a:r>
              <a:rPr lang="en-US" sz="2500" dirty="0">
                <a:solidFill>
                  <a:srgbClr val="6B1F7C"/>
                </a:solidFill>
              </a:rPr>
              <a:t> </a:t>
            </a:r>
            <a:endParaRPr lang="en-GB" sz="2500" dirty="0">
              <a:solidFill>
                <a:srgbClr val="6B1F7C"/>
              </a:solidFill>
            </a:endParaRPr>
          </a:p>
          <a:p>
            <a:pPr marL="0" indent="0">
              <a:buNone/>
            </a:pPr>
            <a:r>
              <a:rPr lang="en-US" sz="2500" dirty="0">
                <a:solidFill>
                  <a:srgbClr val="6B1F7C"/>
                </a:solidFill>
              </a:rPr>
              <a:t>Intro – What is CDM 2015?………………………………………………………………………….</a:t>
            </a:r>
            <a:r>
              <a:rPr lang="en-US" sz="2500" b="1" dirty="0">
                <a:solidFill>
                  <a:srgbClr val="6B1F7C"/>
                </a:solidFill>
              </a:rPr>
              <a:t>5-7</a:t>
            </a:r>
            <a:endParaRPr lang="en-GB" sz="2500" dirty="0">
              <a:solidFill>
                <a:srgbClr val="6B1F7C"/>
              </a:solidFill>
            </a:endParaRPr>
          </a:p>
          <a:p>
            <a:pPr marL="0" indent="0">
              <a:buNone/>
            </a:pPr>
            <a:r>
              <a:rPr lang="en-US" sz="2500" dirty="0">
                <a:solidFill>
                  <a:srgbClr val="6B1F7C"/>
                </a:solidFill>
              </a:rPr>
              <a:t> </a:t>
            </a:r>
            <a:endParaRPr lang="en-GB" sz="2500" dirty="0">
              <a:solidFill>
                <a:srgbClr val="6B1F7C"/>
              </a:solidFill>
            </a:endParaRPr>
          </a:p>
          <a:p>
            <a:pPr marL="0" indent="0">
              <a:buNone/>
            </a:pPr>
            <a:r>
              <a:rPr lang="en-US" sz="2500" dirty="0">
                <a:solidFill>
                  <a:srgbClr val="6B1F7C"/>
                </a:solidFill>
              </a:rPr>
              <a:t> </a:t>
            </a:r>
            <a:endParaRPr lang="en-GB" sz="2500" dirty="0">
              <a:solidFill>
                <a:srgbClr val="6B1F7C"/>
              </a:solidFill>
            </a:endParaRPr>
          </a:p>
          <a:p>
            <a:pPr marL="0" indent="0">
              <a:buNone/>
            </a:pPr>
            <a:r>
              <a:rPr lang="en-US" sz="2500" b="1" dirty="0">
                <a:solidFill>
                  <a:srgbClr val="6B1F7C"/>
                </a:solidFill>
              </a:rPr>
              <a:t>Info Sheets - Who needs to do what?</a:t>
            </a:r>
            <a:endParaRPr lang="en-GB" sz="2500" dirty="0">
              <a:solidFill>
                <a:srgbClr val="6B1F7C"/>
              </a:solidFill>
            </a:endParaRPr>
          </a:p>
          <a:p>
            <a:pPr marL="0" indent="0">
              <a:buNone/>
            </a:pPr>
            <a:r>
              <a:rPr lang="en-US" sz="2500" dirty="0">
                <a:solidFill>
                  <a:srgbClr val="6B1F7C"/>
                </a:solidFill>
              </a:rPr>
              <a:t> </a:t>
            </a:r>
            <a:endParaRPr lang="en-GB" sz="2500" dirty="0">
              <a:solidFill>
                <a:srgbClr val="6B1F7C"/>
              </a:solidFill>
            </a:endParaRPr>
          </a:p>
          <a:p>
            <a:pPr marL="0" indent="0">
              <a:buNone/>
            </a:pPr>
            <a:r>
              <a:rPr lang="en-US" sz="2500" dirty="0">
                <a:solidFill>
                  <a:srgbClr val="6B1F7C"/>
                </a:solidFill>
              </a:rPr>
              <a:t>Organisers…………………………………………………………………………………………………….</a:t>
            </a:r>
            <a:r>
              <a:rPr lang="en-US" sz="2500" b="1" dirty="0">
                <a:solidFill>
                  <a:srgbClr val="6B1F7C"/>
                </a:solidFill>
              </a:rPr>
              <a:t>8-13</a:t>
            </a:r>
            <a:endParaRPr lang="en-GB" sz="2500" dirty="0">
              <a:solidFill>
                <a:srgbClr val="6B1F7C"/>
              </a:solidFill>
            </a:endParaRPr>
          </a:p>
          <a:p>
            <a:pPr marL="0" indent="0">
              <a:buNone/>
            </a:pPr>
            <a:r>
              <a:rPr lang="en-US" sz="2500" dirty="0">
                <a:solidFill>
                  <a:srgbClr val="6B1F7C"/>
                </a:solidFill>
              </a:rPr>
              <a:t> </a:t>
            </a:r>
            <a:endParaRPr lang="en-GB" sz="2500" dirty="0">
              <a:solidFill>
                <a:srgbClr val="6B1F7C"/>
              </a:solidFill>
            </a:endParaRPr>
          </a:p>
          <a:p>
            <a:pPr marL="0" indent="0">
              <a:buNone/>
            </a:pPr>
            <a:r>
              <a:rPr lang="en-US" sz="2500" dirty="0">
                <a:solidFill>
                  <a:srgbClr val="6B1F7C"/>
                </a:solidFill>
              </a:rPr>
              <a:t>Exhibitors……………………………………………………………………………………………………..</a:t>
            </a:r>
            <a:r>
              <a:rPr lang="en-US" sz="2500" b="1" dirty="0">
                <a:solidFill>
                  <a:srgbClr val="6B1F7C"/>
                </a:solidFill>
              </a:rPr>
              <a:t>14-18</a:t>
            </a:r>
            <a:endParaRPr lang="en-GB" sz="2500" dirty="0">
              <a:solidFill>
                <a:srgbClr val="6B1F7C"/>
              </a:solidFill>
            </a:endParaRPr>
          </a:p>
          <a:p>
            <a:pPr marL="0" indent="0">
              <a:buNone/>
            </a:pPr>
            <a:r>
              <a:rPr lang="en-US" sz="2500" dirty="0">
                <a:solidFill>
                  <a:srgbClr val="6B1F7C"/>
                </a:solidFill>
              </a:rPr>
              <a:t> </a:t>
            </a:r>
            <a:endParaRPr lang="en-GB" sz="2500" dirty="0">
              <a:solidFill>
                <a:srgbClr val="6B1F7C"/>
              </a:solidFill>
            </a:endParaRPr>
          </a:p>
          <a:p>
            <a:pPr marL="0" indent="0">
              <a:buNone/>
            </a:pPr>
            <a:r>
              <a:rPr lang="en-US" sz="2500" dirty="0">
                <a:solidFill>
                  <a:srgbClr val="6B1F7C"/>
                </a:solidFill>
              </a:rPr>
              <a:t>Venues………………………………………………………………………………………………………… </a:t>
            </a:r>
            <a:r>
              <a:rPr lang="en-US" sz="2500" b="1" dirty="0">
                <a:solidFill>
                  <a:srgbClr val="6B1F7C"/>
                </a:solidFill>
              </a:rPr>
              <a:t>19-23</a:t>
            </a:r>
            <a:endParaRPr lang="en-GB" sz="2500" dirty="0">
              <a:solidFill>
                <a:srgbClr val="6B1F7C"/>
              </a:solidFill>
            </a:endParaRPr>
          </a:p>
          <a:p>
            <a:pPr marL="0" indent="0">
              <a:buNone/>
            </a:pPr>
            <a:r>
              <a:rPr lang="en-US" sz="2500" dirty="0">
                <a:solidFill>
                  <a:srgbClr val="6B1F7C"/>
                </a:solidFill>
              </a:rPr>
              <a:t> </a:t>
            </a:r>
            <a:endParaRPr lang="en-GB" sz="2500" dirty="0">
              <a:solidFill>
                <a:srgbClr val="6B1F7C"/>
              </a:solidFill>
            </a:endParaRPr>
          </a:p>
          <a:p>
            <a:pPr marL="0" indent="0">
              <a:buNone/>
            </a:pPr>
            <a:r>
              <a:rPr lang="en-US" sz="2500" dirty="0">
                <a:solidFill>
                  <a:srgbClr val="6B1F7C"/>
                </a:solidFill>
              </a:rPr>
              <a:t>Contractors….……………………………………………………………………………………………… </a:t>
            </a:r>
            <a:r>
              <a:rPr lang="en-US" sz="2500" b="1" dirty="0">
                <a:solidFill>
                  <a:srgbClr val="6B1F7C"/>
                </a:solidFill>
              </a:rPr>
              <a:t>24-30</a:t>
            </a:r>
            <a:endParaRPr lang="en-GB" sz="2500" dirty="0">
              <a:solidFill>
                <a:srgbClr val="6B1F7C"/>
              </a:solidFill>
            </a:endParaRPr>
          </a:p>
          <a:p>
            <a:pPr marL="0" indent="0">
              <a:buNone/>
            </a:pPr>
            <a:r>
              <a:rPr lang="en-US" sz="2500" dirty="0">
                <a:solidFill>
                  <a:srgbClr val="6B1F7C"/>
                </a:solidFill>
              </a:rPr>
              <a:t> </a:t>
            </a:r>
            <a:endParaRPr lang="en-GB" sz="2500" dirty="0">
              <a:solidFill>
                <a:srgbClr val="6B1F7C"/>
              </a:solidFill>
            </a:endParaRPr>
          </a:p>
          <a:p>
            <a:pPr marL="0" indent="0">
              <a:buNone/>
            </a:pPr>
            <a:r>
              <a:rPr lang="en-US" sz="2500" dirty="0">
                <a:solidFill>
                  <a:srgbClr val="6B1F7C"/>
                </a:solidFill>
              </a:rPr>
              <a:t> </a:t>
            </a:r>
            <a:endParaRPr lang="en-GB" sz="2500" dirty="0">
              <a:solidFill>
                <a:srgbClr val="6B1F7C"/>
              </a:solidFill>
            </a:endParaRPr>
          </a:p>
          <a:p>
            <a:pPr marL="0" indent="0">
              <a:buNone/>
            </a:pPr>
            <a:r>
              <a:rPr lang="en-US" sz="2500" b="1" dirty="0">
                <a:solidFill>
                  <a:srgbClr val="6B1F7C"/>
                </a:solidFill>
              </a:rPr>
              <a:t>Templates</a:t>
            </a:r>
            <a:endParaRPr lang="en-GB" sz="2500" dirty="0">
              <a:solidFill>
                <a:srgbClr val="6B1F7C"/>
              </a:solidFill>
            </a:endParaRPr>
          </a:p>
          <a:p>
            <a:pPr marL="0" indent="0">
              <a:buNone/>
            </a:pPr>
            <a:r>
              <a:rPr lang="en-US" sz="2500" dirty="0">
                <a:solidFill>
                  <a:srgbClr val="6B1F7C"/>
                </a:solidFill>
              </a:rPr>
              <a:t> </a:t>
            </a:r>
            <a:endParaRPr lang="en-GB" sz="2500" dirty="0">
              <a:solidFill>
                <a:srgbClr val="6B1F7C"/>
              </a:solidFill>
            </a:endParaRPr>
          </a:p>
          <a:p>
            <a:pPr marL="0" indent="0">
              <a:buNone/>
            </a:pPr>
            <a:r>
              <a:rPr lang="en-US" sz="2500" dirty="0">
                <a:solidFill>
                  <a:srgbClr val="6B1F7C"/>
                </a:solidFill>
              </a:rPr>
              <a:t>Construction Phase Plan……………………………………………………………………………… </a:t>
            </a:r>
            <a:r>
              <a:rPr lang="en-US" sz="2500" b="1" dirty="0">
                <a:solidFill>
                  <a:srgbClr val="6B1F7C"/>
                </a:solidFill>
              </a:rPr>
              <a:t>31-</a:t>
            </a:r>
            <a:endParaRPr lang="en-GB" sz="2500" dirty="0">
              <a:solidFill>
                <a:srgbClr val="6B1F7C"/>
              </a:solidFill>
            </a:endParaRPr>
          </a:p>
          <a:p>
            <a:pPr marL="0" indent="0">
              <a:buNone/>
            </a:pPr>
            <a:r>
              <a:rPr lang="en-US" sz="2500" dirty="0">
                <a:solidFill>
                  <a:srgbClr val="6B1F7C"/>
                </a:solidFill>
              </a:rPr>
              <a:t> </a:t>
            </a:r>
            <a:endParaRPr lang="en-GB" sz="2500" dirty="0">
              <a:solidFill>
                <a:srgbClr val="6B1F7C"/>
              </a:solidFill>
            </a:endParaRPr>
          </a:p>
          <a:p>
            <a:pPr marL="0" indent="0">
              <a:buNone/>
            </a:pPr>
            <a:r>
              <a:rPr lang="en-US" sz="2500" dirty="0">
                <a:solidFill>
                  <a:srgbClr val="6B1F7C"/>
                </a:solidFill>
              </a:rPr>
              <a:t>Method Statement……………………………………………………………………………………… </a:t>
            </a:r>
            <a:r>
              <a:rPr lang="en-US" sz="2500" b="1" dirty="0">
                <a:solidFill>
                  <a:srgbClr val="6B1F7C"/>
                </a:solidFill>
              </a:rPr>
              <a:t>21-23</a:t>
            </a:r>
            <a:endParaRPr lang="en-GB" sz="2500" dirty="0">
              <a:solidFill>
                <a:srgbClr val="6B1F7C"/>
              </a:solidFill>
            </a:endParaRPr>
          </a:p>
          <a:p>
            <a:pPr marL="0" indent="0">
              <a:buNone/>
            </a:pPr>
            <a:r>
              <a:rPr lang="en-US" sz="2500" dirty="0">
                <a:solidFill>
                  <a:srgbClr val="6B1F7C"/>
                </a:solidFill>
              </a:rPr>
              <a:t> </a:t>
            </a:r>
            <a:endParaRPr lang="en-GB" sz="2500" dirty="0">
              <a:solidFill>
                <a:srgbClr val="6B1F7C"/>
              </a:solidFill>
            </a:endParaRPr>
          </a:p>
          <a:p>
            <a:pPr marL="0" indent="0">
              <a:buNone/>
            </a:pPr>
            <a:r>
              <a:rPr lang="en-US" sz="2500" dirty="0">
                <a:solidFill>
                  <a:srgbClr val="6B1F7C"/>
                </a:solidFill>
              </a:rPr>
              <a:t>Risk Assessment…………………………………………………………………………………………..</a:t>
            </a:r>
            <a:r>
              <a:rPr lang="en-US" sz="2500" b="1" dirty="0">
                <a:solidFill>
                  <a:srgbClr val="6B1F7C"/>
                </a:solidFill>
              </a:rPr>
              <a:t>24-26</a:t>
            </a:r>
            <a:endParaRPr lang="en-GB" sz="2500" dirty="0">
              <a:solidFill>
                <a:srgbClr val="6B1F7C"/>
              </a:solidFill>
            </a:endParaRPr>
          </a:p>
          <a:p>
            <a:pPr marL="0" indent="0">
              <a:buNone/>
            </a:pPr>
            <a:r>
              <a:rPr lang="en-US" sz="2500" dirty="0">
                <a:solidFill>
                  <a:srgbClr val="6B1F7C"/>
                </a:solidFill>
              </a:rPr>
              <a:t> </a:t>
            </a:r>
            <a:endParaRPr lang="en-GB" sz="2500" dirty="0">
              <a:solidFill>
                <a:srgbClr val="6B1F7C"/>
              </a:solidFill>
            </a:endParaRPr>
          </a:p>
          <a:p>
            <a:pPr marL="0" indent="0">
              <a:buNone/>
            </a:pPr>
            <a:r>
              <a:rPr lang="en-US" sz="2500" dirty="0">
                <a:solidFill>
                  <a:srgbClr val="6B1F7C"/>
                </a:solidFill>
              </a:rPr>
              <a:t>Appendix 1 - Exhibition, Trade Fairs and Conference Sector Organogram…….</a:t>
            </a:r>
            <a:r>
              <a:rPr lang="en-US" sz="2500" b="1" dirty="0">
                <a:solidFill>
                  <a:srgbClr val="6B1F7C"/>
                </a:solidFill>
              </a:rPr>
              <a:t>27-30</a:t>
            </a:r>
            <a:endParaRPr lang="en-GB" sz="2500" dirty="0">
              <a:solidFill>
                <a:srgbClr val="6B1F7C"/>
              </a:solidFill>
            </a:endParaRPr>
          </a:p>
          <a:p>
            <a:endParaRPr lang="en-GB" dirty="0">
              <a:solidFill>
                <a:srgbClr val="6B1F7C"/>
              </a:solidFill>
            </a:endParaRPr>
          </a:p>
        </p:txBody>
      </p:sp>
    </p:spTree>
    <p:extLst>
      <p:ext uri="{BB962C8B-B14F-4D97-AF65-F5344CB8AC3E}">
        <p14:creationId xmlns:p14="http://schemas.microsoft.com/office/powerpoint/2010/main" val="85533598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6B1F7C"/>
                </a:solidFill>
              </a:rPr>
              <a:t>Contractors - What they need to do</a:t>
            </a:r>
            <a:br>
              <a:rPr lang="en-US" dirty="0">
                <a:solidFill>
                  <a:srgbClr val="6B1F7C"/>
                </a:solidFill>
              </a:rPr>
            </a:br>
            <a:endParaRPr lang="en-GB" dirty="0">
              <a:solidFill>
                <a:srgbClr val="6B1F7C"/>
              </a:solidFill>
            </a:endParaRPr>
          </a:p>
        </p:txBody>
      </p:sp>
      <p:sp>
        <p:nvSpPr>
          <p:cNvPr id="3" name="Content Placeholder 2"/>
          <p:cNvSpPr>
            <a:spLocks noGrp="1"/>
          </p:cNvSpPr>
          <p:nvPr>
            <p:ph idx="1"/>
          </p:nvPr>
        </p:nvSpPr>
        <p:spPr/>
        <p:txBody>
          <a:bodyPr>
            <a:normAutofit/>
          </a:bodyPr>
          <a:lstStyle/>
          <a:p>
            <a:pPr marL="0" indent="0">
              <a:buNone/>
            </a:pPr>
            <a:r>
              <a:rPr lang="en-US" sz="1300" b="1" dirty="0">
                <a:solidFill>
                  <a:srgbClr val="6B1F7C"/>
                </a:solidFill>
              </a:rPr>
              <a:t>Welfare</a:t>
            </a:r>
            <a:endParaRPr lang="en-GB" sz="1300" dirty="0">
              <a:solidFill>
                <a:srgbClr val="6B1F7C"/>
              </a:solidFill>
            </a:endParaRPr>
          </a:p>
          <a:p>
            <a:endParaRPr lang="en-GB" sz="1300" dirty="0">
              <a:solidFill>
                <a:srgbClr val="6B1F7C"/>
              </a:solidFill>
            </a:endParaRPr>
          </a:p>
          <a:p>
            <a:pPr marL="0" indent="0" hangingPunct="0">
              <a:buNone/>
            </a:pPr>
            <a:r>
              <a:rPr lang="en-US" sz="1300" dirty="0">
                <a:solidFill>
                  <a:srgbClr val="6B1F7C"/>
                </a:solidFill>
              </a:rPr>
              <a:t>Workers must be provided with suitable welfare facilities throughout the construction phase. Welfare facilities include, but are not limited to, drinking water, toilets, catering facilities and rest areas. Information regarding the location of the welfare facilitates onsite should be disseminated.</a:t>
            </a:r>
            <a:endParaRPr lang="en-GB" sz="1300" dirty="0">
              <a:solidFill>
                <a:srgbClr val="6B1F7C"/>
              </a:solidFill>
            </a:endParaRPr>
          </a:p>
          <a:p>
            <a:pPr marL="0" indent="0">
              <a:buNone/>
            </a:pPr>
            <a:endParaRPr lang="en-GB" sz="1300" dirty="0">
              <a:solidFill>
                <a:srgbClr val="6B1F7C"/>
              </a:solidFill>
            </a:endParaRPr>
          </a:p>
          <a:p>
            <a:pPr marL="0" indent="0" hangingPunct="0">
              <a:buNone/>
            </a:pPr>
            <a:r>
              <a:rPr lang="en-US" sz="1300" dirty="0">
                <a:solidFill>
                  <a:srgbClr val="6B1F7C"/>
                </a:solidFill>
              </a:rPr>
              <a:t>It is likely that the venue will provide the welfare facilities and information regarding the available provision should be disseminated. Contractors are responsible for sharing any relevant information that they receive to any personnel that they invite onsite during the construction phase.</a:t>
            </a:r>
            <a:endParaRPr lang="en-GB" sz="1300" dirty="0">
              <a:solidFill>
                <a:srgbClr val="6B1F7C"/>
              </a:solidFill>
            </a:endParaRPr>
          </a:p>
          <a:p>
            <a:pPr marL="0" indent="0">
              <a:buNone/>
            </a:pPr>
            <a:endParaRPr lang="en-US" sz="1300" b="1" dirty="0">
              <a:solidFill>
                <a:srgbClr val="6B1F7C"/>
              </a:solidFill>
            </a:endParaRPr>
          </a:p>
          <a:p>
            <a:pPr marL="0" indent="0">
              <a:buNone/>
            </a:pPr>
            <a:r>
              <a:rPr lang="en-US" sz="1300" b="1" dirty="0">
                <a:solidFill>
                  <a:srgbClr val="6B1F7C"/>
                </a:solidFill>
              </a:rPr>
              <a:t>Access Control</a:t>
            </a:r>
            <a:endParaRPr lang="en-GB" sz="1300" dirty="0">
              <a:solidFill>
                <a:srgbClr val="6B1F7C"/>
              </a:solidFill>
            </a:endParaRPr>
          </a:p>
          <a:p>
            <a:endParaRPr lang="en-GB" sz="1300" dirty="0">
              <a:solidFill>
                <a:srgbClr val="6B1F7C"/>
              </a:solidFill>
            </a:endParaRPr>
          </a:p>
          <a:p>
            <a:pPr marL="0" indent="0" hangingPunct="0">
              <a:buNone/>
            </a:pPr>
            <a:r>
              <a:rPr lang="en-US" sz="1300" dirty="0">
                <a:solidFill>
                  <a:srgbClr val="6B1F7C"/>
                </a:solidFill>
              </a:rPr>
              <a:t>Reasonable steps must be taken to prevent access by </a:t>
            </a:r>
            <a:r>
              <a:rPr lang="en-US" sz="1300" dirty="0" err="1">
                <a:solidFill>
                  <a:srgbClr val="6B1F7C"/>
                </a:solidFill>
              </a:rPr>
              <a:t>unauthorised</a:t>
            </a:r>
            <a:r>
              <a:rPr lang="en-US" sz="1300" dirty="0">
                <a:solidFill>
                  <a:srgbClr val="6B1F7C"/>
                </a:solidFill>
              </a:rPr>
              <a:t> persons to areas where construction work is due to take place. All Contractors, whether appointed by the </a:t>
            </a:r>
            <a:r>
              <a:rPr lang="en-US" sz="1300" dirty="0" err="1">
                <a:solidFill>
                  <a:srgbClr val="6B1F7C"/>
                </a:solidFill>
              </a:rPr>
              <a:t>organiser</a:t>
            </a:r>
            <a:r>
              <a:rPr lang="en-US" sz="1300" dirty="0">
                <a:solidFill>
                  <a:srgbClr val="6B1F7C"/>
                </a:solidFill>
              </a:rPr>
              <a:t>, exhibitor or venue, who require access to the construction site must be </a:t>
            </a:r>
            <a:r>
              <a:rPr lang="en-US" sz="1300" dirty="0" err="1">
                <a:solidFill>
                  <a:srgbClr val="6B1F7C"/>
                </a:solidFill>
              </a:rPr>
              <a:t>authorised</a:t>
            </a:r>
            <a:r>
              <a:rPr lang="en-US" sz="1300" dirty="0">
                <a:solidFill>
                  <a:srgbClr val="6B1F7C"/>
                </a:solidFill>
              </a:rPr>
              <a:t> in order to gain site access. The </a:t>
            </a:r>
            <a:r>
              <a:rPr lang="en-US" sz="1300" dirty="0" err="1">
                <a:solidFill>
                  <a:srgbClr val="6B1F7C"/>
                </a:solidFill>
              </a:rPr>
              <a:t>organiser</a:t>
            </a:r>
            <a:r>
              <a:rPr lang="en-US" sz="1300" dirty="0">
                <a:solidFill>
                  <a:srgbClr val="6B1F7C"/>
                </a:solidFill>
              </a:rPr>
              <a:t> will determine the criteria and process for obtaining </a:t>
            </a:r>
            <a:r>
              <a:rPr lang="en-US" sz="1300" dirty="0" err="1">
                <a:solidFill>
                  <a:srgbClr val="6B1F7C"/>
                </a:solidFill>
              </a:rPr>
              <a:t>authorisation</a:t>
            </a:r>
            <a:r>
              <a:rPr lang="en-US" sz="1300" dirty="0">
                <a:solidFill>
                  <a:srgbClr val="6B1F7C"/>
                </a:solidFill>
              </a:rPr>
              <a:t>. Furthermore, space only stand builder’s assigned the role of Principal Contractor for a specific exhibitor’s space only stand will be responsible for implementing reasonable steps to prevent access by </a:t>
            </a:r>
            <a:r>
              <a:rPr lang="en-US" sz="1300" dirty="0" err="1">
                <a:solidFill>
                  <a:srgbClr val="6B1F7C"/>
                </a:solidFill>
              </a:rPr>
              <a:t>unauthorised</a:t>
            </a:r>
            <a:r>
              <a:rPr lang="en-US" sz="1300" dirty="0">
                <a:solidFill>
                  <a:srgbClr val="6B1F7C"/>
                </a:solidFill>
              </a:rPr>
              <a:t> persons to their plot during the construction phase.</a:t>
            </a:r>
            <a:endParaRPr lang="en-GB" sz="1300" dirty="0">
              <a:solidFill>
                <a:srgbClr val="6B1F7C"/>
              </a:solidFill>
            </a:endParaRPr>
          </a:p>
          <a:p>
            <a:endParaRPr lang="en-GB" dirty="0">
              <a:solidFill>
                <a:srgbClr val="6B1F7C"/>
              </a:solidFill>
            </a:endParaRPr>
          </a:p>
          <a:p>
            <a:endParaRPr lang="en-GB" dirty="0">
              <a:solidFill>
                <a:srgbClr val="6B1F7C"/>
              </a:solidFill>
            </a:endParaRPr>
          </a:p>
        </p:txBody>
      </p:sp>
    </p:spTree>
    <p:extLst>
      <p:ext uri="{BB962C8B-B14F-4D97-AF65-F5344CB8AC3E}">
        <p14:creationId xmlns:p14="http://schemas.microsoft.com/office/powerpoint/2010/main" val="410277846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0" indent="0"/>
            <a:r>
              <a:rPr lang="en-US" dirty="0">
                <a:solidFill>
                  <a:srgbClr val="6B1F7C"/>
                </a:solidFill>
              </a:rPr>
              <a:t>CDM2015</a:t>
            </a:r>
            <a:br>
              <a:rPr lang="en-GB" dirty="0">
                <a:solidFill>
                  <a:srgbClr val="6B1F7C"/>
                </a:solidFill>
              </a:rPr>
            </a:br>
            <a:r>
              <a:rPr lang="en-US" dirty="0">
                <a:solidFill>
                  <a:srgbClr val="6B1F7C"/>
                </a:solidFill>
              </a:rPr>
              <a:t>Template Pack</a:t>
            </a:r>
            <a:br>
              <a:rPr lang="en-GB" dirty="0">
                <a:solidFill>
                  <a:srgbClr val="6B1F7C"/>
                </a:solidFill>
              </a:rPr>
            </a:br>
            <a:endParaRPr lang="en-GB" dirty="0">
              <a:solidFill>
                <a:srgbClr val="6B1F7C"/>
              </a:solidFill>
            </a:endParaRPr>
          </a:p>
        </p:txBody>
      </p:sp>
      <p:sp>
        <p:nvSpPr>
          <p:cNvPr id="3" name="Content Placeholder 2"/>
          <p:cNvSpPr>
            <a:spLocks noGrp="1"/>
          </p:cNvSpPr>
          <p:nvPr>
            <p:ph idx="1"/>
          </p:nvPr>
        </p:nvSpPr>
        <p:spPr/>
        <p:txBody>
          <a:bodyPr/>
          <a:lstStyle/>
          <a:p>
            <a:pPr marL="0" indent="0" hangingPunct="0">
              <a:buNone/>
            </a:pPr>
            <a:r>
              <a:rPr lang="en-US" dirty="0">
                <a:solidFill>
                  <a:srgbClr val="6B1F7C"/>
                </a:solidFill>
              </a:rPr>
              <a:t>The following section contains CDM2015 industry templates which are ready to be printed and used and if completed correctly they will help you comply.</a:t>
            </a:r>
            <a:endParaRPr lang="en-GB" dirty="0">
              <a:solidFill>
                <a:srgbClr val="6B1F7C"/>
              </a:solidFill>
            </a:endParaRPr>
          </a:p>
          <a:p>
            <a:pPr marL="0" indent="0">
              <a:buNone/>
            </a:pPr>
            <a:r>
              <a:rPr lang="en-US" dirty="0">
                <a:solidFill>
                  <a:srgbClr val="6B1F7C"/>
                </a:solidFill>
              </a:rPr>
              <a:t> </a:t>
            </a:r>
            <a:endParaRPr lang="en-GB" dirty="0">
              <a:solidFill>
                <a:srgbClr val="6B1F7C"/>
              </a:solidFill>
            </a:endParaRPr>
          </a:p>
          <a:p>
            <a:endParaRPr lang="en-GB" dirty="0"/>
          </a:p>
        </p:txBody>
      </p:sp>
    </p:spTree>
    <p:extLst>
      <p:ext uri="{BB962C8B-B14F-4D97-AF65-F5344CB8AC3E}">
        <p14:creationId xmlns:p14="http://schemas.microsoft.com/office/powerpoint/2010/main" val="33967599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le 5"/>
          <p:cNvGraphicFramePr>
            <a:graphicFrameLocks noGrp="1"/>
          </p:cNvGraphicFramePr>
          <p:nvPr>
            <p:extLst>
              <p:ext uri="{D42A27DB-BD31-4B8C-83A1-F6EECF244321}">
                <p14:modId xmlns:p14="http://schemas.microsoft.com/office/powerpoint/2010/main" val="694438653"/>
              </p:ext>
            </p:extLst>
          </p:nvPr>
        </p:nvGraphicFramePr>
        <p:xfrm>
          <a:off x="261257" y="670771"/>
          <a:ext cx="8364268" cy="5761044"/>
        </p:xfrm>
        <a:graphic>
          <a:graphicData uri="http://schemas.openxmlformats.org/drawingml/2006/table">
            <a:tbl>
              <a:tblPr firstRow="1" bandRow="1">
                <a:tableStyleId>{5940675A-B579-460E-94D1-54222C63F5DA}</a:tableStyleId>
              </a:tblPr>
              <a:tblGrid>
                <a:gridCol w="4188193">
                  <a:extLst>
                    <a:ext uri="{9D8B030D-6E8A-4147-A177-3AD203B41FA5}">
                      <a16:colId xmlns:a16="http://schemas.microsoft.com/office/drawing/2014/main" val="1209174326"/>
                    </a:ext>
                  </a:extLst>
                </a:gridCol>
                <a:gridCol w="4176075">
                  <a:extLst>
                    <a:ext uri="{9D8B030D-6E8A-4147-A177-3AD203B41FA5}">
                      <a16:colId xmlns:a16="http://schemas.microsoft.com/office/drawing/2014/main" val="2621102515"/>
                    </a:ext>
                  </a:extLst>
                </a:gridCol>
              </a:tblGrid>
              <a:tr h="228600">
                <a:tc>
                  <a:txBody>
                    <a:bodyPr/>
                    <a:lstStyle/>
                    <a:p>
                      <a:r>
                        <a:rPr lang="en-GB" sz="900" dirty="0">
                          <a:solidFill>
                            <a:srgbClr val="6B1F7C"/>
                          </a:solidFill>
                        </a:rPr>
                        <a:t>Name</a:t>
                      </a:r>
                    </a:p>
                  </a:txBody>
                  <a:tcPr/>
                </a:tc>
                <a:tc>
                  <a:txBody>
                    <a:bodyPr/>
                    <a:lstStyle/>
                    <a:p>
                      <a:endParaRPr lang="en-GB" sz="900" dirty="0">
                        <a:solidFill>
                          <a:srgbClr val="6B1F7C"/>
                        </a:solidFill>
                      </a:endParaRPr>
                    </a:p>
                  </a:txBody>
                  <a:tcPr/>
                </a:tc>
                <a:extLst>
                  <a:ext uri="{0D108BD9-81ED-4DB2-BD59-A6C34878D82A}">
                    <a16:rowId xmlns:a16="http://schemas.microsoft.com/office/drawing/2014/main" val="3180382516"/>
                  </a:ext>
                </a:extLst>
              </a:tr>
              <a:tr h="249756">
                <a:tc>
                  <a:txBody>
                    <a:bodyPr/>
                    <a:lstStyle/>
                    <a:p>
                      <a:r>
                        <a:rPr lang="en-GB" sz="900" dirty="0">
                          <a:solidFill>
                            <a:srgbClr val="6B1F7C"/>
                          </a:solidFill>
                        </a:rPr>
                        <a:t>Company</a:t>
                      </a:r>
                    </a:p>
                  </a:txBody>
                  <a:tcPr/>
                </a:tc>
                <a:tc>
                  <a:txBody>
                    <a:bodyPr/>
                    <a:lstStyle/>
                    <a:p>
                      <a:endParaRPr lang="en-GB" sz="900" dirty="0">
                        <a:solidFill>
                          <a:srgbClr val="6B1F7C"/>
                        </a:solidFill>
                      </a:endParaRPr>
                    </a:p>
                  </a:txBody>
                  <a:tcPr/>
                </a:tc>
                <a:extLst>
                  <a:ext uri="{0D108BD9-81ED-4DB2-BD59-A6C34878D82A}">
                    <a16:rowId xmlns:a16="http://schemas.microsoft.com/office/drawing/2014/main" val="3450817747"/>
                  </a:ext>
                </a:extLst>
              </a:tr>
              <a:tr h="228600">
                <a:tc>
                  <a:txBody>
                    <a:bodyPr/>
                    <a:lstStyle/>
                    <a:p>
                      <a:r>
                        <a:rPr lang="en-GB" sz="900" dirty="0">
                          <a:solidFill>
                            <a:srgbClr val="6B1F7C"/>
                          </a:solidFill>
                        </a:rPr>
                        <a:t>Event/Stand</a:t>
                      </a:r>
                    </a:p>
                  </a:txBody>
                  <a:tcPr/>
                </a:tc>
                <a:tc>
                  <a:txBody>
                    <a:bodyPr/>
                    <a:lstStyle/>
                    <a:p>
                      <a:r>
                        <a:rPr lang="en-GB" sz="900" dirty="0">
                          <a:solidFill>
                            <a:srgbClr val="6B1F7C"/>
                          </a:solidFill>
                        </a:rPr>
                        <a:t>Give a description</a:t>
                      </a:r>
                    </a:p>
                  </a:txBody>
                  <a:tcPr/>
                </a:tc>
                <a:extLst>
                  <a:ext uri="{0D108BD9-81ED-4DB2-BD59-A6C34878D82A}">
                    <a16:rowId xmlns:a16="http://schemas.microsoft.com/office/drawing/2014/main" val="2498507246"/>
                  </a:ext>
                </a:extLst>
              </a:tr>
              <a:tr h="502920">
                <a:tc>
                  <a:txBody>
                    <a:bodyPr/>
                    <a:lstStyle/>
                    <a:p>
                      <a:r>
                        <a:rPr lang="en-GB" sz="900" dirty="0">
                          <a:solidFill>
                            <a:srgbClr val="6B1F7C"/>
                          </a:solidFill>
                        </a:rPr>
                        <a:t>What has the venue/client</a:t>
                      </a:r>
                      <a:r>
                        <a:rPr lang="en-GB" sz="900" baseline="0" dirty="0">
                          <a:solidFill>
                            <a:srgbClr val="6B1F7C"/>
                          </a:solidFill>
                        </a:rPr>
                        <a:t> made you aware of?</a:t>
                      </a:r>
                      <a:endParaRPr lang="en-GB" sz="900" dirty="0">
                        <a:solidFill>
                          <a:srgbClr val="6B1F7C"/>
                        </a:solidFill>
                      </a:endParaRPr>
                    </a:p>
                  </a:txBody>
                  <a:tcPr/>
                </a:tc>
                <a:tc>
                  <a:txBody>
                    <a:bodyPr/>
                    <a:lstStyle/>
                    <a:p>
                      <a:pPr marL="285750" indent="-285750">
                        <a:buFont typeface="Arial" panose="020B0604020202020204" pitchFamily="34" charset="0"/>
                        <a:buChar char="•"/>
                      </a:pPr>
                      <a:r>
                        <a:rPr lang="en-GB" sz="900" dirty="0">
                          <a:solidFill>
                            <a:srgbClr val="6B1F7C"/>
                          </a:solidFill>
                        </a:rPr>
                        <a:t>Site Rules</a:t>
                      </a:r>
                    </a:p>
                    <a:p>
                      <a:pPr marL="285750" indent="-285750">
                        <a:buFont typeface="Arial" panose="020B0604020202020204" pitchFamily="34" charset="0"/>
                        <a:buChar char="•"/>
                      </a:pPr>
                      <a:r>
                        <a:rPr lang="en-GB" sz="900" dirty="0">
                          <a:solidFill>
                            <a:srgbClr val="6B1F7C"/>
                          </a:solidFill>
                        </a:rPr>
                        <a:t>Aesthetic Rules</a:t>
                      </a:r>
                    </a:p>
                    <a:p>
                      <a:pPr marL="285750" indent="-285750">
                        <a:buFont typeface="Arial" panose="020B0604020202020204" pitchFamily="34" charset="0"/>
                        <a:buChar char="•"/>
                      </a:pPr>
                      <a:r>
                        <a:rPr lang="en-GB" sz="900" dirty="0">
                          <a:solidFill>
                            <a:srgbClr val="6B1F7C"/>
                          </a:solidFill>
                        </a:rPr>
                        <a:t>Schedule</a:t>
                      </a:r>
                    </a:p>
                  </a:txBody>
                  <a:tcPr/>
                </a:tc>
                <a:extLst>
                  <a:ext uri="{0D108BD9-81ED-4DB2-BD59-A6C34878D82A}">
                    <a16:rowId xmlns:a16="http://schemas.microsoft.com/office/drawing/2014/main" val="3188042223"/>
                  </a:ext>
                </a:extLst>
              </a:tr>
              <a:tr h="229125">
                <a:tc>
                  <a:txBody>
                    <a:bodyPr/>
                    <a:lstStyle/>
                    <a:p>
                      <a:r>
                        <a:rPr lang="en-GB" sz="900" dirty="0">
                          <a:solidFill>
                            <a:srgbClr val="6B1F7C"/>
                          </a:solidFill>
                        </a:rPr>
                        <a:t>Who else is working on the job with you?</a:t>
                      </a:r>
                    </a:p>
                  </a:txBody>
                  <a:tcPr/>
                </a:tc>
                <a:tc>
                  <a:txBody>
                    <a:bodyPr/>
                    <a:lstStyle/>
                    <a:p>
                      <a:endParaRPr lang="en-GB" sz="900" dirty="0">
                        <a:solidFill>
                          <a:srgbClr val="6B1F7C"/>
                        </a:solidFill>
                      </a:endParaRPr>
                    </a:p>
                  </a:txBody>
                  <a:tcPr/>
                </a:tc>
                <a:extLst>
                  <a:ext uri="{0D108BD9-81ED-4DB2-BD59-A6C34878D82A}">
                    <a16:rowId xmlns:a16="http://schemas.microsoft.com/office/drawing/2014/main" val="1383527104"/>
                  </a:ext>
                </a:extLst>
              </a:tr>
              <a:tr h="247979">
                <a:tc>
                  <a:txBody>
                    <a:bodyPr/>
                    <a:lstStyle/>
                    <a:p>
                      <a:r>
                        <a:rPr lang="en-GB" sz="900" dirty="0">
                          <a:solidFill>
                            <a:srgbClr val="6B1F7C"/>
                          </a:solidFill>
                        </a:rPr>
                        <a:t>What</a:t>
                      </a:r>
                      <a:r>
                        <a:rPr lang="en-GB" sz="900" baseline="0" dirty="0">
                          <a:solidFill>
                            <a:srgbClr val="6B1F7C"/>
                          </a:solidFill>
                        </a:rPr>
                        <a:t> is the structure and who is responsible for what?</a:t>
                      </a:r>
                      <a:endParaRPr lang="en-GB" sz="900" dirty="0">
                        <a:solidFill>
                          <a:srgbClr val="6B1F7C"/>
                        </a:solidFill>
                      </a:endParaRPr>
                    </a:p>
                  </a:txBody>
                  <a:tcPr/>
                </a:tc>
                <a:tc>
                  <a:txBody>
                    <a:bodyPr/>
                    <a:lstStyle/>
                    <a:p>
                      <a:endParaRPr lang="en-GB" sz="900">
                        <a:solidFill>
                          <a:srgbClr val="6B1F7C"/>
                        </a:solidFill>
                      </a:endParaRPr>
                    </a:p>
                  </a:txBody>
                  <a:tcPr/>
                </a:tc>
                <a:extLst>
                  <a:ext uri="{0D108BD9-81ED-4DB2-BD59-A6C34878D82A}">
                    <a16:rowId xmlns:a16="http://schemas.microsoft.com/office/drawing/2014/main" val="1473474109"/>
                  </a:ext>
                </a:extLst>
              </a:tr>
              <a:tr h="238553">
                <a:tc>
                  <a:txBody>
                    <a:bodyPr/>
                    <a:lstStyle/>
                    <a:p>
                      <a:r>
                        <a:rPr lang="en-GB" sz="900" dirty="0">
                          <a:solidFill>
                            <a:srgbClr val="6B1F7C"/>
                          </a:solidFill>
                        </a:rPr>
                        <a:t>Who is the principal</a:t>
                      </a:r>
                      <a:r>
                        <a:rPr lang="en-GB" sz="900" baseline="0" dirty="0">
                          <a:solidFill>
                            <a:srgbClr val="6B1F7C"/>
                          </a:solidFill>
                        </a:rPr>
                        <a:t> contractor?</a:t>
                      </a:r>
                      <a:endParaRPr lang="en-GB" sz="900" dirty="0">
                        <a:solidFill>
                          <a:srgbClr val="6B1F7C"/>
                        </a:solidFill>
                      </a:endParaRPr>
                    </a:p>
                  </a:txBody>
                  <a:tcPr/>
                </a:tc>
                <a:tc>
                  <a:txBody>
                    <a:bodyPr/>
                    <a:lstStyle/>
                    <a:p>
                      <a:endParaRPr lang="en-GB" sz="900">
                        <a:solidFill>
                          <a:srgbClr val="6B1F7C"/>
                        </a:solidFill>
                      </a:endParaRPr>
                    </a:p>
                  </a:txBody>
                  <a:tcPr/>
                </a:tc>
                <a:extLst>
                  <a:ext uri="{0D108BD9-81ED-4DB2-BD59-A6C34878D82A}">
                    <a16:rowId xmlns:a16="http://schemas.microsoft.com/office/drawing/2014/main" val="2213750666"/>
                  </a:ext>
                </a:extLst>
              </a:tr>
              <a:tr h="640080">
                <a:tc>
                  <a:txBody>
                    <a:bodyPr/>
                    <a:lstStyle/>
                    <a:p>
                      <a:r>
                        <a:rPr lang="en-GB" sz="900" dirty="0">
                          <a:solidFill>
                            <a:srgbClr val="6B1F7C"/>
                          </a:solidFill>
                        </a:rPr>
                        <a:t>How have you chosen your contractors?</a:t>
                      </a:r>
                    </a:p>
                  </a:txBody>
                  <a:tcPr/>
                </a:tc>
                <a:tc>
                  <a:txBody>
                    <a:bodyPr/>
                    <a:lstStyle/>
                    <a:p>
                      <a:pPr marL="285750" indent="-285750">
                        <a:buFont typeface="Arial" panose="020B0604020202020204" pitchFamily="34" charset="0"/>
                        <a:buChar char="•"/>
                      </a:pPr>
                      <a:r>
                        <a:rPr lang="en-GB" sz="900" dirty="0">
                          <a:solidFill>
                            <a:srgbClr val="6B1F7C"/>
                          </a:solidFill>
                        </a:rPr>
                        <a:t>What training have they had?</a:t>
                      </a:r>
                    </a:p>
                    <a:p>
                      <a:pPr marL="285750" indent="-285750">
                        <a:buFont typeface="Arial" panose="020B0604020202020204" pitchFamily="34" charset="0"/>
                        <a:buChar char="•"/>
                      </a:pPr>
                      <a:r>
                        <a:rPr lang="en-GB" sz="900" dirty="0">
                          <a:solidFill>
                            <a:srgbClr val="6B1F7C"/>
                          </a:solidFill>
                        </a:rPr>
                        <a:t>What do they need?</a:t>
                      </a:r>
                    </a:p>
                    <a:p>
                      <a:pPr marL="285750" indent="-285750">
                        <a:buFont typeface="Arial" panose="020B0604020202020204" pitchFamily="34" charset="0"/>
                        <a:buChar char="•"/>
                      </a:pPr>
                      <a:r>
                        <a:rPr lang="en-GB" sz="900" dirty="0">
                          <a:solidFill>
                            <a:srgbClr val="6B1F7C"/>
                          </a:solidFill>
                        </a:rPr>
                        <a:t>Are they experienced?</a:t>
                      </a:r>
                    </a:p>
                    <a:p>
                      <a:pPr marL="285750" indent="-285750">
                        <a:buFont typeface="Arial" panose="020B0604020202020204" pitchFamily="34" charset="0"/>
                        <a:buChar char="•"/>
                      </a:pPr>
                      <a:r>
                        <a:rPr lang="en-GB" sz="900" dirty="0">
                          <a:solidFill>
                            <a:srgbClr val="6B1F7C"/>
                          </a:solidFill>
                        </a:rPr>
                        <a:t>How will they be monitoring progress and Health &amp; Safety?</a:t>
                      </a:r>
                    </a:p>
                  </a:txBody>
                  <a:tcPr/>
                </a:tc>
                <a:extLst>
                  <a:ext uri="{0D108BD9-81ED-4DB2-BD59-A6C34878D82A}">
                    <a16:rowId xmlns:a16="http://schemas.microsoft.com/office/drawing/2014/main" val="181569896"/>
                  </a:ext>
                </a:extLst>
              </a:tr>
              <a:tr h="228600">
                <a:tc>
                  <a:txBody>
                    <a:bodyPr/>
                    <a:lstStyle/>
                    <a:p>
                      <a:r>
                        <a:rPr lang="en-GB" sz="900" dirty="0">
                          <a:solidFill>
                            <a:srgbClr val="6B1F7C"/>
                          </a:solidFill>
                        </a:rPr>
                        <a:t>Is it notifiable to HSE?</a:t>
                      </a:r>
                    </a:p>
                  </a:txBody>
                  <a:tcPr/>
                </a:tc>
                <a:tc>
                  <a:txBody>
                    <a:bodyPr/>
                    <a:lstStyle/>
                    <a:p>
                      <a:pPr marL="0" indent="0">
                        <a:buFont typeface="Arial" panose="020B0604020202020204" pitchFamily="34" charset="0"/>
                        <a:buNone/>
                      </a:pPr>
                      <a:endParaRPr lang="en-GB" sz="900" dirty="0">
                        <a:solidFill>
                          <a:srgbClr val="6B1F7C"/>
                        </a:solidFill>
                      </a:endParaRPr>
                    </a:p>
                  </a:txBody>
                  <a:tcPr/>
                </a:tc>
                <a:extLst>
                  <a:ext uri="{0D108BD9-81ED-4DB2-BD59-A6C34878D82A}">
                    <a16:rowId xmlns:a16="http://schemas.microsoft.com/office/drawing/2014/main" val="2833559306"/>
                  </a:ext>
                </a:extLst>
              </a:tr>
              <a:tr h="502920">
                <a:tc>
                  <a:txBody>
                    <a:bodyPr/>
                    <a:lstStyle/>
                    <a:p>
                      <a:r>
                        <a:rPr lang="en-GB" sz="900" dirty="0">
                          <a:solidFill>
                            <a:srgbClr val="6B1F7C"/>
                          </a:solidFill>
                        </a:rPr>
                        <a:t>How will you communicate?</a:t>
                      </a:r>
                    </a:p>
                  </a:txBody>
                  <a:tcPr/>
                </a:tc>
                <a:tc>
                  <a:txBody>
                    <a:bodyPr/>
                    <a:lstStyle/>
                    <a:p>
                      <a:pPr marL="285750" indent="-285750">
                        <a:buFont typeface="Arial" panose="020B0604020202020204" pitchFamily="34" charset="0"/>
                        <a:buChar char="•"/>
                      </a:pPr>
                      <a:r>
                        <a:rPr lang="en-GB" sz="900" dirty="0">
                          <a:solidFill>
                            <a:srgbClr val="6B1F7C"/>
                          </a:solidFill>
                        </a:rPr>
                        <a:t>Site Rules</a:t>
                      </a:r>
                    </a:p>
                    <a:p>
                      <a:pPr marL="285750" indent="-285750">
                        <a:buFont typeface="Arial" panose="020B0604020202020204" pitchFamily="34" charset="0"/>
                        <a:buChar char="•"/>
                      </a:pPr>
                      <a:r>
                        <a:rPr lang="en-GB" sz="900" dirty="0">
                          <a:solidFill>
                            <a:srgbClr val="6B1F7C"/>
                          </a:solidFill>
                        </a:rPr>
                        <a:t>Changes to information</a:t>
                      </a:r>
                    </a:p>
                    <a:p>
                      <a:pPr marL="285750" indent="-285750">
                        <a:buFont typeface="Arial" panose="020B0604020202020204" pitchFamily="34" charset="0"/>
                        <a:buChar char="•"/>
                      </a:pPr>
                      <a:r>
                        <a:rPr lang="en-GB" sz="900" dirty="0">
                          <a:solidFill>
                            <a:srgbClr val="6B1F7C"/>
                          </a:solidFill>
                        </a:rPr>
                        <a:t>Method</a:t>
                      </a:r>
                      <a:r>
                        <a:rPr lang="en-GB" sz="900" baseline="0" dirty="0">
                          <a:solidFill>
                            <a:srgbClr val="6B1F7C"/>
                          </a:solidFill>
                        </a:rPr>
                        <a:t> statement (stand) or event safety plan (event)</a:t>
                      </a:r>
                      <a:endParaRPr lang="en-GB" sz="900" dirty="0">
                        <a:solidFill>
                          <a:srgbClr val="6B1F7C"/>
                        </a:solidFill>
                      </a:endParaRPr>
                    </a:p>
                  </a:txBody>
                  <a:tcPr/>
                </a:tc>
                <a:extLst>
                  <a:ext uri="{0D108BD9-81ED-4DB2-BD59-A6C34878D82A}">
                    <a16:rowId xmlns:a16="http://schemas.microsoft.com/office/drawing/2014/main" val="3047239446"/>
                  </a:ext>
                </a:extLst>
              </a:tr>
              <a:tr h="367646">
                <a:tc>
                  <a:txBody>
                    <a:bodyPr/>
                    <a:lstStyle/>
                    <a:p>
                      <a:r>
                        <a:rPr lang="en-GB" sz="900" dirty="0">
                          <a:solidFill>
                            <a:srgbClr val="6B1F7C"/>
                          </a:solidFill>
                        </a:rPr>
                        <a:t>How will you consult with your contractors?</a:t>
                      </a:r>
                    </a:p>
                  </a:txBody>
                  <a:tcPr/>
                </a:tc>
                <a:tc>
                  <a:txBody>
                    <a:bodyPr/>
                    <a:lstStyle/>
                    <a:p>
                      <a:endParaRPr lang="en-GB" sz="900" dirty="0">
                        <a:solidFill>
                          <a:srgbClr val="6B1F7C"/>
                        </a:solidFill>
                      </a:endParaRPr>
                    </a:p>
                  </a:txBody>
                  <a:tcPr/>
                </a:tc>
                <a:extLst>
                  <a:ext uri="{0D108BD9-81ED-4DB2-BD59-A6C34878D82A}">
                    <a16:rowId xmlns:a16="http://schemas.microsoft.com/office/drawing/2014/main" val="1976901904"/>
                  </a:ext>
                </a:extLst>
              </a:tr>
              <a:tr h="502920">
                <a:tc>
                  <a:txBody>
                    <a:bodyPr/>
                    <a:lstStyle/>
                    <a:p>
                      <a:r>
                        <a:rPr lang="en-GB" sz="900" dirty="0">
                          <a:solidFill>
                            <a:srgbClr val="6B1F7C"/>
                          </a:solidFill>
                        </a:rPr>
                        <a:t>What are your welfare arrangements?</a:t>
                      </a:r>
                    </a:p>
                  </a:txBody>
                  <a:tcPr/>
                </a:tc>
                <a:tc>
                  <a:txBody>
                    <a:bodyPr/>
                    <a:lstStyle/>
                    <a:p>
                      <a:pPr marL="171450" marR="0" lvl="0" indent="-171450" algn="l" defTabSz="3429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900" dirty="0">
                          <a:solidFill>
                            <a:srgbClr val="6B1F7C"/>
                          </a:solidFill>
                        </a:rPr>
                        <a:t>Minimum welfare requirements: * Toilets * Washing facilities * Drinking Water * Boiling Water * Microwave * Seating </a:t>
                      </a:r>
                    </a:p>
                    <a:p>
                      <a:endParaRPr lang="en-GB" sz="900" dirty="0">
                        <a:solidFill>
                          <a:srgbClr val="6B1F7C"/>
                        </a:solidFill>
                      </a:endParaRPr>
                    </a:p>
                  </a:txBody>
                  <a:tcPr/>
                </a:tc>
                <a:extLst>
                  <a:ext uri="{0D108BD9-81ED-4DB2-BD59-A6C34878D82A}">
                    <a16:rowId xmlns:a16="http://schemas.microsoft.com/office/drawing/2014/main" val="1014225836"/>
                  </a:ext>
                </a:extLst>
              </a:tr>
              <a:tr h="1593345">
                <a:tc>
                  <a:txBody>
                    <a:bodyPr/>
                    <a:lstStyle/>
                    <a:p>
                      <a:r>
                        <a:rPr lang="en-GB" sz="900" dirty="0">
                          <a:solidFill>
                            <a:srgbClr val="6B1F7C"/>
                          </a:solidFill>
                        </a:rPr>
                        <a:t>Please list the major safety hazards</a:t>
                      </a:r>
                    </a:p>
                  </a:txBody>
                  <a:tcPr/>
                </a:tc>
                <a:tc>
                  <a:txBody>
                    <a:bodyPr/>
                    <a:lstStyle/>
                    <a:p>
                      <a:r>
                        <a:rPr lang="en-GB" sz="900" dirty="0">
                          <a:solidFill>
                            <a:srgbClr val="6B1F7C"/>
                          </a:solidFill>
                        </a:rPr>
                        <a:t>(for Example falls from height, collapse of structure, supervising members of public who may be at risk, waste, mechanical equipment, electric/gas/water, noise and vibration, stability, control of lifting operations, maintenance of plant and equipment, </a:t>
                      </a:r>
                    </a:p>
                    <a:p>
                      <a:r>
                        <a:rPr lang="en-GB" sz="900" dirty="0">
                          <a:solidFill>
                            <a:srgbClr val="6B1F7C"/>
                          </a:solidFill>
                        </a:rPr>
                        <a:t>rigging, pyrotechnics, lasers and similar special effects, traffic routes and the segregation of vehicles and pedestrians, storage of materials of work, equipment, manual handling, hazardous substances, non-iron radiation) </a:t>
                      </a:r>
                    </a:p>
                    <a:p>
                      <a:pPr marL="171450" indent="-171450">
                        <a:buFont typeface="Arial" panose="020B0604020202020204" pitchFamily="34" charset="0"/>
                        <a:buChar char="•"/>
                      </a:pPr>
                      <a:endParaRPr lang="en-GB" sz="900" dirty="0">
                        <a:solidFill>
                          <a:srgbClr val="6B1F7C"/>
                        </a:solidFill>
                      </a:endParaRPr>
                    </a:p>
                  </a:txBody>
                  <a:tcPr/>
                </a:tc>
                <a:extLst>
                  <a:ext uri="{0D108BD9-81ED-4DB2-BD59-A6C34878D82A}">
                    <a16:rowId xmlns:a16="http://schemas.microsoft.com/office/drawing/2014/main" val="3972005721"/>
                  </a:ext>
                </a:extLst>
              </a:tr>
            </a:tbl>
          </a:graphicData>
        </a:graphic>
      </p:graphicFrame>
    </p:spTree>
    <p:extLst>
      <p:ext uri="{BB962C8B-B14F-4D97-AF65-F5344CB8AC3E}">
        <p14:creationId xmlns:p14="http://schemas.microsoft.com/office/powerpoint/2010/main" val="13135609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95793" y="496389"/>
            <a:ext cx="9048207" cy="7376507"/>
          </a:xfrm>
          <a:prstGeom prst="rect">
            <a:avLst/>
          </a:prstGeom>
        </p:spPr>
        <p:txBody>
          <a:bodyPr wrap="square">
            <a:spAutoFit/>
          </a:bodyPr>
          <a:lstStyle/>
          <a:p>
            <a:pPr>
              <a:lnSpc>
                <a:spcPct val="115000"/>
              </a:lnSpc>
              <a:spcAft>
                <a:spcPts val="0"/>
              </a:spcAft>
            </a:pPr>
            <a:r>
              <a:rPr lang="en-US" sz="2000" b="1" dirty="0">
                <a:solidFill>
                  <a:srgbClr val="6B1F7C"/>
                </a:solidFill>
                <a:latin typeface="Tahoma" panose="020B0604030504040204" pitchFamily="34" charset="0"/>
                <a:ea typeface="Times New Roman" panose="02020603050405020304" pitchFamily="18" charset="0"/>
                <a:cs typeface="Times New Roman" panose="02020603050405020304" pitchFamily="18" charset="0"/>
              </a:rPr>
              <a:t>Method Statement - Example Document_3.0</a:t>
            </a:r>
            <a:endParaRPr lang="en-GB"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a:lnSpc>
                <a:spcPts val="1000"/>
              </a:lnSpc>
              <a:spcAft>
                <a:spcPts val="0"/>
              </a:spcAft>
            </a:pPr>
            <a:r>
              <a:rPr lang="en-US" sz="2000" dirty="0">
                <a:solidFill>
                  <a:srgbClr val="6B1F7C"/>
                </a:solidFill>
                <a:latin typeface="Times New Roman" panose="02020603050405020304" pitchFamily="18" charset="0"/>
                <a:ea typeface="Times New Roman" panose="02020603050405020304" pitchFamily="18" charset="0"/>
                <a:cs typeface="Times New Roman" panose="02020603050405020304" pitchFamily="18" charset="0"/>
              </a:rPr>
              <a:t> </a:t>
            </a:r>
            <a:endParaRPr lang="en-GB"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a:lnSpc>
                <a:spcPts val="1000"/>
              </a:lnSpc>
              <a:spcAft>
                <a:spcPts val="0"/>
              </a:spcAft>
            </a:pPr>
            <a:r>
              <a:rPr lang="en-US" sz="2000" dirty="0">
                <a:solidFill>
                  <a:srgbClr val="6B1F7C"/>
                </a:solidFill>
                <a:latin typeface="Times New Roman" panose="02020603050405020304" pitchFamily="18" charset="0"/>
                <a:ea typeface="Times New Roman" panose="02020603050405020304" pitchFamily="18" charset="0"/>
                <a:cs typeface="Times New Roman" panose="02020603050405020304" pitchFamily="18" charset="0"/>
              </a:rPr>
              <a:t> </a:t>
            </a:r>
            <a:endParaRPr lang="en-GB"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a:lnSpc>
                <a:spcPts val="1260"/>
              </a:lnSpc>
              <a:spcAft>
                <a:spcPts val="0"/>
              </a:spcAft>
            </a:pPr>
            <a:r>
              <a:rPr lang="en-US" sz="2000" dirty="0">
                <a:solidFill>
                  <a:srgbClr val="6B1F7C"/>
                </a:solidFill>
                <a:latin typeface="Times New Roman" panose="02020603050405020304" pitchFamily="18" charset="0"/>
                <a:ea typeface="Times New Roman" panose="02020603050405020304" pitchFamily="18" charset="0"/>
                <a:cs typeface="Times New Roman" panose="02020603050405020304" pitchFamily="18" charset="0"/>
              </a:rPr>
              <a:t> </a:t>
            </a:r>
            <a:endParaRPr lang="en-GB"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a:lnSpc>
                <a:spcPct val="115000"/>
              </a:lnSpc>
              <a:spcAft>
                <a:spcPts val="0"/>
              </a:spcAft>
            </a:pPr>
            <a:r>
              <a:rPr lang="en-US" sz="1200" b="1" dirty="0">
                <a:solidFill>
                  <a:srgbClr val="6B1F7C"/>
                </a:solidFill>
                <a:latin typeface="Tahoma" panose="020B0604030504040204" pitchFamily="34" charset="0"/>
                <a:ea typeface="Times New Roman" panose="02020603050405020304" pitchFamily="18" charset="0"/>
                <a:cs typeface="Times New Roman" panose="02020603050405020304" pitchFamily="18" charset="0"/>
              </a:rPr>
              <a:t>Details:</a:t>
            </a:r>
            <a:endParaRPr lang="en-GB"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a:lnSpc>
                <a:spcPts val="1750"/>
              </a:lnSpc>
              <a:spcAft>
                <a:spcPts val="0"/>
              </a:spcAft>
            </a:pPr>
            <a:r>
              <a:rPr lang="en-US" sz="2000" dirty="0">
                <a:solidFill>
                  <a:srgbClr val="6B1F7C"/>
                </a:solidFill>
                <a:latin typeface="Times New Roman" panose="02020603050405020304" pitchFamily="18" charset="0"/>
                <a:ea typeface="Times New Roman" panose="02020603050405020304" pitchFamily="18" charset="0"/>
                <a:cs typeface="Times New Roman" panose="02020603050405020304" pitchFamily="18" charset="0"/>
              </a:rPr>
              <a:t> </a:t>
            </a:r>
            <a:endParaRPr lang="en-GB"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a:lnSpc>
                <a:spcPct val="115000"/>
              </a:lnSpc>
              <a:spcAft>
                <a:spcPts val="0"/>
              </a:spcAft>
            </a:pPr>
            <a:r>
              <a:rPr lang="en-US" sz="1200" dirty="0">
                <a:solidFill>
                  <a:srgbClr val="6B1F7C"/>
                </a:solidFill>
                <a:latin typeface="Tahoma" panose="020B0604030504040204" pitchFamily="34" charset="0"/>
                <a:ea typeface="Times New Roman" panose="02020603050405020304" pitchFamily="18" charset="0"/>
                <a:cs typeface="Times New Roman" panose="02020603050405020304" pitchFamily="18" charset="0"/>
              </a:rPr>
              <a:t>Company Name, Address and telephone number: .......................................................................................................................</a:t>
            </a:r>
            <a:endParaRPr lang="en-GB"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a:lnSpc>
                <a:spcPts val="330"/>
              </a:lnSpc>
              <a:spcAft>
                <a:spcPts val="0"/>
              </a:spcAft>
            </a:pPr>
            <a:r>
              <a:rPr lang="en-US" sz="2000" dirty="0">
                <a:solidFill>
                  <a:srgbClr val="6B1F7C"/>
                </a:solidFill>
                <a:latin typeface="Times New Roman" panose="02020603050405020304" pitchFamily="18" charset="0"/>
                <a:ea typeface="Times New Roman" panose="02020603050405020304" pitchFamily="18" charset="0"/>
                <a:cs typeface="Times New Roman" panose="02020603050405020304" pitchFamily="18" charset="0"/>
              </a:rPr>
              <a:t> </a:t>
            </a:r>
            <a:endParaRPr lang="en-GB"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a:lnSpc>
                <a:spcPct val="115000"/>
              </a:lnSpc>
              <a:spcAft>
                <a:spcPts val="0"/>
              </a:spcAft>
            </a:pPr>
            <a:r>
              <a:rPr lang="en-US" sz="1200" dirty="0">
                <a:solidFill>
                  <a:srgbClr val="6B1F7C"/>
                </a:solidFill>
                <a:latin typeface="Tahoma" panose="020B0604030504040204" pitchFamily="34" charset="0"/>
                <a:ea typeface="Times New Roman" panose="02020603050405020304" pitchFamily="18" charset="0"/>
                <a:cs typeface="Times New Roman" panose="02020603050405020304" pitchFamily="18" charset="0"/>
              </a:rPr>
              <a:t>Prepared by......................................... (Name &amp; Title)..............................................................................................................</a:t>
            </a:r>
            <a:endParaRPr lang="en-GB"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a:lnSpc>
                <a:spcPts val="355"/>
              </a:lnSpc>
              <a:spcAft>
                <a:spcPts val="0"/>
              </a:spcAft>
            </a:pPr>
            <a:r>
              <a:rPr lang="en-US" sz="2000" dirty="0">
                <a:solidFill>
                  <a:srgbClr val="6B1F7C"/>
                </a:solidFill>
                <a:latin typeface="Times New Roman" panose="02020603050405020304" pitchFamily="18" charset="0"/>
                <a:ea typeface="Times New Roman" panose="02020603050405020304" pitchFamily="18" charset="0"/>
                <a:cs typeface="Times New Roman" panose="02020603050405020304" pitchFamily="18" charset="0"/>
              </a:rPr>
              <a:t> </a:t>
            </a:r>
            <a:endParaRPr lang="en-GB"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a:lnSpc>
                <a:spcPct val="115000"/>
              </a:lnSpc>
              <a:spcAft>
                <a:spcPts val="0"/>
              </a:spcAft>
            </a:pPr>
            <a:r>
              <a:rPr lang="en-US" sz="1200" dirty="0">
                <a:solidFill>
                  <a:srgbClr val="6B1F7C"/>
                </a:solidFill>
                <a:latin typeface="Tahoma" panose="020B0604030504040204" pitchFamily="34" charset="0"/>
                <a:ea typeface="Times New Roman" panose="02020603050405020304" pitchFamily="18" charset="0"/>
                <a:cs typeface="Times New Roman" panose="02020603050405020304" pitchFamily="18" charset="0"/>
              </a:rPr>
              <a:t>Exhibition: ................................................................................................................................................................................</a:t>
            </a:r>
            <a:endParaRPr lang="en-GB"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a:lnSpc>
                <a:spcPts val="390"/>
              </a:lnSpc>
              <a:spcAft>
                <a:spcPts val="0"/>
              </a:spcAft>
            </a:pPr>
            <a:r>
              <a:rPr lang="en-US" sz="2000" dirty="0">
                <a:solidFill>
                  <a:srgbClr val="6B1F7C"/>
                </a:solidFill>
                <a:latin typeface="Times New Roman" panose="02020603050405020304" pitchFamily="18" charset="0"/>
                <a:ea typeface="Times New Roman" panose="02020603050405020304" pitchFamily="18" charset="0"/>
                <a:cs typeface="Times New Roman" panose="02020603050405020304" pitchFamily="18" charset="0"/>
              </a:rPr>
              <a:t> </a:t>
            </a:r>
            <a:endParaRPr lang="en-GB"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a:lnSpc>
                <a:spcPct val="115000"/>
              </a:lnSpc>
              <a:spcAft>
                <a:spcPts val="0"/>
              </a:spcAft>
            </a:pPr>
            <a:r>
              <a:rPr lang="en-US" sz="1200" dirty="0">
                <a:solidFill>
                  <a:srgbClr val="6B1F7C"/>
                </a:solidFill>
                <a:latin typeface="Tahoma" panose="020B0604030504040204" pitchFamily="34" charset="0"/>
                <a:ea typeface="Times New Roman" panose="02020603050405020304" pitchFamily="18" charset="0"/>
                <a:cs typeface="Times New Roman" panose="02020603050405020304" pitchFamily="18" charset="0"/>
              </a:rPr>
              <a:t>Stand No: ................................................................................................................................................................................</a:t>
            </a:r>
            <a:endParaRPr lang="en-GB"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a:lnSpc>
                <a:spcPts val="330"/>
              </a:lnSpc>
              <a:spcAft>
                <a:spcPts val="0"/>
              </a:spcAft>
            </a:pPr>
            <a:r>
              <a:rPr lang="en-US" sz="2000" dirty="0">
                <a:solidFill>
                  <a:srgbClr val="6B1F7C"/>
                </a:solidFill>
                <a:latin typeface="Times New Roman" panose="02020603050405020304" pitchFamily="18" charset="0"/>
                <a:ea typeface="Times New Roman" panose="02020603050405020304" pitchFamily="18" charset="0"/>
                <a:cs typeface="Times New Roman" panose="02020603050405020304" pitchFamily="18" charset="0"/>
              </a:rPr>
              <a:t> </a:t>
            </a:r>
            <a:endParaRPr lang="en-GB"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a:lnSpc>
                <a:spcPct val="115000"/>
              </a:lnSpc>
              <a:spcAft>
                <a:spcPts val="0"/>
              </a:spcAft>
            </a:pPr>
            <a:r>
              <a:rPr lang="en-US" sz="1200" dirty="0">
                <a:solidFill>
                  <a:srgbClr val="6B1F7C"/>
                </a:solidFill>
                <a:latin typeface="Tahoma" panose="020B0604030504040204" pitchFamily="34" charset="0"/>
                <a:ea typeface="Times New Roman" panose="02020603050405020304" pitchFamily="18" charset="0"/>
                <a:cs typeface="Times New Roman" panose="02020603050405020304" pitchFamily="18" charset="0"/>
              </a:rPr>
              <a:t>Venue:.....................................................................................................................................................................................</a:t>
            </a:r>
            <a:endParaRPr lang="en-GB"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a:lnSpc>
                <a:spcPts val="330"/>
              </a:lnSpc>
              <a:spcAft>
                <a:spcPts val="0"/>
              </a:spcAft>
            </a:pPr>
            <a:r>
              <a:rPr lang="en-US" sz="2000" dirty="0">
                <a:solidFill>
                  <a:srgbClr val="6B1F7C"/>
                </a:solidFill>
                <a:latin typeface="Times New Roman" panose="02020603050405020304" pitchFamily="18" charset="0"/>
                <a:ea typeface="Times New Roman" panose="02020603050405020304" pitchFamily="18" charset="0"/>
                <a:cs typeface="Times New Roman" panose="02020603050405020304" pitchFamily="18" charset="0"/>
              </a:rPr>
              <a:t> </a:t>
            </a:r>
            <a:endParaRPr lang="en-GB"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a:lnSpc>
                <a:spcPct val="115000"/>
              </a:lnSpc>
              <a:spcAft>
                <a:spcPts val="0"/>
              </a:spcAft>
            </a:pPr>
            <a:r>
              <a:rPr lang="en-US" sz="1200" dirty="0">
                <a:solidFill>
                  <a:srgbClr val="6B1F7C"/>
                </a:solidFill>
                <a:latin typeface="Tahoma" panose="020B0604030504040204" pitchFamily="34" charset="0"/>
                <a:ea typeface="Times New Roman" panose="02020603050405020304" pitchFamily="18" charset="0"/>
                <a:cs typeface="Times New Roman" panose="02020603050405020304" pitchFamily="18" charset="0"/>
              </a:rPr>
              <a:t>Hall: ........................................................................................................................................................................................</a:t>
            </a:r>
            <a:endParaRPr lang="en-GB"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a:lnSpc>
                <a:spcPts val="355"/>
              </a:lnSpc>
              <a:spcAft>
                <a:spcPts val="0"/>
              </a:spcAft>
            </a:pPr>
            <a:r>
              <a:rPr lang="en-US" sz="2000" dirty="0">
                <a:solidFill>
                  <a:srgbClr val="6B1F7C"/>
                </a:solidFill>
                <a:latin typeface="Times New Roman" panose="02020603050405020304" pitchFamily="18" charset="0"/>
                <a:ea typeface="Times New Roman" panose="02020603050405020304" pitchFamily="18" charset="0"/>
                <a:cs typeface="Times New Roman" panose="02020603050405020304" pitchFamily="18" charset="0"/>
              </a:rPr>
              <a:t> </a:t>
            </a:r>
            <a:endParaRPr lang="en-GB"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a:lnSpc>
                <a:spcPct val="115000"/>
              </a:lnSpc>
              <a:spcAft>
                <a:spcPts val="0"/>
              </a:spcAft>
            </a:pPr>
            <a:r>
              <a:rPr lang="en-US" sz="1200" dirty="0">
                <a:solidFill>
                  <a:srgbClr val="6B1F7C"/>
                </a:solidFill>
                <a:latin typeface="Tahoma" panose="020B0604030504040204" pitchFamily="34" charset="0"/>
                <a:ea typeface="Times New Roman" panose="02020603050405020304" pitchFamily="18" charset="0"/>
                <a:cs typeface="Times New Roman" panose="02020603050405020304" pitchFamily="18" charset="0"/>
              </a:rPr>
              <a:t>Date: ................................................. (Build-up and Pull Out)...................................................................................................</a:t>
            </a:r>
            <a:endParaRPr lang="en-GB"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a:lnSpc>
                <a:spcPts val="330"/>
              </a:lnSpc>
              <a:spcAft>
                <a:spcPts val="0"/>
              </a:spcAft>
            </a:pPr>
            <a:r>
              <a:rPr lang="en-US" sz="2000" dirty="0">
                <a:solidFill>
                  <a:srgbClr val="6B1F7C"/>
                </a:solidFill>
                <a:latin typeface="Times New Roman" panose="02020603050405020304" pitchFamily="18" charset="0"/>
                <a:ea typeface="Times New Roman" panose="02020603050405020304" pitchFamily="18" charset="0"/>
                <a:cs typeface="Times New Roman" panose="02020603050405020304" pitchFamily="18" charset="0"/>
              </a:rPr>
              <a:t> </a:t>
            </a:r>
            <a:endParaRPr lang="en-GB"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a:lnSpc>
                <a:spcPct val="115000"/>
              </a:lnSpc>
              <a:spcAft>
                <a:spcPts val="0"/>
              </a:spcAft>
            </a:pPr>
            <a:r>
              <a:rPr lang="en-US" sz="1200" dirty="0">
                <a:solidFill>
                  <a:srgbClr val="6B1F7C"/>
                </a:solidFill>
                <a:latin typeface="Tahoma" panose="020B0604030504040204" pitchFamily="34" charset="0"/>
                <a:ea typeface="Times New Roman" panose="02020603050405020304" pitchFamily="18" charset="0"/>
                <a:cs typeface="Times New Roman" panose="02020603050405020304" pitchFamily="18" charset="0"/>
              </a:rPr>
              <a:t>Plans/Drawings: .................................. (N/A or Sent/Attached)..................................................................................................</a:t>
            </a:r>
            <a:endParaRPr lang="en-GB"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a:lnSpc>
                <a:spcPts val="330"/>
              </a:lnSpc>
              <a:spcAft>
                <a:spcPts val="0"/>
              </a:spcAft>
            </a:pPr>
            <a:r>
              <a:rPr lang="en-US" sz="2000" dirty="0">
                <a:solidFill>
                  <a:srgbClr val="6B1F7C"/>
                </a:solidFill>
                <a:latin typeface="Times New Roman" panose="02020603050405020304" pitchFamily="18" charset="0"/>
                <a:ea typeface="Times New Roman" panose="02020603050405020304" pitchFamily="18" charset="0"/>
                <a:cs typeface="Times New Roman" panose="02020603050405020304" pitchFamily="18" charset="0"/>
              </a:rPr>
              <a:t> </a:t>
            </a:r>
            <a:endParaRPr lang="en-GB"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a:lnSpc>
                <a:spcPct val="115000"/>
              </a:lnSpc>
              <a:spcAft>
                <a:spcPts val="0"/>
              </a:spcAft>
            </a:pPr>
            <a:r>
              <a:rPr lang="en-US" sz="1200" dirty="0">
                <a:solidFill>
                  <a:srgbClr val="6B1F7C"/>
                </a:solidFill>
                <a:latin typeface="Tahoma" panose="020B0604030504040204" pitchFamily="34" charset="0"/>
                <a:ea typeface="Times New Roman" panose="02020603050405020304" pitchFamily="18" charset="0"/>
                <a:cs typeface="Times New Roman" panose="02020603050405020304" pitchFamily="18" charset="0"/>
              </a:rPr>
              <a:t>Structural </a:t>
            </a:r>
            <a:r>
              <a:rPr lang="en-US" sz="1200" dirty="0" err="1">
                <a:solidFill>
                  <a:srgbClr val="6B1F7C"/>
                </a:solidFill>
                <a:latin typeface="Tahoma" panose="020B0604030504040204" pitchFamily="34" charset="0"/>
                <a:ea typeface="Times New Roman" panose="02020603050405020304" pitchFamily="18" charset="0"/>
                <a:cs typeface="Times New Roman" panose="02020603050405020304" pitchFamily="18" charset="0"/>
              </a:rPr>
              <a:t>Calcs</a:t>
            </a:r>
            <a:r>
              <a:rPr lang="en-US" sz="1200" dirty="0">
                <a:solidFill>
                  <a:srgbClr val="6B1F7C"/>
                </a:solidFill>
                <a:latin typeface="Tahoma" panose="020B0604030504040204" pitchFamily="34" charset="0"/>
                <a:ea typeface="Times New Roman" panose="02020603050405020304" pitchFamily="18" charset="0"/>
                <a:cs typeface="Times New Roman" panose="02020603050405020304" pitchFamily="18" charset="0"/>
              </a:rPr>
              <a:t>: .................................. (N/A or Sent/Attached)..................................................................................................</a:t>
            </a:r>
            <a:endParaRPr lang="en-GB"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a:lnSpc>
                <a:spcPts val="355"/>
              </a:lnSpc>
              <a:spcAft>
                <a:spcPts val="0"/>
              </a:spcAft>
            </a:pPr>
            <a:r>
              <a:rPr lang="en-US" sz="2000" dirty="0">
                <a:solidFill>
                  <a:srgbClr val="6B1F7C"/>
                </a:solidFill>
                <a:latin typeface="Times New Roman" panose="02020603050405020304" pitchFamily="18" charset="0"/>
                <a:ea typeface="Times New Roman" panose="02020603050405020304" pitchFamily="18" charset="0"/>
                <a:cs typeface="Times New Roman" panose="02020603050405020304" pitchFamily="18" charset="0"/>
              </a:rPr>
              <a:t> </a:t>
            </a:r>
            <a:endParaRPr lang="en-GB"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a:lnSpc>
                <a:spcPct val="115000"/>
              </a:lnSpc>
              <a:spcAft>
                <a:spcPts val="0"/>
              </a:spcAft>
            </a:pPr>
            <a:r>
              <a:rPr lang="en-US" sz="1200" dirty="0">
                <a:solidFill>
                  <a:srgbClr val="6B1F7C"/>
                </a:solidFill>
                <a:latin typeface="Tahoma" panose="020B0604030504040204" pitchFamily="34" charset="0"/>
                <a:ea typeface="Times New Roman" panose="02020603050405020304" pitchFamily="18" charset="0"/>
                <a:cs typeface="Times New Roman" panose="02020603050405020304" pitchFamily="18" charset="0"/>
              </a:rPr>
              <a:t>Valid: .......................................................................................................................................................................................</a:t>
            </a:r>
            <a:endParaRPr lang="en-GB"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a:lnSpc>
                <a:spcPts val="1600"/>
              </a:lnSpc>
              <a:spcAft>
                <a:spcPts val="0"/>
              </a:spcAft>
            </a:pPr>
            <a:r>
              <a:rPr lang="en-US" sz="1200" b="1" dirty="0">
                <a:solidFill>
                  <a:srgbClr val="6B1F7C"/>
                </a:solidFill>
                <a:latin typeface="Tahoma" panose="020B0604030504040204" pitchFamily="34" charset="0"/>
                <a:ea typeface="Times New Roman" panose="02020603050405020304" pitchFamily="18" charset="0"/>
                <a:cs typeface="Times New Roman" panose="02020603050405020304" pitchFamily="18" charset="0"/>
              </a:rPr>
              <a:t>On Site Personnel:</a:t>
            </a:r>
            <a:endParaRPr lang="en-GB"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a:lnSpc>
                <a:spcPts val="1730"/>
              </a:lnSpc>
              <a:spcAft>
                <a:spcPts val="0"/>
              </a:spcAft>
            </a:pPr>
            <a:r>
              <a:rPr lang="en-US" sz="1200" dirty="0">
                <a:solidFill>
                  <a:srgbClr val="6B1F7C"/>
                </a:solidFill>
                <a:latin typeface="Tahoma" panose="020B0604030504040204" pitchFamily="34" charset="0"/>
                <a:ea typeface="Times New Roman" panose="02020603050405020304" pitchFamily="18" charset="0"/>
                <a:cs typeface="Times New Roman" panose="02020603050405020304" pitchFamily="18" charset="0"/>
              </a:rPr>
              <a:t>Manager/Supervisor: ............................ (Name and Mobile Number) ..........................................................................................</a:t>
            </a:r>
            <a:endParaRPr lang="en-GB"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a:lnSpc>
                <a:spcPts val="355"/>
              </a:lnSpc>
              <a:spcAft>
                <a:spcPts val="0"/>
              </a:spcAft>
            </a:pPr>
            <a:r>
              <a:rPr lang="en-US" sz="2000" dirty="0">
                <a:solidFill>
                  <a:srgbClr val="6B1F7C"/>
                </a:solidFill>
                <a:latin typeface="Times New Roman" panose="02020603050405020304" pitchFamily="18" charset="0"/>
                <a:ea typeface="Times New Roman" panose="02020603050405020304" pitchFamily="18" charset="0"/>
                <a:cs typeface="Times New Roman" panose="02020603050405020304" pitchFamily="18" charset="0"/>
              </a:rPr>
              <a:t> </a:t>
            </a:r>
            <a:endParaRPr lang="en-GB"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a:lnSpc>
                <a:spcPct val="115000"/>
              </a:lnSpc>
              <a:spcAft>
                <a:spcPts val="0"/>
              </a:spcAft>
            </a:pPr>
            <a:r>
              <a:rPr lang="en-US" sz="1200" dirty="0">
                <a:solidFill>
                  <a:srgbClr val="6B1F7C"/>
                </a:solidFill>
                <a:latin typeface="Tahoma" panose="020B0604030504040204" pitchFamily="34" charset="0"/>
                <a:ea typeface="Times New Roman" panose="02020603050405020304" pitchFamily="18" charset="0"/>
                <a:cs typeface="Times New Roman" panose="02020603050405020304" pitchFamily="18" charset="0"/>
              </a:rPr>
              <a:t>Number of staff: Employees and any Sub- Contract Labour Staff - (3 Chippies, 1 </a:t>
            </a:r>
            <a:r>
              <a:rPr lang="en-US" sz="1200" dirty="0" err="1">
                <a:solidFill>
                  <a:srgbClr val="6B1F7C"/>
                </a:solidFill>
                <a:latin typeface="Tahoma" panose="020B0604030504040204" pitchFamily="34" charset="0"/>
                <a:ea typeface="Times New Roman" panose="02020603050405020304" pitchFamily="18" charset="0"/>
                <a:cs typeface="Times New Roman" panose="02020603050405020304" pitchFamily="18" charset="0"/>
              </a:rPr>
              <a:t>labourer</a:t>
            </a:r>
            <a:r>
              <a:rPr lang="en-US" sz="1200" dirty="0">
                <a:solidFill>
                  <a:srgbClr val="6B1F7C"/>
                </a:solidFill>
                <a:latin typeface="Tahoma" panose="020B0604030504040204" pitchFamily="34" charset="0"/>
                <a:ea typeface="Times New Roman" panose="02020603050405020304" pitchFamily="18" charset="0"/>
                <a:cs typeface="Times New Roman" panose="02020603050405020304" pitchFamily="18" charset="0"/>
              </a:rPr>
              <a:t> </a:t>
            </a:r>
            <a:r>
              <a:rPr lang="en-US" sz="1200" dirty="0" err="1">
                <a:solidFill>
                  <a:srgbClr val="6B1F7C"/>
                </a:solidFill>
                <a:latin typeface="Tahoma" panose="020B0604030504040204" pitchFamily="34" charset="0"/>
                <a:ea typeface="Times New Roman" panose="02020603050405020304" pitchFamily="18" charset="0"/>
                <a:cs typeface="Times New Roman" panose="02020603050405020304" pitchFamily="18" charset="0"/>
              </a:rPr>
              <a:t>etc</a:t>
            </a:r>
            <a:r>
              <a:rPr lang="en-US" sz="1200" dirty="0">
                <a:solidFill>
                  <a:srgbClr val="6B1F7C"/>
                </a:solidFill>
                <a:latin typeface="Tahoma" panose="020B0604030504040204" pitchFamily="34" charset="0"/>
                <a:ea typeface="Times New Roman" panose="02020603050405020304" pitchFamily="18" charset="0"/>
                <a:cs typeface="Times New Roman" panose="02020603050405020304" pitchFamily="18" charset="0"/>
              </a:rPr>
              <a:t>)</a:t>
            </a:r>
            <a:endParaRPr lang="en-GB"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a:lnSpc>
                <a:spcPts val="330"/>
              </a:lnSpc>
              <a:spcAft>
                <a:spcPts val="0"/>
              </a:spcAft>
            </a:pPr>
            <a:r>
              <a:rPr lang="en-US" sz="2000" dirty="0">
                <a:solidFill>
                  <a:srgbClr val="6B1F7C"/>
                </a:solidFill>
                <a:latin typeface="Times New Roman" panose="02020603050405020304" pitchFamily="18" charset="0"/>
                <a:ea typeface="Times New Roman" panose="02020603050405020304" pitchFamily="18" charset="0"/>
                <a:cs typeface="Times New Roman" panose="02020603050405020304" pitchFamily="18" charset="0"/>
              </a:rPr>
              <a:t> </a:t>
            </a:r>
            <a:endParaRPr lang="en-GB"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a:lnSpc>
                <a:spcPct val="115000"/>
              </a:lnSpc>
              <a:spcAft>
                <a:spcPts val="0"/>
              </a:spcAft>
            </a:pPr>
            <a:r>
              <a:rPr lang="en-US" sz="1200" dirty="0">
                <a:solidFill>
                  <a:srgbClr val="6B1F7C"/>
                </a:solidFill>
                <a:latin typeface="Tahoma" panose="020B0604030504040204" pitchFamily="34" charset="0"/>
                <a:ea typeface="Times New Roman" panose="02020603050405020304" pitchFamily="18" charset="0"/>
                <a:cs typeface="Times New Roman" panose="02020603050405020304" pitchFamily="18" charset="0"/>
              </a:rPr>
              <a:t>................................................................................................................................................................................................</a:t>
            </a:r>
            <a:endParaRPr lang="en-GB"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a:lnSpc>
                <a:spcPts val="355"/>
              </a:lnSpc>
              <a:spcAft>
                <a:spcPts val="0"/>
              </a:spcAft>
            </a:pPr>
            <a:r>
              <a:rPr lang="en-US" sz="2000" dirty="0">
                <a:solidFill>
                  <a:srgbClr val="6B1F7C"/>
                </a:solidFill>
                <a:latin typeface="Times New Roman" panose="02020603050405020304" pitchFamily="18" charset="0"/>
                <a:ea typeface="Times New Roman" panose="02020603050405020304" pitchFamily="18" charset="0"/>
                <a:cs typeface="Times New Roman" panose="02020603050405020304" pitchFamily="18" charset="0"/>
              </a:rPr>
              <a:t> </a:t>
            </a:r>
            <a:endParaRPr lang="en-GB"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a:lnSpc>
                <a:spcPct val="115000"/>
              </a:lnSpc>
              <a:spcAft>
                <a:spcPts val="0"/>
              </a:spcAft>
            </a:pPr>
            <a:r>
              <a:rPr lang="en-US" sz="1200" dirty="0">
                <a:solidFill>
                  <a:srgbClr val="6B1F7C"/>
                </a:solidFill>
                <a:latin typeface="Tahoma" panose="020B0604030504040204" pitchFamily="34" charset="0"/>
                <a:ea typeface="Times New Roman" panose="02020603050405020304" pitchFamily="18" charset="0"/>
                <a:cs typeface="Times New Roman" panose="02020603050405020304" pitchFamily="18" charset="0"/>
              </a:rPr>
              <a:t>Others:</a:t>
            </a:r>
            <a:endParaRPr lang="en-GB"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a:lnSpc>
                <a:spcPts val="355"/>
              </a:lnSpc>
              <a:spcAft>
                <a:spcPts val="0"/>
              </a:spcAft>
            </a:pPr>
            <a:r>
              <a:rPr lang="en-US" sz="2000" dirty="0">
                <a:solidFill>
                  <a:srgbClr val="6B1F7C"/>
                </a:solidFill>
                <a:latin typeface="Times New Roman" panose="02020603050405020304" pitchFamily="18" charset="0"/>
                <a:ea typeface="Times New Roman" panose="02020603050405020304" pitchFamily="18" charset="0"/>
                <a:cs typeface="Times New Roman" panose="02020603050405020304" pitchFamily="18" charset="0"/>
              </a:rPr>
              <a:t> </a:t>
            </a:r>
            <a:endParaRPr lang="en-GB"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a:lnSpc>
                <a:spcPct val="115000"/>
              </a:lnSpc>
              <a:spcAft>
                <a:spcPts val="0"/>
              </a:spcAft>
            </a:pPr>
            <a:r>
              <a:rPr lang="en-US" sz="1200" dirty="0">
                <a:solidFill>
                  <a:srgbClr val="6B1F7C"/>
                </a:solidFill>
                <a:latin typeface="Tahoma" panose="020B0604030504040204" pitchFamily="34" charset="0"/>
                <a:ea typeface="Times New Roman" panose="02020603050405020304" pitchFamily="18" charset="0"/>
                <a:cs typeface="Times New Roman" panose="02020603050405020304" pitchFamily="18" charset="0"/>
              </a:rPr>
              <a:t>Sub-Contractors:</a:t>
            </a:r>
            <a:endParaRPr lang="en-GB"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a:lnSpc>
                <a:spcPts val="330"/>
              </a:lnSpc>
              <a:spcAft>
                <a:spcPts val="0"/>
              </a:spcAft>
            </a:pPr>
            <a:r>
              <a:rPr lang="en-US" sz="2000" dirty="0">
                <a:solidFill>
                  <a:srgbClr val="6B1F7C"/>
                </a:solidFill>
                <a:latin typeface="Times New Roman" panose="02020603050405020304" pitchFamily="18" charset="0"/>
                <a:ea typeface="Times New Roman" panose="02020603050405020304" pitchFamily="18" charset="0"/>
                <a:cs typeface="Times New Roman" panose="02020603050405020304" pitchFamily="18" charset="0"/>
              </a:rPr>
              <a:t> </a:t>
            </a:r>
            <a:endParaRPr lang="en-GB"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a:lnSpc>
                <a:spcPct val="115000"/>
              </a:lnSpc>
              <a:spcAft>
                <a:spcPts val="0"/>
              </a:spcAft>
            </a:pPr>
            <a:r>
              <a:rPr lang="en-US" sz="1200" dirty="0">
                <a:solidFill>
                  <a:srgbClr val="6B1F7C"/>
                </a:solidFill>
                <a:latin typeface="Tahoma" panose="020B0604030504040204" pitchFamily="34" charset="0"/>
                <a:ea typeface="Times New Roman" panose="02020603050405020304" pitchFamily="18" charset="0"/>
                <a:cs typeface="Times New Roman" panose="02020603050405020304" pitchFamily="18" charset="0"/>
              </a:rPr>
              <a:t>Furniture..................................................................................................................................................................................</a:t>
            </a:r>
            <a:endParaRPr lang="en-GB"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a:lnSpc>
                <a:spcPts val="330"/>
              </a:lnSpc>
              <a:spcAft>
                <a:spcPts val="0"/>
              </a:spcAft>
            </a:pPr>
            <a:r>
              <a:rPr lang="en-US" sz="2000" dirty="0">
                <a:solidFill>
                  <a:srgbClr val="6B1F7C"/>
                </a:solidFill>
                <a:latin typeface="Times New Roman" panose="02020603050405020304" pitchFamily="18" charset="0"/>
                <a:ea typeface="Times New Roman" panose="02020603050405020304" pitchFamily="18" charset="0"/>
                <a:cs typeface="Times New Roman" panose="02020603050405020304" pitchFamily="18" charset="0"/>
              </a:rPr>
              <a:t> </a:t>
            </a:r>
            <a:endParaRPr lang="en-GB"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a:lnSpc>
                <a:spcPct val="115000"/>
              </a:lnSpc>
              <a:spcAft>
                <a:spcPts val="0"/>
              </a:spcAft>
            </a:pPr>
            <a:r>
              <a:rPr lang="en-US" sz="1200" dirty="0">
                <a:solidFill>
                  <a:srgbClr val="6B1F7C"/>
                </a:solidFill>
                <a:latin typeface="Tahoma" panose="020B0604030504040204" pitchFamily="34" charset="0"/>
                <a:ea typeface="Times New Roman" panose="02020603050405020304" pitchFamily="18" charset="0"/>
                <a:cs typeface="Times New Roman" panose="02020603050405020304" pitchFamily="18" charset="0"/>
              </a:rPr>
              <a:t>Carpets....................................................................................................................................................................................</a:t>
            </a:r>
            <a:endParaRPr lang="en-GB"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a:lnSpc>
                <a:spcPts val="355"/>
              </a:lnSpc>
              <a:spcAft>
                <a:spcPts val="0"/>
              </a:spcAft>
            </a:pPr>
            <a:r>
              <a:rPr lang="en-US" sz="2000" dirty="0">
                <a:solidFill>
                  <a:srgbClr val="6B1F7C"/>
                </a:solidFill>
                <a:latin typeface="Times New Roman" panose="02020603050405020304" pitchFamily="18" charset="0"/>
                <a:ea typeface="Times New Roman" panose="02020603050405020304" pitchFamily="18" charset="0"/>
                <a:cs typeface="Times New Roman" panose="02020603050405020304" pitchFamily="18" charset="0"/>
              </a:rPr>
              <a:t> </a:t>
            </a:r>
            <a:endParaRPr lang="en-GB"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a:lnSpc>
                <a:spcPct val="115000"/>
              </a:lnSpc>
              <a:spcAft>
                <a:spcPts val="0"/>
              </a:spcAft>
            </a:pPr>
            <a:r>
              <a:rPr lang="en-US" sz="1200" dirty="0">
                <a:solidFill>
                  <a:srgbClr val="6B1F7C"/>
                </a:solidFill>
                <a:latin typeface="Tahoma" panose="020B0604030504040204" pitchFamily="34" charset="0"/>
                <a:ea typeface="Times New Roman" panose="02020603050405020304" pitchFamily="18" charset="0"/>
                <a:cs typeface="Times New Roman" panose="02020603050405020304" pitchFamily="18" charset="0"/>
              </a:rPr>
              <a:t>Electrical..................................................................................................................................................................................</a:t>
            </a:r>
            <a:endParaRPr lang="en-GB"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a:lnSpc>
                <a:spcPts val="330"/>
              </a:lnSpc>
              <a:spcAft>
                <a:spcPts val="0"/>
              </a:spcAft>
            </a:pPr>
            <a:r>
              <a:rPr lang="en-US" sz="2000" dirty="0">
                <a:solidFill>
                  <a:srgbClr val="6B1F7C"/>
                </a:solidFill>
                <a:latin typeface="Times New Roman" panose="02020603050405020304" pitchFamily="18" charset="0"/>
                <a:ea typeface="Times New Roman" panose="02020603050405020304" pitchFamily="18" charset="0"/>
                <a:cs typeface="Times New Roman" panose="02020603050405020304" pitchFamily="18" charset="0"/>
              </a:rPr>
              <a:t> </a:t>
            </a:r>
            <a:endParaRPr lang="en-GB"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a:lnSpc>
                <a:spcPct val="115000"/>
              </a:lnSpc>
              <a:spcAft>
                <a:spcPts val="0"/>
              </a:spcAft>
            </a:pPr>
            <a:r>
              <a:rPr lang="en-US" sz="1200" dirty="0">
                <a:solidFill>
                  <a:srgbClr val="6B1F7C"/>
                </a:solidFill>
                <a:latin typeface="Tahoma" panose="020B0604030504040204" pitchFamily="34" charset="0"/>
                <a:ea typeface="Times New Roman" panose="02020603050405020304" pitchFamily="18" charset="0"/>
                <a:cs typeface="Times New Roman" panose="02020603050405020304" pitchFamily="18" charset="0"/>
              </a:rPr>
              <a:t>Ceilings....................................................................................................................................................................................</a:t>
            </a:r>
            <a:endParaRPr lang="en-GB"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a:lnSpc>
                <a:spcPts val="330"/>
              </a:lnSpc>
              <a:spcAft>
                <a:spcPts val="0"/>
              </a:spcAft>
            </a:pPr>
            <a:r>
              <a:rPr lang="en-US" sz="2000" dirty="0">
                <a:solidFill>
                  <a:srgbClr val="6B1F7C"/>
                </a:solidFill>
                <a:latin typeface="Times New Roman" panose="02020603050405020304" pitchFamily="18" charset="0"/>
                <a:ea typeface="Times New Roman" panose="02020603050405020304" pitchFamily="18" charset="0"/>
                <a:cs typeface="Times New Roman" panose="02020603050405020304" pitchFamily="18" charset="0"/>
              </a:rPr>
              <a:t> </a:t>
            </a:r>
            <a:endParaRPr lang="en-GB"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a:lnSpc>
                <a:spcPct val="115000"/>
              </a:lnSpc>
              <a:spcAft>
                <a:spcPts val="0"/>
              </a:spcAft>
            </a:pPr>
            <a:r>
              <a:rPr lang="en-US" sz="1200" dirty="0">
                <a:solidFill>
                  <a:srgbClr val="6B1F7C"/>
                </a:solidFill>
                <a:latin typeface="Tahoma" panose="020B0604030504040204" pitchFamily="34" charset="0"/>
                <a:ea typeface="Times New Roman" panose="02020603050405020304" pitchFamily="18" charset="0"/>
                <a:cs typeface="Times New Roman" panose="02020603050405020304" pitchFamily="18" charset="0"/>
              </a:rPr>
              <a:t>Floral.......................................................................................................................................................................................</a:t>
            </a:r>
            <a:endParaRPr lang="en-GB"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a:lnSpc>
                <a:spcPts val="1580"/>
              </a:lnSpc>
              <a:spcAft>
                <a:spcPts val="0"/>
              </a:spcAft>
            </a:pPr>
            <a:r>
              <a:rPr lang="en-US" sz="2000" dirty="0">
                <a:solidFill>
                  <a:srgbClr val="6B1F7C"/>
                </a:solidFill>
                <a:latin typeface="Times New Roman" panose="02020603050405020304" pitchFamily="18" charset="0"/>
                <a:ea typeface="Times New Roman" panose="02020603050405020304" pitchFamily="18" charset="0"/>
                <a:cs typeface="Times New Roman" panose="02020603050405020304" pitchFamily="18" charset="0"/>
              </a:rPr>
              <a:t> </a:t>
            </a:r>
            <a:endParaRPr lang="en-GB"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a:lnSpc>
                <a:spcPct val="115000"/>
              </a:lnSpc>
              <a:spcAft>
                <a:spcPts val="0"/>
              </a:spcAft>
            </a:pPr>
            <a:r>
              <a:rPr lang="en-US" sz="1200" dirty="0">
                <a:solidFill>
                  <a:srgbClr val="6B1F7C"/>
                </a:solidFill>
                <a:latin typeface="Tahoma" panose="020B0604030504040204" pitchFamily="34" charset="0"/>
                <a:ea typeface="Times New Roman" panose="02020603050405020304" pitchFamily="18" charset="0"/>
                <a:cs typeface="Times New Roman" panose="02020603050405020304" pitchFamily="18" charset="0"/>
              </a:rPr>
              <a:t>Responsible for Health &amp; Safety: ....................(Name)................................................................................................................</a:t>
            </a:r>
            <a:endParaRPr lang="en-GB"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a:lnSpc>
                <a:spcPts val="1595"/>
              </a:lnSpc>
              <a:spcAft>
                <a:spcPts val="0"/>
              </a:spcAft>
            </a:pPr>
            <a:r>
              <a:rPr lang="en-US" sz="2000" dirty="0">
                <a:solidFill>
                  <a:srgbClr val="6B1F7C"/>
                </a:solidFill>
                <a:latin typeface="Times New Roman" panose="02020603050405020304" pitchFamily="18" charset="0"/>
                <a:ea typeface="Times New Roman" panose="02020603050405020304" pitchFamily="18" charset="0"/>
                <a:cs typeface="Times New Roman" panose="02020603050405020304" pitchFamily="18" charset="0"/>
              </a:rPr>
              <a:t> </a:t>
            </a:r>
            <a:endParaRPr lang="en-GB"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marR="76200" hangingPunct="0">
              <a:lnSpc>
                <a:spcPct val="111000"/>
              </a:lnSpc>
              <a:spcAft>
                <a:spcPts val="0"/>
              </a:spcAft>
            </a:pPr>
            <a:endParaRPr lang="en-GB" sz="11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08923178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56753" y="966651"/>
            <a:ext cx="8813075" cy="5471498"/>
          </a:xfrm>
          <a:prstGeom prst="rect">
            <a:avLst/>
          </a:prstGeom>
        </p:spPr>
        <p:txBody>
          <a:bodyPr wrap="square">
            <a:spAutoFit/>
          </a:bodyPr>
          <a:lstStyle/>
          <a:p>
            <a:pPr lvl="0">
              <a:lnSpc>
                <a:spcPct val="115000"/>
              </a:lnSpc>
            </a:pPr>
            <a:r>
              <a:rPr lang="en-US" sz="1200" b="1" dirty="0">
                <a:solidFill>
                  <a:srgbClr val="6B1F7C"/>
                </a:solidFill>
                <a:latin typeface="Tahoma" panose="020B0604030504040204" pitchFamily="34" charset="0"/>
                <a:ea typeface="Times New Roman" panose="02020603050405020304" pitchFamily="18" charset="0"/>
                <a:cs typeface="Times New Roman" panose="02020603050405020304" pitchFamily="18" charset="0"/>
              </a:rPr>
              <a:t> Method Statement – Example Document_3</a:t>
            </a:r>
          </a:p>
          <a:p>
            <a:pPr lvl="0">
              <a:lnSpc>
                <a:spcPct val="115000"/>
              </a:lnSpc>
            </a:pPr>
            <a:r>
              <a:rPr lang="en-US" sz="1200" b="1" dirty="0">
                <a:solidFill>
                  <a:srgbClr val="6B1F7C"/>
                </a:solidFill>
                <a:latin typeface="Tahoma" panose="020B0604030504040204" pitchFamily="34" charset="0"/>
                <a:ea typeface="Times New Roman" panose="02020603050405020304" pitchFamily="18" charset="0"/>
                <a:cs typeface="Times New Roman" panose="02020603050405020304" pitchFamily="18" charset="0"/>
              </a:rPr>
              <a:t> </a:t>
            </a:r>
          </a:p>
          <a:p>
            <a:pPr lvl="0">
              <a:lnSpc>
                <a:spcPct val="115000"/>
              </a:lnSpc>
            </a:pPr>
            <a:r>
              <a:rPr lang="en-US" sz="1200" b="1" dirty="0">
                <a:solidFill>
                  <a:srgbClr val="6B1F7C"/>
                </a:solidFill>
                <a:latin typeface="Tahoma" panose="020B0604030504040204" pitchFamily="34" charset="0"/>
                <a:ea typeface="Times New Roman" panose="02020603050405020304" pitchFamily="18" charset="0"/>
                <a:cs typeface="Times New Roman" panose="02020603050405020304" pitchFamily="18" charset="0"/>
              </a:rPr>
              <a:t>Stand Build Procedure:</a:t>
            </a:r>
            <a:endParaRPr lang="en-GB"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lvl="0">
              <a:lnSpc>
                <a:spcPts val="1655"/>
              </a:lnSpc>
            </a:pPr>
            <a:r>
              <a:rPr lang="en-US" sz="2000" dirty="0">
                <a:solidFill>
                  <a:srgbClr val="6B1F7C"/>
                </a:solidFill>
                <a:latin typeface="Times New Roman" panose="02020603050405020304" pitchFamily="18" charset="0"/>
                <a:ea typeface="Times New Roman" panose="02020603050405020304" pitchFamily="18" charset="0"/>
                <a:cs typeface="Times New Roman" panose="02020603050405020304" pitchFamily="18" charset="0"/>
              </a:rPr>
              <a:t> </a:t>
            </a:r>
            <a:endParaRPr lang="en-GB"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lvl="0">
              <a:lnSpc>
                <a:spcPct val="115000"/>
              </a:lnSpc>
            </a:pPr>
            <a:r>
              <a:rPr lang="en-US" sz="1200" dirty="0">
                <a:solidFill>
                  <a:srgbClr val="6B1F7C"/>
                </a:solidFill>
                <a:latin typeface="Tahoma" panose="020B0604030504040204" pitchFamily="34" charset="0"/>
                <a:ea typeface="Times New Roman" panose="02020603050405020304" pitchFamily="18" charset="0"/>
                <a:cs typeface="Times New Roman" panose="02020603050405020304" pitchFamily="18" charset="0"/>
              </a:rPr>
              <a:t>Arrive Site: .....................................................................(Date)................................................................................................</a:t>
            </a:r>
            <a:endParaRPr lang="en-GB"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lvl="0">
              <a:lnSpc>
                <a:spcPts val="1720"/>
              </a:lnSpc>
            </a:pPr>
            <a:r>
              <a:rPr lang="en-US" sz="2000" dirty="0">
                <a:solidFill>
                  <a:srgbClr val="6B1F7C"/>
                </a:solidFill>
                <a:latin typeface="Times New Roman" panose="02020603050405020304" pitchFamily="18" charset="0"/>
                <a:ea typeface="Times New Roman" panose="02020603050405020304" pitchFamily="18" charset="0"/>
                <a:cs typeface="Times New Roman" panose="02020603050405020304" pitchFamily="18" charset="0"/>
              </a:rPr>
              <a:t> </a:t>
            </a:r>
            <a:endParaRPr lang="en-GB"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lvl="0">
              <a:lnSpc>
                <a:spcPct val="115000"/>
              </a:lnSpc>
            </a:pPr>
            <a:r>
              <a:rPr lang="en-US" sz="1200" dirty="0">
                <a:solidFill>
                  <a:srgbClr val="6B1F7C"/>
                </a:solidFill>
                <a:latin typeface="Tahoma" panose="020B0604030504040204" pitchFamily="34" charset="0"/>
                <a:ea typeface="Times New Roman" panose="02020603050405020304" pitchFamily="18" charset="0"/>
                <a:cs typeface="Times New Roman" panose="02020603050405020304" pitchFamily="18" charset="0"/>
              </a:rPr>
              <a:t>Lorry unloaded using lifting Contractors and/or by hand</a:t>
            </a:r>
            <a:endParaRPr lang="en-GB"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lvl="0">
              <a:lnSpc>
                <a:spcPts val="355"/>
              </a:lnSpc>
            </a:pPr>
            <a:r>
              <a:rPr lang="en-US" sz="2000" dirty="0">
                <a:solidFill>
                  <a:srgbClr val="6B1F7C"/>
                </a:solidFill>
                <a:latin typeface="Times New Roman" panose="02020603050405020304" pitchFamily="18" charset="0"/>
                <a:ea typeface="Times New Roman" panose="02020603050405020304" pitchFamily="18" charset="0"/>
                <a:cs typeface="Times New Roman" panose="02020603050405020304" pitchFamily="18" charset="0"/>
              </a:rPr>
              <a:t> </a:t>
            </a:r>
            <a:endParaRPr lang="en-GB"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lvl="0">
              <a:lnSpc>
                <a:spcPct val="115000"/>
              </a:lnSpc>
            </a:pPr>
            <a:r>
              <a:rPr lang="en-US" sz="1200" dirty="0">
                <a:solidFill>
                  <a:srgbClr val="6B1F7C"/>
                </a:solidFill>
                <a:latin typeface="Tahoma" panose="020B0604030504040204" pitchFamily="34" charset="0"/>
                <a:ea typeface="Times New Roman" panose="02020603050405020304" pitchFamily="18" charset="0"/>
                <a:cs typeface="Times New Roman" panose="02020603050405020304" pitchFamily="18" charset="0"/>
              </a:rPr>
              <a:t>Materials sited around stand area</a:t>
            </a:r>
            <a:endParaRPr lang="en-GB"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lvl="0">
              <a:lnSpc>
                <a:spcPts val="330"/>
              </a:lnSpc>
            </a:pPr>
            <a:r>
              <a:rPr lang="en-US" sz="2000" dirty="0">
                <a:solidFill>
                  <a:srgbClr val="6B1F7C"/>
                </a:solidFill>
                <a:latin typeface="Times New Roman" panose="02020603050405020304" pitchFamily="18" charset="0"/>
                <a:ea typeface="Times New Roman" panose="02020603050405020304" pitchFamily="18" charset="0"/>
                <a:cs typeface="Times New Roman" panose="02020603050405020304" pitchFamily="18" charset="0"/>
              </a:rPr>
              <a:t> </a:t>
            </a:r>
            <a:endParaRPr lang="en-GB"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lvl="0">
              <a:lnSpc>
                <a:spcPct val="115000"/>
              </a:lnSpc>
            </a:pPr>
            <a:r>
              <a:rPr lang="en-US" sz="1200" dirty="0">
                <a:solidFill>
                  <a:srgbClr val="6B1F7C"/>
                </a:solidFill>
                <a:latin typeface="Tahoma" panose="020B0604030504040204" pitchFamily="34" charset="0"/>
                <a:ea typeface="Times New Roman" panose="02020603050405020304" pitchFamily="18" charset="0"/>
                <a:cs typeface="Times New Roman" panose="02020603050405020304" pitchFamily="18" charset="0"/>
              </a:rPr>
              <a:t>Wooden platform laid</a:t>
            </a:r>
            <a:endParaRPr lang="en-GB"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lvl="0">
              <a:lnSpc>
                <a:spcPts val="330"/>
              </a:lnSpc>
            </a:pPr>
            <a:r>
              <a:rPr lang="en-US" sz="2000" dirty="0">
                <a:solidFill>
                  <a:srgbClr val="6B1F7C"/>
                </a:solidFill>
                <a:latin typeface="Times New Roman" panose="02020603050405020304" pitchFamily="18" charset="0"/>
                <a:ea typeface="Times New Roman" panose="02020603050405020304" pitchFamily="18" charset="0"/>
                <a:cs typeface="Times New Roman" panose="02020603050405020304" pitchFamily="18" charset="0"/>
              </a:rPr>
              <a:t> </a:t>
            </a:r>
            <a:endParaRPr lang="en-GB"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lvl="0">
              <a:lnSpc>
                <a:spcPct val="115000"/>
              </a:lnSpc>
            </a:pPr>
            <a:r>
              <a:rPr lang="en-US" sz="1200" dirty="0">
                <a:solidFill>
                  <a:srgbClr val="6B1F7C"/>
                </a:solidFill>
                <a:latin typeface="Tahoma" panose="020B0604030504040204" pitchFamily="34" charset="0"/>
                <a:ea typeface="Times New Roman" panose="02020603050405020304" pitchFamily="18" charset="0"/>
                <a:cs typeface="Times New Roman" panose="02020603050405020304" pitchFamily="18" charset="0"/>
              </a:rPr>
              <a:t>Carpet put down</a:t>
            </a:r>
            <a:endParaRPr lang="en-GB"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lvl="0">
              <a:lnSpc>
                <a:spcPts val="355"/>
              </a:lnSpc>
            </a:pPr>
            <a:r>
              <a:rPr lang="en-US" sz="2000" dirty="0">
                <a:solidFill>
                  <a:srgbClr val="6B1F7C"/>
                </a:solidFill>
                <a:latin typeface="Times New Roman" panose="02020603050405020304" pitchFamily="18" charset="0"/>
                <a:ea typeface="Times New Roman" panose="02020603050405020304" pitchFamily="18" charset="0"/>
                <a:cs typeface="Times New Roman" panose="02020603050405020304" pitchFamily="18" charset="0"/>
              </a:rPr>
              <a:t> </a:t>
            </a:r>
            <a:endParaRPr lang="en-GB"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lvl="0">
              <a:lnSpc>
                <a:spcPct val="115000"/>
              </a:lnSpc>
            </a:pPr>
            <a:r>
              <a:rPr lang="en-US" sz="1200" dirty="0">
                <a:solidFill>
                  <a:srgbClr val="6B1F7C"/>
                </a:solidFill>
                <a:latin typeface="Tahoma" panose="020B0604030504040204" pitchFamily="34" charset="0"/>
                <a:ea typeface="Times New Roman" panose="02020603050405020304" pitchFamily="18" charset="0"/>
                <a:cs typeface="Times New Roman" panose="02020603050405020304" pitchFamily="18" charset="0"/>
              </a:rPr>
              <a:t>Walls erected –erect company logo, graphics</a:t>
            </a:r>
            <a:endParaRPr lang="en-GB"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lvl="0">
              <a:lnSpc>
                <a:spcPts val="330"/>
              </a:lnSpc>
            </a:pPr>
            <a:r>
              <a:rPr lang="en-US" sz="2000" dirty="0">
                <a:solidFill>
                  <a:srgbClr val="6B1F7C"/>
                </a:solidFill>
                <a:latin typeface="Times New Roman" panose="02020603050405020304" pitchFamily="18" charset="0"/>
                <a:ea typeface="Times New Roman" panose="02020603050405020304" pitchFamily="18" charset="0"/>
                <a:cs typeface="Times New Roman" panose="02020603050405020304" pitchFamily="18" charset="0"/>
              </a:rPr>
              <a:t> </a:t>
            </a:r>
            <a:endParaRPr lang="en-GB"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lvl="0">
              <a:lnSpc>
                <a:spcPct val="115000"/>
              </a:lnSpc>
            </a:pPr>
            <a:r>
              <a:rPr lang="en-US" sz="1200" dirty="0">
                <a:solidFill>
                  <a:srgbClr val="6B1F7C"/>
                </a:solidFill>
                <a:latin typeface="Tahoma" panose="020B0604030504040204" pitchFamily="34" charset="0"/>
                <a:ea typeface="Times New Roman" panose="02020603050405020304" pitchFamily="18" charset="0"/>
                <a:cs typeface="Times New Roman" panose="02020603050405020304" pitchFamily="18" charset="0"/>
              </a:rPr>
              <a:t>Ceiling fitted</a:t>
            </a:r>
            <a:endParaRPr lang="en-GB"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lvl="0">
              <a:lnSpc>
                <a:spcPts val="330"/>
              </a:lnSpc>
            </a:pPr>
            <a:r>
              <a:rPr lang="en-US" sz="2000" dirty="0">
                <a:solidFill>
                  <a:srgbClr val="6B1F7C"/>
                </a:solidFill>
                <a:latin typeface="Times New Roman" panose="02020603050405020304" pitchFamily="18" charset="0"/>
                <a:ea typeface="Times New Roman" panose="02020603050405020304" pitchFamily="18" charset="0"/>
                <a:cs typeface="Times New Roman" panose="02020603050405020304" pitchFamily="18" charset="0"/>
              </a:rPr>
              <a:t> </a:t>
            </a:r>
            <a:endParaRPr lang="en-GB"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lvl="0">
              <a:lnSpc>
                <a:spcPct val="115000"/>
              </a:lnSpc>
            </a:pPr>
            <a:r>
              <a:rPr lang="en-US" sz="1200" dirty="0">
                <a:solidFill>
                  <a:srgbClr val="6B1F7C"/>
                </a:solidFill>
                <a:latin typeface="Tahoma" panose="020B0604030504040204" pitchFamily="34" charset="0"/>
                <a:ea typeface="Times New Roman" panose="02020603050405020304" pitchFamily="18" charset="0"/>
                <a:cs typeface="Times New Roman" panose="02020603050405020304" pitchFamily="18" charset="0"/>
              </a:rPr>
              <a:t>Electrics installed</a:t>
            </a:r>
            <a:endParaRPr lang="en-GB"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lvl="0">
              <a:lnSpc>
                <a:spcPts val="355"/>
              </a:lnSpc>
            </a:pPr>
            <a:r>
              <a:rPr lang="en-US" sz="2000" dirty="0">
                <a:solidFill>
                  <a:srgbClr val="6B1F7C"/>
                </a:solidFill>
                <a:latin typeface="Times New Roman" panose="02020603050405020304" pitchFamily="18" charset="0"/>
                <a:ea typeface="Times New Roman" panose="02020603050405020304" pitchFamily="18" charset="0"/>
                <a:cs typeface="Times New Roman" panose="02020603050405020304" pitchFamily="18" charset="0"/>
              </a:rPr>
              <a:t> </a:t>
            </a:r>
            <a:endParaRPr lang="en-GB"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lvl="0">
              <a:lnSpc>
                <a:spcPct val="115000"/>
              </a:lnSpc>
            </a:pPr>
            <a:r>
              <a:rPr lang="en-US" sz="1200" dirty="0">
                <a:solidFill>
                  <a:srgbClr val="6B1F7C"/>
                </a:solidFill>
                <a:latin typeface="Tahoma" panose="020B0604030504040204" pitchFamily="34" charset="0"/>
                <a:ea typeface="Times New Roman" panose="02020603050405020304" pitchFamily="18" charset="0"/>
                <a:cs typeface="Times New Roman" panose="02020603050405020304" pitchFamily="18" charset="0"/>
              </a:rPr>
              <a:t>Exhibition products fitted/installed</a:t>
            </a:r>
            <a:endParaRPr lang="en-GB"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lvl="0">
              <a:lnSpc>
                <a:spcPts val="330"/>
              </a:lnSpc>
            </a:pPr>
            <a:r>
              <a:rPr lang="en-US" sz="2000" dirty="0">
                <a:solidFill>
                  <a:srgbClr val="6B1F7C"/>
                </a:solidFill>
                <a:latin typeface="Times New Roman" panose="02020603050405020304" pitchFamily="18" charset="0"/>
                <a:ea typeface="Times New Roman" panose="02020603050405020304" pitchFamily="18" charset="0"/>
                <a:cs typeface="Times New Roman" panose="02020603050405020304" pitchFamily="18" charset="0"/>
              </a:rPr>
              <a:t> </a:t>
            </a:r>
            <a:endParaRPr lang="en-GB"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lvl="0">
              <a:lnSpc>
                <a:spcPct val="115000"/>
              </a:lnSpc>
            </a:pPr>
            <a:r>
              <a:rPr lang="en-US" sz="1200" dirty="0">
                <a:solidFill>
                  <a:srgbClr val="6B1F7C"/>
                </a:solidFill>
                <a:latin typeface="Tahoma" panose="020B0604030504040204" pitchFamily="34" charset="0"/>
                <a:ea typeface="Times New Roman" panose="02020603050405020304" pitchFamily="18" charset="0"/>
                <a:cs typeface="Times New Roman" panose="02020603050405020304" pitchFamily="18" charset="0"/>
              </a:rPr>
              <a:t>Stand features added</a:t>
            </a:r>
            <a:endParaRPr lang="en-GB"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lvl="0">
              <a:lnSpc>
                <a:spcPts val="330"/>
              </a:lnSpc>
            </a:pPr>
            <a:r>
              <a:rPr lang="en-US" sz="2000" dirty="0">
                <a:solidFill>
                  <a:srgbClr val="6B1F7C"/>
                </a:solidFill>
                <a:latin typeface="Times New Roman" panose="02020603050405020304" pitchFamily="18" charset="0"/>
                <a:ea typeface="Times New Roman" panose="02020603050405020304" pitchFamily="18" charset="0"/>
                <a:cs typeface="Times New Roman" panose="02020603050405020304" pitchFamily="18" charset="0"/>
              </a:rPr>
              <a:t> </a:t>
            </a:r>
            <a:endParaRPr lang="en-GB"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lvl="0">
              <a:lnSpc>
                <a:spcPct val="115000"/>
              </a:lnSpc>
            </a:pPr>
            <a:r>
              <a:rPr lang="en-US" sz="1200" dirty="0">
                <a:solidFill>
                  <a:srgbClr val="6B1F7C"/>
                </a:solidFill>
                <a:latin typeface="Tahoma" panose="020B0604030504040204" pitchFamily="34" charset="0"/>
                <a:ea typeface="Times New Roman" panose="02020603050405020304" pitchFamily="18" charset="0"/>
                <a:cs typeface="Times New Roman" panose="02020603050405020304" pitchFamily="18" charset="0"/>
              </a:rPr>
              <a:t>Completed stand size 20 x 20, walls 3:9 </a:t>
            </a:r>
            <a:r>
              <a:rPr lang="en-US" sz="1200" dirty="0" err="1">
                <a:solidFill>
                  <a:srgbClr val="6B1F7C"/>
                </a:solidFill>
                <a:latin typeface="Tahoma" panose="020B0604030504040204" pitchFamily="34" charset="0"/>
                <a:ea typeface="Times New Roman" panose="02020603050405020304" pitchFamily="18" charset="0"/>
                <a:cs typeface="Times New Roman" panose="02020603050405020304" pitchFamily="18" charset="0"/>
              </a:rPr>
              <a:t>metres</a:t>
            </a:r>
            <a:endParaRPr lang="en-GB"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lvl="0">
              <a:lnSpc>
                <a:spcPts val="330"/>
              </a:lnSpc>
            </a:pPr>
            <a:r>
              <a:rPr lang="en-US" sz="2000" dirty="0">
                <a:solidFill>
                  <a:srgbClr val="6B1F7C"/>
                </a:solidFill>
                <a:latin typeface="Times New Roman" panose="02020603050405020304" pitchFamily="18" charset="0"/>
                <a:ea typeface="Times New Roman" panose="02020603050405020304" pitchFamily="18" charset="0"/>
                <a:cs typeface="Times New Roman" panose="02020603050405020304" pitchFamily="18" charset="0"/>
              </a:rPr>
              <a:t> </a:t>
            </a:r>
            <a:endParaRPr lang="en-GB"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lvl="0">
              <a:lnSpc>
                <a:spcPct val="115000"/>
              </a:lnSpc>
            </a:pPr>
            <a:r>
              <a:rPr lang="en-US" sz="1200" dirty="0">
                <a:solidFill>
                  <a:srgbClr val="6B1F7C"/>
                </a:solidFill>
                <a:latin typeface="Tahoma" panose="020B0604030504040204" pitchFamily="34" charset="0"/>
                <a:ea typeface="Times New Roman" panose="02020603050405020304" pitchFamily="18" charset="0"/>
                <a:cs typeface="Times New Roman" panose="02020603050405020304" pitchFamily="18" charset="0"/>
              </a:rPr>
              <a:t>Furniture delivered and positioned</a:t>
            </a:r>
            <a:endParaRPr lang="en-GB"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lvl="0">
              <a:lnSpc>
                <a:spcPts val="355"/>
              </a:lnSpc>
            </a:pPr>
            <a:r>
              <a:rPr lang="en-US" sz="2000" dirty="0">
                <a:solidFill>
                  <a:srgbClr val="6B1F7C"/>
                </a:solidFill>
                <a:latin typeface="Times New Roman" panose="02020603050405020304" pitchFamily="18" charset="0"/>
                <a:ea typeface="Times New Roman" panose="02020603050405020304" pitchFamily="18" charset="0"/>
                <a:cs typeface="Times New Roman" panose="02020603050405020304" pitchFamily="18" charset="0"/>
              </a:rPr>
              <a:t> </a:t>
            </a:r>
            <a:endParaRPr lang="en-GB"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lvl="0">
              <a:lnSpc>
                <a:spcPct val="115000"/>
              </a:lnSpc>
            </a:pPr>
            <a:r>
              <a:rPr lang="en-US" sz="1200" dirty="0">
                <a:solidFill>
                  <a:srgbClr val="6B1F7C"/>
                </a:solidFill>
                <a:latin typeface="Tahoma" panose="020B0604030504040204" pitchFamily="34" charset="0"/>
                <a:ea typeface="Times New Roman" panose="02020603050405020304" pitchFamily="18" charset="0"/>
                <a:cs typeface="Times New Roman" panose="02020603050405020304" pitchFamily="18" charset="0"/>
              </a:rPr>
              <a:t>Floral added</a:t>
            </a:r>
            <a:endParaRPr lang="en-GB"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lvl="0">
              <a:lnSpc>
                <a:spcPts val="330"/>
              </a:lnSpc>
            </a:pPr>
            <a:r>
              <a:rPr lang="en-US" sz="2000" dirty="0">
                <a:solidFill>
                  <a:srgbClr val="6B1F7C"/>
                </a:solidFill>
                <a:latin typeface="Times New Roman" panose="02020603050405020304" pitchFamily="18" charset="0"/>
                <a:ea typeface="Times New Roman" panose="02020603050405020304" pitchFamily="18" charset="0"/>
                <a:cs typeface="Times New Roman" panose="02020603050405020304" pitchFamily="18" charset="0"/>
              </a:rPr>
              <a:t> </a:t>
            </a:r>
            <a:endParaRPr lang="en-GB"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marR="76200" lvl="0" hangingPunct="0">
              <a:lnSpc>
                <a:spcPct val="111000"/>
              </a:lnSpc>
            </a:pPr>
            <a:r>
              <a:rPr lang="en-US" sz="1200" dirty="0">
                <a:solidFill>
                  <a:srgbClr val="6B1F7C"/>
                </a:solidFill>
                <a:latin typeface="Tahoma" panose="020B0604030504040204" pitchFamily="34" charset="0"/>
                <a:ea typeface="Times New Roman" panose="02020603050405020304" pitchFamily="18" charset="0"/>
                <a:cs typeface="Times New Roman" panose="02020603050405020304" pitchFamily="18" charset="0"/>
              </a:rPr>
              <a:t>The design, manufacture and construction of the stand, will ensure its stability for the duration of the exhibition, under normal exhibition conditions. The stand design and construction as far as is reasonably practicable, complies fully with the Equality Act 2010. To this end we have sought to achieve in the stand layout “Access For All “ and tried to ensure any Artwork and/or Furniture meets fully with the spirit and intent of the Act.</a:t>
            </a:r>
            <a:endParaRPr lang="en-GB"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85054394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583474"/>
            <a:ext cx="9083040" cy="5364545"/>
          </a:xfrm>
          <a:prstGeom prst="rect">
            <a:avLst/>
          </a:prstGeom>
        </p:spPr>
        <p:txBody>
          <a:bodyPr wrap="square">
            <a:spAutoFit/>
          </a:bodyPr>
          <a:lstStyle/>
          <a:p>
            <a:pPr>
              <a:lnSpc>
                <a:spcPct val="115000"/>
              </a:lnSpc>
              <a:spcAft>
                <a:spcPts val="0"/>
              </a:spcAft>
            </a:pPr>
            <a:r>
              <a:rPr lang="en-US" sz="1200" b="1" dirty="0">
                <a:solidFill>
                  <a:srgbClr val="6B1F7C"/>
                </a:solidFill>
                <a:latin typeface="Tahoma" panose="020B0604030504040204" pitchFamily="34" charset="0"/>
                <a:ea typeface="Times New Roman" panose="02020603050405020304" pitchFamily="18" charset="0"/>
                <a:cs typeface="Times New Roman" panose="02020603050405020304" pitchFamily="18" charset="0"/>
              </a:rPr>
              <a:t>Method Statement - Example Document_3.0</a:t>
            </a:r>
            <a:endParaRPr lang="en-GB" sz="1100"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a:lnSpc>
                <a:spcPts val="1000"/>
              </a:lnSpc>
              <a:spcAft>
                <a:spcPts val="0"/>
              </a:spcAft>
            </a:pPr>
            <a:r>
              <a:rPr lang="en-US" sz="1200" dirty="0">
                <a:solidFill>
                  <a:srgbClr val="6B1F7C"/>
                </a:solidFill>
                <a:latin typeface="Times New Roman" panose="02020603050405020304" pitchFamily="18" charset="0"/>
                <a:ea typeface="Times New Roman" panose="02020603050405020304" pitchFamily="18" charset="0"/>
                <a:cs typeface="Times New Roman" panose="02020603050405020304" pitchFamily="18" charset="0"/>
              </a:rPr>
              <a:t> </a:t>
            </a:r>
            <a:endParaRPr lang="en-GB" sz="1100"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a:lnSpc>
                <a:spcPts val="1985"/>
              </a:lnSpc>
              <a:spcAft>
                <a:spcPts val="0"/>
              </a:spcAft>
            </a:pPr>
            <a:r>
              <a:rPr lang="en-US" sz="1200" dirty="0">
                <a:solidFill>
                  <a:srgbClr val="6B1F7C"/>
                </a:solidFill>
                <a:latin typeface="Times New Roman" panose="02020603050405020304" pitchFamily="18" charset="0"/>
                <a:ea typeface="Times New Roman" panose="02020603050405020304" pitchFamily="18" charset="0"/>
                <a:cs typeface="Times New Roman" panose="02020603050405020304" pitchFamily="18" charset="0"/>
              </a:rPr>
              <a:t> </a:t>
            </a:r>
            <a:endParaRPr lang="en-GB" sz="1100"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a:lnSpc>
                <a:spcPct val="115000"/>
              </a:lnSpc>
              <a:spcAft>
                <a:spcPts val="0"/>
              </a:spcAft>
            </a:pPr>
            <a:r>
              <a:rPr lang="en-US" sz="900" b="1" dirty="0">
                <a:solidFill>
                  <a:srgbClr val="6B1F7C"/>
                </a:solidFill>
                <a:latin typeface="Tahoma" panose="020B0604030504040204" pitchFamily="34" charset="0"/>
                <a:ea typeface="Times New Roman" panose="02020603050405020304" pitchFamily="18" charset="0"/>
                <a:cs typeface="Times New Roman" panose="02020603050405020304" pitchFamily="18" charset="0"/>
              </a:rPr>
              <a:t>Stand Demolition</a:t>
            </a:r>
            <a:endParaRPr lang="en-GB" sz="1100"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a:lnSpc>
                <a:spcPts val="730"/>
              </a:lnSpc>
              <a:spcAft>
                <a:spcPts val="0"/>
              </a:spcAft>
            </a:pPr>
            <a:r>
              <a:rPr lang="en-US" sz="1200" dirty="0">
                <a:solidFill>
                  <a:srgbClr val="6B1F7C"/>
                </a:solidFill>
                <a:latin typeface="Times New Roman" panose="02020603050405020304" pitchFamily="18" charset="0"/>
                <a:ea typeface="Times New Roman" panose="02020603050405020304" pitchFamily="18" charset="0"/>
                <a:cs typeface="Times New Roman" panose="02020603050405020304" pitchFamily="18" charset="0"/>
              </a:rPr>
              <a:t> </a:t>
            </a:r>
            <a:endParaRPr lang="en-GB" sz="1100"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a:lnSpc>
                <a:spcPct val="115000"/>
              </a:lnSpc>
              <a:spcAft>
                <a:spcPts val="0"/>
              </a:spcAft>
            </a:pPr>
            <a:r>
              <a:rPr lang="en-US" sz="900" dirty="0">
                <a:solidFill>
                  <a:srgbClr val="6B1F7C"/>
                </a:solidFill>
                <a:latin typeface="Tahoma" panose="020B0604030504040204" pitchFamily="34" charset="0"/>
                <a:ea typeface="Times New Roman" panose="02020603050405020304" pitchFamily="18" charset="0"/>
                <a:cs typeface="Times New Roman" panose="02020603050405020304" pitchFamily="18" charset="0"/>
              </a:rPr>
              <a:t>Exhibitor’s products removed</a:t>
            </a:r>
            <a:endParaRPr lang="en-GB" sz="1100"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a:lnSpc>
                <a:spcPts val="630"/>
              </a:lnSpc>
              <a:spcAft>
                <a:spcPts val="0"/>
              </a:spcAft>
            </a:pPr>
            <a:r>
              <a:rPr lang="en-US" sz="1200" dirty="0">
                <a:solidFill>
                  <a:srgbClr val="6B1F7C"/>
                </a:solidFill>
                <a:latin typeface="Times New Roman" panose="02020603050405020304" pitchFamily="18" charset="0"/>
                <a:ea typeface="Times New Roman" panose="02020603050405020304" pitchFamily="18" charset="0"/>
                <a:cs typeface="Times New Roman" panose="02020603050405020304" pitchFamily="18" charset="0"/>
              </a:rPr>
              <a:t> </a:t>
            </a:r>
            <a:endParaRPr lang="en-GB" sz="1100"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a:lnSpc>
                <a:spcPct val="115000"/>
              </a:lnSpc>
              <a:spcAft>
                <a:spcPts val="0"/>
              </a:spcAft>
            </a:pPr>
            <a:r>
              <a:rPr lang="en-US" sz="900" dirty="0">
                <a:solidFill>
                  <a:srgbClr val="6B1F7C"/>
                </a:solidFill>
                <a:latin typeface="Tahoma" panose="020B0604030504040204" pitchFamily="34" charset="0"/>
                <a:ea typeface="Times New Roman" panose="02020603050405020304" pitchFamily="18" charset="0"/>
                <a:cs typeface="Times New Roman" panose="02020603050405020304" pitchFamily="18" charset="0"/>
              </a:rPr>
              <a:t>Floral and furniture removed</a:t>
            </a:r>
            <a:endParaRPr lang="en-GB" sz="1100"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a:lnSpc>
                <a:spcPts val="655"/>
              </a:lnSpc>
              <a:spcAft>
                <a:spcPts val="0"/>
              </a:spcAft>
            </a:pPr>
            <a:r>
              <a:rPr lang="en-US" sz="1200" dirty="0">
                <a:solidFill>
                  <a:srgbClr val="6B1F7C"/>
                </a:solidFill>
                <a:latin typeface="Times New Roman" panose="02020603050405020304" pitchFamily="18" charset="0"/>
                <a:ea typeface="Times New Roman" panose="02020603050405020304" pitchFamily="18" charset="0"/>
                <a:cs typeface="Times New Roman" panose="02020603050405020304" pitchFamily="18" charset="0"/>
              </a:rPr>
              <a:t> </a:t>
            </a:r>
            <a:endParaRPr lang="en-GB" sz="1100"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a:lnSpc>
                <a:spcPct val="115000"/>
              </a:lnSpc>
              <a:spcAft>
                <a:spcPts val="0"/>
              </a:spcAft>
            </a:pPr>
            <a:r>
              <a:rPr lang="en-US" sz="900" dirty="0">
                <a:solidFill>
                  <a:srgbClr val="6B1F7C"/>
                </a:solidFill>
                <a:latin typeface="Tahoma" panose="020B0604030504040204" pitchFamily="34" charset="0"/>
                <a:ea typeface="Times New Roman" panose="02020603050405020304" pitchFamily="18" charset="0"/>
                <a:cs typeface="Times New Roman" panose="02020603050405020304" pitchFamily="18" charset="0"/>
              </a:rPr>
              <a:t>Electrics disconnected</a:t>
            </a:r>
            <a:endParaRPr lang="en-GB" sz="1100"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a:lnSpc>
                <a:spcPts val="630"/>
              </a:lnSpc>
              <a:spcAft>
                <a:spcPts val="0"/>
              </a:spcAft>
            </a:pPr>
            <a:r>
              <a:rPr lang="en-US" sz="1200" dirty="0">
                <a:solidFill>
                  <a:srgbClr val="6B1F7C"/>
                </a:solidFill>
                <a:latin typeface="Times New Roman" panose="02020603050405020304" pitchFamily="18" charset="0"/>
                <a:ea typeface="Times New Roman" panose="02020603050405020304" pitchFamily="18" charset="0"/>
                <a:cs typeface="Times New Roman" panose="02020603050405020304" pitchFamily="18" charset="0"/>
              </a:rPr>
              <a:t> </a:t>
            </a:r>
            <a:endParaRPr lang="en-GB" sz="1100"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a:lnSpc>
                <a:spcPct val="115000"/>
              </a:lnSpc>
              <a:spcAft>
                <a:spcPts val="0"/>
              </a:spcAft>
            </a:pPr>
            <a:r>
              <a:rPr lang="en-US" sz="900" dirty="0">
                <a:solidFill>
                  <a:srgbClr val="6B1F7C"/>
                </a:solidFill>
                <a:latin typeface="Tahoma" panose="020B0604030504040204" pitchFamily="34" charset="0"/>
                <a:ea typeface="Times New Roman" panose="02020603050405020304" pitchFamily="18" charset="0"/>
                <a:cs typeface="Times New Roman" panose="02020603050405020304" pitchFamily="18" charset="0"/>
              </a:rPr>
              <a:t>Stand features moved to Transporter outside, Exhibitor to </a:t>
            </a:r>
            <a:r>
              <a:rPr lang="en-US" sz="900" dirty="0" err="1">
                <a:solidFill>
                  <a:srgbClr val="6B1F7C"/>
                </a:solidFill>
                <a:latin typeface="Tahoma" panose="020B0604030504040204" pitchFamily="34" charset="0"/>
                <a:ea typeface="Times New Roman" panose="02020603050405020304" pitchFamily="18" charset="0"/>
                <a:cs typeface="Times New Roman" panose="02020603050405020304" pitchFamily="18" charset="0"/>
              </a:rPr>
              <a:t>organise</a:t>
            </a:r>
            <a:endParaRPr lang="en-GB" sz="1100"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a:lnSpc>
                <a:spcPts val="630"/>
              </a:lnSpc>
              <a:spcAft>
                <a:spcPts val="0"/>
              </a:spcAft>
            </a:pPr>
            <a:r>
              <a:rPr lang="en-US" sz="1200" dirty="0">
                <a:solidFill>
                  <a:srgbClr val="6B1F7C"/>
                </a:solidFill>
                <a:latin typeface="Times New Roman" panose="02020603050405020304" pitchFamily="18" charset="0"/>
                <a:ea typeface="Times New Roman" panose="02020603050405020304" pitchFamily="18" charset="0"/>
                <a:cs typeface="Times New Roman" panose="02020603050405020304" pitchFamily="18" charset="0"/>
              </a:rPr>
              <a:t> </a:t>
            </a:r>
            <a:endParaRPr lang="en-GB" sz="1100"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a:lnSpc>
                <a:spcPct val="115000"/>
              </a:lnSpc>
              <a:spcAft>
                <a:spcPts val="0"/>
              </a:spcAft>
            </a:pPr>
            <a:r>
              <a:rPr lang="en-US" sz="900" dirty="0">
                <a:solidFill>
                  <a:srgbClr val="6B1F7C"/>
                </a:solidFill>
                <a:latin typeface="Tahoma" panose="020B0604030504040204" pitchFamily="34" charset="0"/>
                <a:ea typeface="Times New Roman" panose="02020603050405020304" pitchFamily="18" charset="0"/>
                <a:cs typeface="Times New Roman" panose="02020603050405020304" pitchFamily="18" charset="0"/>
              </a:rPr>
              <a:t>All walling and flooring saved and taken away from site</a:t>
            </a:r>
            <a:endParaRPr lang="en-GB" sz="1100"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a:lnSpc>
                <a:spcPts val="655"/>
              </a:lnSpc>
              <a:spcAft>
                <a:spcPts val="0"/>
              </a:spcAft>
            </a:pPr>
            <a:r>
              <a:rPr lang="en-US" sz="1200" dirty="0">
                <a:solidFill>
                  <a:srgbClr val="6B1F7C"/>
                </a:solidFill>
                <a:latin typeface="Times New Roman" panose="02020603050405020304" pitchFamily="18" charset="0"/>
                <a:ea typeface="Times New Roman" panose="02020603050405020304" pitchFamily="18" charset="0"/>
                <a:cs typeface="Times New Roman" panose="02020603050405020304" pitchFamily="18" charset="0"/>
              </a:rPr>
              <a:t> </a:t>
            </a:r>
            <a:endParaRPr lang="en-GB" sz="1100"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a:lnSpc>
                <a:spcPct val="115000"/>
              </a:lnSpc>
              <a:spcAft>
                <a:spcPts val="0"/>
              </a:spcAft>
            </a:pPr>
            <a:r>
              <a:rPr lang="en-US" sz="900" dirty="0">
                <a:solidFill>
                  <a:srgbClr val="6B1F7C"/>
                </a:solidFill>
                <a:latin typeface="Tahoma" panose="020B0604030504040204" pitchFamily="34" charset="0"/>
                <a:ea typeface="Times New Roman" panose="02020603050405020304" pitchFamily="18" charset="0"/>
                <a:cs typeface="Times New Roman" panose="02020603050405020304" pitchFamily="18" charset="0"/>
              </a:rPr>
              <a:t>Carpets removed and taken away from site</a:t>
            </a:r>
            <a:endParaRPr lang="en-GB" sz="1100"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a:lnSpc>
                <a:spcPts val="630"/>
              </a:lnSpc>
              <a:spcAft>
                <a:spcPts val="0"/>
              </a:spcAft>
            </a:pPr>
            <a:r>
              <a:rPr lang="en-US" sz="1200" dirty="0">
                <a:solidFill>
                  <a:srgbClr val="6B1F7C"/>
                </a:solidFill>
                <a:latin typeface="Times New Roman" panose="02020603050405020304" pitchFamily="18" charset="0"/>
                <a:ea typeface="Times New Roman" panose="02020603050405020304" pitchFamily="18" charset="0"/>
                <a:cs typeface="Times New Roman" panose="02020603050405020304" pitchFamily="18" charset="0"/>
              </a:rPr>
              <a:t> </a:t>
            </a:r>
            <a:endParaRPr lang="en-GB" sz="1100"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a:lnSpc>
                <a:spcPct val="115000"/>
              </a:lnSpc>
              <a:spcAft>
                <a:spcPts val="0"/>
              </a:spcAft>
            </a:pPr>
            <a:r>
              <a:rPr lang="en-US" sz="900" dirty="0">
                <a:solidFill>
                  <a:srgbClr val="6B1F7C"/>
                </a:solidFill>
                <a:latin typeface="Tahoma" panose="020B0604030504040204" pitchFamily="34" charset="0"/>
                <a:ea typeface="Times New Roman" panose="02020603050405020304" pitchFamily="18" charset="0"/>
                <a:cs typeface="Times New Roman" panose="02020603050405020304" pitchFamily="18" charset="0"/>
              </a:rPr>
              <a:t>No significant waste/debris will be left on site</a:t>
            </a:r>
            <a:endParaRPr lang="en-GB" sz="1100"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a:lnSpc>
                <a:spcPts val="1900"/>
              </a:lnSpc>
              <a:spcAft>
                <a:spcPts val="0"/>
              </a:spcAft>
            </a:pPr>
            <a:r>
              <a:rPr lang="en-US" sz="1200" dirty="0">
                <a:solidFill>
                  <a:srgbClr val="6B1F7C"/>
                </a:solidFill>
                <a:latin typeface="Times New Roman" panose="02020603050405020304" pitchFamily="18" charset="0"/>
                <a:ea typeface="Times New Roman" panose="02020603050405020304" pitchFamily="18" charset="0"/>
                <a:cs typeface="Times New Roman" panose="02020603050405020304" pitchFamily="18" charset="0"/>
              </a:rPr>
              <a:t> </a:t>
            </a:r>
            <a:endParaRPr lang="en-GB" sz="1100"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a:lnSpc>
                <a:spcPct val="115000"/>
              </a:lnSpc>
              <a:spcAft>
                <a:spcPts val="0"/>
              </a:spcAft>
            </a:pPr>
            <a:r>
              <a:rPr lang="en-US" sz="900" b="1" dirty="0">
                <a:solidFill>
                  <a:srgbClr val="6B1F7C"/>
                </a:solidFill>
                <a:latin typeface="Tahoma" panose="020B0604030504040204" pitchFamily="34" charset="0"/>
                <a:ea typeface="Times New Roman" panose="02020603050405020304" pitchFamily="18" charset="0"/>
                <a:cs typeface="Times New Roman" panose="02020603050405020304" pitchFamily="18" charset="0"/>
              </a:rPr>
              <a:t>Special Equipment/Expertise</a:t>
            </a:r>
            <a:endParaRPr lang="en-GB" sz="1100"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a:lnSpc>
                <a:spcPts val="710"/>
              </a:lnSpc>
              <a:spcAft>
                <a:spcPts val="0"/>
              </a:spcAft>
            </a:pPr>
            <a:r>
              <a:rPr lang="en-US" sz="1200" dirty="0">
                <a:solidFill>
                  <a:srgbClr val="6B1F7C"/>
                </a:solidFill>
                <a:latin typeface="Times New Roman" panose="02020603050405020304" pitchFamily="18" charset="0"/>
                <a:ea typeface="Times New Roman" panose="02020603050405020304" pitchFamily="18" charset="0"/>
                <a:cs typeface="Times New Roman" panose="02020603050405020304" pitchFamily="18" charset="0"/>
              </a:rPr>
              <a:t> </a:t>
            </a:r>
            <a:endParaRPr lang="en-GB" sz="1100"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a:lnSpc>
                <a:spcPct val="115000"/>
              </a:lnSpc>
              <a:spcAft>
                <a:spcPts val="0"/>
              </a:spcAft>
            </a:pPr>
            <a:r>
              <a:rPr lang="en-US" sz="900" dirty="0">
                <a:solidFill>
                  <a:srgbClr val="6B1F7C"/>
                </a:solidFill>
                <a:latin typeface="Tahoma" panose="020B0604030504040204" pitchFamily="34" charset="0"/>
                <a:ea typeface="Times New Roman" panose="02020603050405020304" pitchFamily="18" charset="0"/>
                <a:cs typeface="Times New Roman" panose="02020603050405020304" pitchFamily="18" charset="0"/>
              </a:rPr>
              <a:t>Scaffold Tower (hired)</a:t>
            </a:r>
            <a:endParaRPr lang="en-GB" sz="1100"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a:lnSpc>
                <a:spcPts val="655"/>
              </a:lnSpc>
              <a:spcAft>
                <a:spcPts val="0"/>
              </a:spcAft>
            </a:pPr>
            <a:r>
              <a:rPr lang="en-US" sz="1200" dirty="0">
                <a:solidFill>
                  <a:srgbClr val="6B1F7C"/>
                </a:solidFill>
                <a:latin typeface="Times New Roman" panose="02020603050405020304" pitchFamily="18" charset="0"/>
                <a:ea typeface="Times New Roman" panose="02020603050405020304" pitchFamily="18" charset="0"/>
                <a:cs typeface="Times New Roman" panose="02020603050405020304" pitchFamily="18" charset="0"/>
              </a:rPr>
              <a:t> </a:t>
            </a:r>
            <a:endParaRPr lang="en-GB" sz="1100"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a:lnSpc>
                <a:spcPct val="115000"/>
              </a:lnSpc>
              <a:spcAft>
                <a:spcPts val="0"/>
              </a:spcAft>
            </a:pPr>
            <a:r>
              <a:rPr lang="en-US" sz="900" dirty="0">
                <a:solidFill>
                  <a:srgbClr val="6B1F7C"/>
                </a:solidFill>
                <a:latin typeface="Tahoma" panose="020B0604030504040204" pitchFamily="34" charset="0"/>
                <a:ea typeface="Times New Roman" panose="02020603050405020304" pitchFamily="18" charset="0"/>
                <a:cs typeface="Times New Roman" panose="02020603050405020304" pitchFamily="18" charset="0"/>
              </a:rPr>
              <a:t>Normal fitting tools and equipment</a:t>
            </a:r>
            <a:endParaRPr lang="en-GB" sz="1100"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a:lnSpc>
                <a:spcPts val="630"/>
              </a:lnSpc>
              <a:spcAft>
                <a:spcPts val="0"/>
              </a:spcAft>
            </a:pPr>
            <a:r>
              <a:rPr lang="en-US" sz="1200" dirty="0">
                <a:solidFill>
                  <a:srgbClr val="6B1F7C"/>
                </a:solidFill>
                <a:latin typeface="Times New Roman" panose="02020603050405020304" pitchFamily="18" charset="0"/>
                <a:ea typeface="Times New Roman" panose="02020603050405020304" pitchFamily="18" charset="0"/>
                <a:cs typeface="Times New Roman" panose="02020603050405020304" pitchFamily="18" charset="0"/>
              </a:rPr>
              <a:t> </a:t>
            </a:r>
            <a:endParaRPr lang="en-GB" sz="1100"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a:lnSpc>
                <a:spcPct val="115000"/>
              </a:lnSpc>
              <a:spcAft>
                <a:spcPts val="0"/>
              </a:spcAft>
            </a:pPr>
            <a:r>
              <a:rPr lang="en-US" sz="900" dirty="0">
                <a:solidFill>
                  <a:srgbClr val="6B1F7C"/>
                </a:solidFill>
                <a:latin typeface="Tahoma" panose="020B0604030504040204" pitchFamily="34" charset="0"/>
                <a:ea typeface="Times New Roman" panose="02020603050405020304" pitchFamily="18" charset="0"/>
                <a:cs typeface="Times New Roman" panose="02020603050405020304" pitchFamily="18" charset="0"/>
              </a:rPr>
              <a:t>All hand drills battery operated</a:t>
            </a:r>
            <a:endParaRPr lang="en-GB" sz="1100"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a:lnSpc>
                <a:spcPts val="1905"/>
              </a:lnSpc>
              <a:spcAft>
                <a:spcPts val="0"/>
              </a:spcAft>
            </a:pPr>
            <a:r>
              <a:rPr lang="en-US" sz="1200" dirty="0">
                <a:solidFill>
                  <a:srgbClr val="6B1F7C"/>
                </a:solidFill>
                <a:latin typeface="Times New Roman" panose="02020603050405020304" pitchFamily="18" charset="0"/>
                <a:ea typeface="Times New Roman" panose="02020603050405020304" pitchFamily="18" charset="0"/>
                <a:cs typeface="Times New Roman" panose="02020603050405020304" pitchFamily="18" charset="0"/>
              </a:rPr>
              <a:t> </a:t>
            </a:r>
            <a:endParaRPr lang="en-GB" sz="1100"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a:lnSpc>
                <a:spcPct val="115000"/>
              </a:lnSpc>
              <a:spcAft>
                <a:spcPts val="0"/>
              </a:spcAft>
            </a:pPr>
            <a:r>
              <a:rPr lang="en-US" sz="900" b="1" dirty="0">
                <a:solidFill>
                  <a:srgbClr val="6B1F7C"/>
                </a:solidFill>
                <a:latin typeface="Tahoma" panose="020B0604030504040204" pitchFamily="34" charset="0"/>
                <a:ea typeface="Times New Roman" panose="02020603050405020304" pitchFamily="18" charset="0"/>
                <a:cs typeface="Times New Roman" panose="02020603050405020304" pitchFamily="18" charset="0"/>
              </a:rPr>
              <a:t>Materials</a:t>
            </a:r>
            <a:endParaRPr lang="en-GB" sz="1100"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a:lnSpc>
                <a:spcPts val="700"/>
              </a:lnSpc>
              <a:spcAft>
                <a:spcPts val="0"/>
              </a:spcAft>
            </a:pPr>
            <a:r>
              <a:rPr lang="en-US" sz="1200" dirty="0">
                <a:solidFill>
                  <a:srgbClr val="6B1F7C"/>
                </a:solidFill>
                <a:latin typeface="Times New Roman" panose="02020603050405020304" pitchFamily="18" charset="0"/>
                <a:ea typeface="Times New Roman" panose="02020603050405020304" pitchFamily="18" charset="0"/>
                <a:cs typeface="Times New Roman" panose="02020603050405020304" pitchFamily="18" charset="0"/>
              </a:rPr>
              <a:t> </a:t>
            </a:r>
            <a:endParaRPr lang="en-GB" sz="1100"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a:lnSpc>
                <a:spcPct val="115000"/>
              </a:lnSpc>
              <a:spcAft>
                <a:spcPts val="0"/>
              </a:spcAft>
            </a:pPr>
            <a:r>
              <a:rPr lang="en-US" sz="900" dirty="0">
                <a:solidFill>
                  <a:srgbClr val="6B1F7C"/>
                </a:solidFill>
                <a:latin typeface="Tahoma" panose="020B0604030504040204" pitchFamily="34" charset="0"/>
                <a:ea typeface="Times New Roman" panose="02020603050405020304" pitchFamily="18" charset="0"/>
                <a:cs typeface="Times New Roman" panose="02020603050405020304" pitchFamily="18" charset="0"/>
              </a:rPr>
              <a:t>All materials comply with venue regulations, flame retarded, BSI Standard</a:t>
            </a:r>
            <a:endParaRPr lang="en-GB" sz="1100"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a:lnSpc>
                <a:spcPts val="655"/>
              </a:lnSpc>
              <a:spcAft>
                <a:spcPts val="0"/>
              </a:spcAft>
            </a:pPr>
            <a:r>
              <a:rPr lang="en-US" sz="1200" dirty="0">
                <a:solidFill>
                  <a:srgbClr val="6B1F7C"/>
                </a:solidFill>
                <a:latin typeface="Times New Roman" panose="02020603050405020304" pitchFamily="18" charset="0"/>
                <a:ea typeface="Times New Roman" panose="02020603050405020304" pitchFamily="18" charset="0"/>
                <a:cs typeface="Times New Roman" panose="02020603050405020304" pitchFamily="18" charset="0"/>
              </a:rPr>
              <a:t> </a:t>
            </a:r>
            <a:endParaRPr lang="en-GB" sz="1100"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a:lnSpc>
                <a:spcPct val="115000"/>
              </a:lnSpc>
              <a:spcAft>
                <a:spcPts val="0"/>
              </a:spcAft>
            </a:pPr>
            <a:r>
              <a:rPr lang="en-US" sz="900" dirty="0">
                <a:solidFill>
                  <a:srgbClr val="6B1F7C"/>
                </a:solidFill>
                <a:latin typeface="Tahoma" panose="020B0604030504040204" pitchFamily="34" charset="0"/>
                <a:ea typeface="Times New Roman" panose="02020603050405020304" pitchFamily="18" charset="0"/>
                <a:cs typeface="Times New Roman" panose="02020603050405020304" pitchFamily="18" charset="0"/>
              </a:rPr>
              <a:t>Paint - water based</a:t>
            </a:r>
            <a:endParaRPr lang="en-GB" sz="1100"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a:lnSpc>
                <a:spcPts val="630"/>
              </a:lnSpc>
              <a:spcAft>
                <a:spcPts val="0"/>
              </a:spcAft>
            </a:pPr>
            <a:r>
              <a:rPr lang="en-US" sz="1200" dirty="0">
                <a:solidFill>
                  <a:srgbClr val="6B1F7C"/>
                </a:solidFill>
                <a:latin typeface="Times New Roman" panose="02020603050405020304" pitchFamily="18" charset="0"/>
                <a:ea typeface="Times New Roman" panose="02020603050405020304" pitchFamily="18" charset="0"/>
                <a:cs typeface="Times New Roman" panose="02020603050405020304" pitchFamily="18" charset="0"/>
              </a:rPr>
              <a:t> </a:t>
            </a:r>
            <a:endParaRPr lang="en-GB" sz="1100"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a:lnSpc>
                <a:spcPct val="115000"/>
              </a:lnSpc>
              <a:spcAft>
                <a:spcPts val="0"/>
              </a:spcAft>
            </a:pPr>
            <a:r>
              <a:rPr lang="en-US" sz="900" dirty="0">
                <a:solidFill>
                  <a:srgbClr val="6B1F7C"/>
                </a:solidFill>
                <a:latin typeface="Tahoma" panose="020B0604030504040204" pitchFamily="34" charset="0"/>
                <a:ea typeface="Times New Roman" panose="02020603050405020304" pitchFamily="18" charset="0"/>
                <a:cs typeface="Times New Roman" panose="02020603050405020304" pitchFamily="18" charset="0"/>
              </a:rPr>
              <a:t>Hazardous substances –small quantity of thinners for cleaning purposes</a:t>
            </a:r>
            <a:endParaRPr lang="en-GB" sz="1100"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a:lnSpc>
                <a:spcPts val="1785"/>
              </a:lnSpc>
              <a:spcAft>
                <a:spcPts val="0"/>
              </a:spcAft>
            </a:pPr>
            <a:r>
              <a:rPr lang="en-US" sz="1200" dirty="0">
                <a:solidFill>
                  <a:srgbClr val="6B1F7C"/>
                </a:solidFill>
                <a:latin typeface="Times New Roman" panose="02020603050405020304" pitchFamily="18" charset="0"/>
                <a:ea typeface="Times New Roman" panose="02020603050405020304" pitchFamily="18" charset="0"/>
                <a:cs typeface="Times New Roman" panose="02020603050405020304" pitchFamily="18" charset="0"/>
              </a:rPr>
              <a:t> </a:t>
            </a:r>
            <a:endParaRPr lang="en-GB" sz="1100"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a:lnSpc>
                <a:spcPct val="115000"/>
              </a:lnSpc>
              <a:spcAft>
                <a:spcPts val="0"/>
              </a:spcAft>
            </a:pPr>
            <a:endParaRPr lang="en-GB" dirty="0">
              <a:solidFill>
                <a:srgbClr val="6B1F7C"/>
              </a:solidFill>
            </a:endParaRPr>
          </a:p>
        </p:txBody>
      </p:sp>
    </p:spTree>
    <p:extLst>
      <p:ext uri="{BB962C8B-B14F-4D97-AF65-F5344CB8AC3E}">
        <p14:creationId xmlns:p14="http://schemas.microsoft.com/office/powerpoint/2010/main" val="102020606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39634" y="844730"/>
            <a:ext cx="8464732" cy="4496359"/>
          </a:xfrm>
          <a:prstGeom prst="rect">
            <a:avLst/>
          </a:prstGeom>
        </p:spPr>
        <p:txBody>
          <a:bodyPr wrap="square">
            <a:spAutoFit/>
          </a:bodyPr>
          <a:lstStyle/>
          <a:p>
            <a:pPr lvl="0">
              <a:lnSpc>
                <a:spcPct val="115000"/>
              </a:lnSpc>
            </a:pPr>
            <a:r>
              <a:rPr lang="en-US" sz="900" b="1" dirty="0">
                <a:solidFill>
                  <a:srgbClr val="6B1F7C"/>
                </a:solidFill>
                <a:latin typeface="Tahoma" panose="020B0604030504040204" pitchFamily="34" charset="0"/>
                <a:ea typeface="Times New Roman" panose="02020603050405020304" pitchFamily="18" charset="0"/>
                <a:cs typeface="Times New Roman" panose="02020603050405020304" pitchFamily="18" charset="0"/>
              </a:rPr>
              <a:t>Additional Information</a:t>
            </a:r>
            <a:endParaRPr lang="en-GB" sz="1100"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lvl="0">
              <a:lnSpc>
                <a:spcPts val="700"/>
              </a:lnSpc>
            </a:pPr>
            <a:r>
              <a:rPr lang="en-US" sz="1200" dirty="0">
                <a:solidFill>
                  <a:srgbClr val="6B1F7C"/>
                </a:solidFill>
                <a:latin typeface="Times New Roman" panose="02020603050405020304" pitchFamily="18" charset="0"/>
                <a:ea typeface="Times New Roman" panose="02020603050405020304" pitchFamily="18" charset="0"/>
                <a:cs typeface="Times New Roman" panose="02020603050405020304" pitchFamily="18" charset="0"/>
              </a:rPr>
              <a:t> </a:t>
            </a:r>
            <a:endParaRPr lang="en-GB" sz="1100"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marR="228600" lvl="0" hangingPunct="0">
              <a:lnSpc>
                <a:spcPct val="165000"/>
              </a:lnSpc>
            </a:pPr>
            <a:r>
              <a:rPr lang="en-US" sz="900" dirty="0">
                <a:solidFill>
                  <a:srgbClr val="6B1F7C"/>
                </a:solidFill>
                <a:latin typeface="Tahoma" panose="020B0604030504040204" pitchFamily="34" charset="0"/>
                <a:ea typeface="Times New Roman" panose="02020603050405020304" pitchFamily="18" charset="0"/>
                <a:cs typeface="Times New Roman" panose="02020603050405020304" pitchFamily="18" charset="0"/>
              </a:rPr>
              <a:t>XYZ Exhibitions have been trading 10 years. We erect exhibition stands worldwide and installed this stand at the show last year. We are Members of ESSA.</a:t>
            </a:r>
            <a:endParaRPr lang="en-GB" sz="1100"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lvl="0">
              <a:lnSpc>
                <a:spcPts val="1125"/>
              </a:lnSpc>
            </a:pPr>
            <a:r>
              <a:rPr lang="en-US" sz="1200" dirty="0">
                <a:solidFill>
                  <a:srgbClr val="6B1F7C"/>
                </a:solidFill>
                <a:latin typeface="Times New Roman" panose="02020603050405020304" pitchFamily="18" charset="0"/>
                <a:ea typeface="Times New Roman" panose="02020603050405020304" pitchFamily="18" charset="0"/>
                <a:cs typeface="Times New Roman" panose="02020603050405020304" pitchFamily="18" charset="0"/>
              </a:rPr>
              <a:t> </a:t>
            </a:r>
            <a:endParaRPr lang="en-GB" sz="1100"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lvl="0">
              <a:lnSpc>
                <a:spcPct val="115000"/>
              </a:lnSpc>
            </a:pPr>
            <a:r>
              <a:rPr lang="en-US" sz="900" b="1" dirty="0">
                <a:solidFill>
                  <a:srgbClr val="6B1F7C"/>
                </a:solidFill>
                <a:latin typeface="Tahoma" panose="020B0604030504040204" pitchFamily="34" charset="0"/>
                <a:ea typeface="Times New Roman" panose="02020603050405020304" pitchFamily="18" charset="0"/>
                <a:cs typeface="Times New Roman" panose="02020603050405020304" pitchFamily="18" charset="0"/>
              </a:rPr>
              <a:t>Addendum for Double Decker Stands</a:t>
            </a:r>
            <a:endParaRPr lang="en-GB" sz="1100" b="1"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lvl="0">
              <a:lnSpc>
                <a:spcPts val="700"/>
              </a:lnSpc>
            </a:pPr>
            <a:r>
              <a:rPr lang="en-US" sz="1200" dirty="0">
                <a:solidFill>
                  <a:srgbClr val="6B1F7C"/>
                </a:solidFill>
                <a:latin typeface="Times New Roman" panose="02020603050405020304" pitchFamily="18" charset="0"/>
                <a:ea typeface="Times New Roman" panose="02020603050405020304" pitchFamily="18" charset="0"/>
                <a:cs typeface="Times New Roman" panose="02020603050405020304" pitchFamily="18" charset="0"/>
              </a:rPr>
              <a:t> </a:t>
            </a:r>
            <a:endParaRPr lang="en-GB" sz="1100"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marR="177800" lvl="0" hangingPunct="0">
              <a:lnSpc>
                <a:spcPct val="140000"/>
              </a:lnSpc>
            </a:pPr>
            <a:r>
              <a:rPr lang="en-US" sz="900" i="1" dirty="0">
                <a:solidFill>
                  <a:srgbClr val="6B1F7C"/>
                </a:solidFill>
                <a:latin typeface="Tahoma" panose="020B0604030504040204" pitchFamily="34" charset="0"/>
                <a:ea typeface="Times New Roman" panose="02020603050405020304" pitchFamily="18" charset="0"/>
                <a:cs typeface="Times New Roman" panose="02020603050405020304" pitchFamily="18" charset="0"/>
              </a:rPr>
              <a:t>Describe the step-by-step build sequence for the structure including whether or not it be built at ground level and then lifted into place complete:</a:t>
            </a:r>
            <a:endParaRPr lang="en-GB" sz="1100"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lvl="0">
              <a:lnSpc>
                <a:spcPts val="1970"/>
              </a:lnSpc>
            </a:pPr>
            <a:r>
              <a:rPr lang="en-US" sz="1200" dirty="0">
                <a:solidFill>
                  <a:srgbClr val="6B1F7C"/>
                </a:solidFill>
                <a:latin typeface="Times New Roman" panose="02020603050405020304" pitchFamily="18" charset="0"/>
                <a:ea typeface="Times New Roman" panose="02020603050405020304" pitchFamily="18" charset="0"/>
                <a:cs typeface="Times New Roman" panose="02020603050405020304" pitchFamily="18" charset="0"/>
              </a:rPr>
              <a:t> </a:t>
            </a:r>
            <a:endParaRPr lang="en-GB" sz="1100"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lvl="0">
              <a:lnSpc>
                <a:spcPct val="115000"/>
              </a:lnSpc>
            </a:pPr>
            <a:r>
              <a:rPr lang="en-US" sz="900" i="1" dirty="0">
                <a:solidFill>
                  <a:srgbClr val="6B1F7C"/>
                </a:solidFill>
                <a:latin typeface="Tahoma" panose="020B0604030504040204" pitchFamily="34" charset="0"/>
                <a:ea typeface="Times New Roman" panose="02020603050405020304" pitchFamily="18" charset="0"/>
                <a:cs typeface="Times New Roman" panose="02020603050405020304" pitchFamily="18" charset="0"/>
              </a:rPr>
              <a:t>What are the weights to be lifted and heights to be lifted to; what equipment will be used (crane, fork lift, Hiab, </a:t>
            </a:r>
            <a:r>
              <a:rPr lang="en-US" sz="900" i="1" dirty="0" err="1">
                <a:solidFill>
                  <a:srgbClr val="6B1F7C"/>
                </a:solidFill>
                <a:latin typeface="Tahoma" panose="020B0604030504040204" pitchFamily="34" charset="0"/>
                <a:ea typeface="Times New Roman" panose="02020603050405020304" pitchFamily="18" charset="0"/>
                <a:cs typeface="Times New Roman" panose="02020603050405020304" pitchFamily="18" charset="0"/>
              </a:rPr>
              <a:t>etc</a:t>
            </a:r>
            <a:r>
              <a:rPr lang="en-US" sz="900" i="1" dirty="0">
                <a:solidFill>
                  <a:srgbClr val="6B1F7C"/>
                </a:solidFill>
                <a:latin typeface="Tahoma" panose="020B0604030504040204" pitchFamily="34" charset="0"/>
                <a:ea typeface="Times New Roman" panose="02020603050405020304" pitchFamily="18" charset="0"/>
                <a:cs typeface="Times New Roman" panose="02020603050405020304" pitchFamily="18" charset="0"/>
              </a:rPr>
              <a:t>):</a:t>
            </a:r>
            <a:endParaRPr lang="en-GB" sz="1100"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lvl="0">
              <a:lnSpc>
                <a:spcPts val="1950"/>
              </a:lnSpc>
            </a:pPr>
            <a:r>
              <a:rPr lang="en-US" sz="1200" dirty="0">
                <a:solidFill>
                  <a:srgbClr val="6B1F7C"/>
                </a:solidFill>
                <a:latin typeface="Times New Roman" panose="02020603050405020304" pitchFamily="18" charset="0"/>
                <a:ea typeface="Times New Roman" panose="02020603050405020304" pitchFamily="18" charset="0"/>
                <a:cs typeface="Times New Roman" panose="02020603050405020304" pitchFamily="18" charset="0"/>
              </a:rPr>
              <a:t> </a:t>
            </a:r>
            <a:endParaRPr lang="en-GB" sz="1100"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lvl="0">
              <a:lnSpc>
                <a:spcPct val="115000"/>
              </a:lnSpc>
            </a:pPr>
            <a:r>
              <a:rPr lang="en-US" sz="900" i="1" dirty="0">
                <a:solidFill>
                  <a:srgbClr val="6B1F7C"/>
                </a:solidFill>
                <a:latin typeface="Tahoma" panose="020B0604030504040204" pitchFamily="34" charset="0"/>
                <a:ea typeface="Times New Roman" panose="02020603050405020304" pitchFamily="18" charset="0"/>
                <a:cs typeface="Times New Roman" panose="02020603050405020304" pitchFamily="18" charset="0"/>
              </a:rPr>
              <a:t>How will the structure be lifted safely:</a:t>
            </a:r>
            <a:endParaRPr lang="en-GB" sz="1100"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lvl="0">
              <a:lnSpc>
                <a:spcPts val="1975"/>
              </a:lnSpc>
            </a:pPr>
            <a:r>
              <a:rPr lang="en-US" sz="1200" dirty="0">
                <a:solidFill>
                  <a:srgbClr val="6B1F7C"/>
                </a:solidFill>
                <a:latin typeface="Times New Roman" panose="02020603050405020304" pitchFamily="18" charset="0"/>
                <a:ea typeface="Times New Roman" panose="02020603050405020304" pitchFamily="18" charset="0"/>
                <a:cs typeface="Times New Roman" panose="02020603050405020304" pitchFamily="18" charset="0"/>
              </a:rPr>
              <a:t> </a:t>
            </a:r>
            <a:endParaRPr lang="en-GB" sz="1100"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lvl="0">
              <a:lnSpc>
                <a:spcPct val="115000"/>
              </a:lnSpc>
            </a:pPr>
            <a:r>
              <a:rPr lang="en-US" sz="900" i="1" dirty="0">
                <a:solidFill>
                  <a:srgbClr val="6B1F7C"/>
                </a:solidFill>
                <a:latin typeface="Tahoma" panose="020B0604030504040204" pitchFamily="34" charset="0"/>
                <a:ea typeface="Times New Roman" panose="02020603050405020304" pitchFamily="18" charset="0"/>
                <a:cs typeface="Times New Roman" panose="02020603050405020304" pitchFamily="18" charset="0"/>
              </a:rPr>
              <a:t>Who will undertake the tasks (own work force; sub-Contractors):</a:t>
            </a:r>
            <a:endParaRPr lang="en-GB" sz="1100"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lvl="0">
              <a:lnSpc>
                <a:spcPts val="1975"/>
              </a:lnSpc>
            </a:pPr>
            <a:r>
              <a:rPr lang="en-US" sz="1200" dirty="0">
                <a:solidFill>
                  <a:srgbClr val="6B1F7C"/>
                </a:solidFill>
                <a:latin typeface="Times New Roman" panose="02020603050405020304" pitchFamily="18" charset="0"/>
                <a:ea typeface="Times New Roman" panose="02020603050405020304" pitchFamily="18" charset="0"/>
                <a:cs typeface="Times New Roman" panose="02020603050405020304" pitchFamily="18" charset="0"/>
              </a:rPr>
              <a:t> </a:t>
            </a:r>
            <a:endParaRPr lang="en-GB" sz="1100"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marR="139700" lvl="0" hangingPunct="0">
              <a:lnSpc>
                <a:spcPct val="140000"/>
              </a:lnSpc>
            </a:pPr>
            <a:r>
              <a:rPr lang="en-US" sz="900" i="1" dirty="0">
                <a:solidFill>
                  <a:srgbClr val="6B1F7C"/>
                </a:solidFill>
                <a:latin typeface="Tahoma" panose="020B0604030504040204" pitchFamily="34" charset="0"/>
                <a:ea typeface="Times New Roman" panose="02020603050405020304" pitchFamily="18" charset="0"/>
                <a:cs typeface="Times New Roman" panose="02020603050405020304" pitchFamily="18" charset="0"/>
              </a:rPr>
              <a:t>When will the handrail be completed (prior to lifting)? Will the floor be complete; if not, what means of edge protection has been designed:</a:t>
            </a:r>
            <a:endParaRPr lang="en-GB" sz="1100"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lvl="0">
              <a:lnSpc>
                <a:spcPts val="1500"/>
              </a:lnSpc>
            </a:pPr>
            <a:r>
              <a:rPr lang="en-US" sz="1200" dirty="0">
                <a:solidFill>
                  <a:srgbClr val="6B1F7C"/>
                </a:solidFill>
                <a:latin typeface="Times New Roman" panose="02020603050405020304" pitchFamily="18" charset="0"/>
                <a:ea typeface="Times New Roman" panose="02020603050405020304" pitchFamily="18" charset="0"/>
                <a:cs typeface="Times New Roman" panose="02020603050405020304" pitchFamily="18" charset="0"/>
              </a:rPr>
              <a:t> </a:t>
            </a:r>
            <a:endParaRPr lang="en-GB" sz="1100"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lvl="0">
              <a:lnSpc>
                <a:spcPct val="115000"/>
              </a:lnSpc>
            </a:pPr>
            <a:r>
              <a:rPr lang="en-US" sz="900" i="1" dirty="0">
                <a:solidFill>
                  <a:srgbClr val="6B1F7C"/>
                </a:solidFill>
                <a:latin typeface="Tahoma" panose="020B0604030504040204" pitchFamily="34" charset="0"/>
                <a:ea typeface="Times New Roman" panose="02020603050405020304" pitchFamily="18" charset="0"/>
                <a:cs typeface="Times New Roman" panose="02020603050405020304" pitchFamily="18" charset="0"/>
              </a:rPr>
              <a:t>What equipment is to be provided for working at height:</a:t>
            </a:r>
            <a:endParaRPr lang="en-GB" sz="1100"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lvl="0">
              <a:lnSpc>
                <a:spcPts val="1950"/>
              </a:lnSpc>
            </a:pPr>
            <a:r>
              <a:rPr lang="en-US" sz="1200" dirty="0">
                <a:solidFill>
                  <a:srgbClr val="6B1F7C"/>
                </a:solidFill>
                <a:latin typeface="Times New Roman" panose="02020603050405020304" pitchFamily="18" charset="0"/>
                <a:ea typeface="Times New Roman" panose="02020603050405020304" pitchFamily="18" charset="0"/>
                <a:cs typeface="Times New Roman" panose="02020603050405020304" pitchFamily="18" charset="0"/>
              </a:rPr>
              <a:t> </a:t>
            </a:r>
            <a:endParaRPr lang="en-GB" sz="1100"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lvl="0">
              <a:lnSpc>
                <a:spcPct val="115000"/>
              </a:lnSpc>
            </a:pPr>
            <a:r>
              <a:rPr lang="en-US" sz="900" i="1" dirty="0">
                <a:solidFill>
                  <a:srgbClr val="6B1F7C"/>
                </a:solidFill>
                <a:latin typeface="Tahoma" panose="020B0604030504040204" pitchFamily="34" charset="0"/>
                <a:ea typeface="Times New Roman" panose="02020603050405020304" pitchFamily="18" charset="0"/>
                <a:cs typeface="Times New Roman" panose="02020603050405020304" pitchFamily="18" charset="0"/>
              </a:rPr>
              <a:t>What do you foresee are the hazards created by the task (work at height, dust, scaffolds, </a:t>
            </a:r>
            <a:r>
              <a:rPr lang="en-US" sz="900" i="1" dirty="0" err="1">
                <a:solidFill>
                  <a:srgbClr val="6B1F7C"/>
                </a:solidFill>
                <a:latin typeface="Tahoma" panose="020B0604030504040204" pitchFamily="34" charset="0"/>
                <a:ea typeface="Times New Roman" panose="02020603050405020304" pitchFamily="18" charset="0"/>
                <a:cs typeface="Times New Roman" panose="02020603050405020304" pitchFamily="18" charset="0"/>
              </a:rPr>
              <a:t>etc</a:t>
            </a:r>
            <a:r>
              <a:rPr lang="en-US" sz="900" i="1" dirty="0">
                <a:solidFill>
                  <a:srgbClr val="6B1F7C"/>
                </a:solidFill>
                <a:latin typeface="Tahoma" panose="020B0604030504040204" pitchFamily="34" charset="0"/>
                <a:ea typeface="Times New Roman" panose="02020603050405020304" pitchFamily="18" charset="0"/>
                <a:cs typeface="Times New Roman" panose="02020603050405020304" pitchFamily="18" charset="0"/>
              </a:rPr>
              <a:t>):</a:t>
            </a:r>
            <a:endParaRPr lang="en-GB" sz="1100"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lvl="0">
              <a:lnSpc>
                <a:spcPts val="1950"/>
              </a:lnSpc>
            </a:pPr>
            <a:r>
              <a:rPr lang="en-US" sz="1200" dirty="0">
                <a:solidFill>
                  <a:srgbClr val="6B1F7C"/>
                </a:solidFill>
                <a:latin typeface="Times New Roman" panose="02020603050405020304" pitchFamily="18" charset="0"/>
                <a:ea typeface="Times New Roman" panose="02020603050405020304" pitchFamily="18" charset="0"/>
                <a:cs typeface="Times New Roman" panose="02020603050405020304" pitchFamily="18" charset="0"/>
              </a:rPr>
              <a:t> </a:t>
            </a:r>
            <a:endParaRPr lang="en-GB" sz="1100"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lvl="0">
              <a:lnSpc>
                <a:spcPct val="115000"/>
              </a:lnSpc>
            </a:pPr>
            <a:r>
              <a:rPr lang="en-US" sz="900" i="1" dirty="0">
                <a:solidFill>
                  <a:srgbClr val="6B1F7C"/>
                </a:solidFill>
                <a:latin typeface="Tahoma" panose="020B0604030504040204" pitchFamily="34" charset="0"/>
                <a:ea typeface="Times New Roman" panose="02020603050405020304" pitchFamily="18" charset="0"/>
                <a:cs typeface="Times New Roman" panose="02020603050405020304" pitchFamily="18" charset="0"/>
              </a:rPr>
              <a:t>What are your proposed solutions to the above hazards (scaffolds, barriers, fall-arrest equipment, </a:t>
            </a:r>
            <a:r>
              <a:rPr lang="en-US" sz="900" i="1" dirty="0" err="1">
                <a:solidFill>
                  <a:srgbClr val="6B1F7C"/>
                </a:solidFill>
                <a:latin typeface="Tahoma" panose="020B0604030504040204" pitchFamily="34" charset="0"/>
                <a:ea typeface="Times New Roman" panose="02020603050405020304" pitchFamily="18" charset="0"/>
                <a:cs typeface="Times New Roman" panose="02020603050405020304" pitchFamily="18" charset="0"/>
              </a:rPr>
              <a:t>etc</a:t>
            </a:r>
            <a:r>
              <a:rPr lang="en-US" sz="900" i="1" dirty="0">
                <a:solidFill>
                  <a:srgbClr val="6B1F7C"/>
                </a:solidFill>
                <a:latin typeface="Tahoma" panose="020B0604030504040204" pitchFamily="34" charset="0"/>
                <a:ea typeface="Times New Roman" panose="02020603050405020304" pitchFamily="18" charset="0"/>
                <a:cs typeface="Times New Roman" panose="02020603050405020304" pitchFamily="18" charset="0"/>
              </a:rPr>
              <a:t>):</a:t>
            </a:r>
            <a:endParaRPr lang="en-GB" sz="1100"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lvl="0"/>
            <a:br>
              <a:rPr lang="en-US" sz="1200" dirty="0">
                <a:solidFill>
                  <a:srgbClr val="6B1F7C"/>
                </a:solidFill>
                <a:latin typeface="Times New Roman" panose="02020603050405020304" pitchFamily="18" charset="0"/>
                <a:ea typeface="Times New Roman" panose="02020603050405020304" pitchFamily="18" charset="0"/>
              </a:rPr>
            </a:br>
            <a:endParaRPr lang="en-GB" dirty="0">
              <a:solidFill>
                <a:srgbClr val="6B1F7C"/>
              </a:solidFill>
            </a:endParaRPr>
          </a:p>
        </p:txBody>
      </p:sp>
    </p:spTree>
    <p:extLst>
      <p:ext uri="{BB962C8B-B14F-4D97-AF65-F5344CB8AC3E}">
        <p14:creationId xmlns:p14="http://schemas.microsoft.com/office/powerpoint/2010/main" val="339318677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22217" y="1001486"/>
            <a:ext cx="8499566" cy="4793620"/>
          </a:xfrm>
          <a:prstGeom prst="rect">
            <a:avLst/>
          </a:prstGeom>
        </p:spPr>
        <p:txBody>
          <a:bodyPr wrap="square">
            <a:spAutoFit/>
          </a:bodyPr>
          <a:lstStyle/>
          <a:p>
            <a:pPr>
              <a:lnSpc>
                <a:spcPct val="115000"/>
              </a:lnSpc>
              <a:spcAft>
                <a:spcPts val="0"/>
              </a:spcAft>
            </a:pPr>
            <a:r>
              <a:rPr lang="en-US" sz="900" i="1" dirty="0">
                <a:solidFill>
                  <a:srgbClr val="6B1F7C"/>
                </a:solidFill>
                <a:latin typeface="Tahoma" panose="020B0604030504040204" pitchFamily="34" charset="0"/>
                <a:ea typeface="Times New Roman" panose="02020603050405020304" pitchFamily="18" charset="0"/>
                <a:cs typeface="Times New Roman" panose="02020603050405020304" pitchFamily="18" charset="0"/>
              </a:rPr>
              <a:t>What are the predicted noise levels of your work:</a:t>
            </a:r>
            <a:endParaRPr lang="en-GB" sz="1100"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a:lnSpc>
                <a:spcPts val="1000"/>
              </a:lnSpc>
              <a:spcAft>
                <a:spcPts val="0"/>
              </a:spcAft>
            </a:pPr>
            <a:r>
              <a:rPr lang="en-US" sz="1200" dirty="0">
                <a:solidFill>
                  <a:srgbClr val="6B1F7C"/>
                </a:solidFill>
                <a:latin typeface="Times New Roman" panose="02020603050405020304" pitchFamily="18" charset="0"/>
                <a:ea typeface="Times New Roman" panose="02020603050405020304" pitchFamily="18" charset="0"/>
                <a:cs typeface="Times New Roman" panose="02020603050405020304" pitchFamily="18" charset="0"/>
              </a:rPr>
              <a:t> </a:t>
            </a:r>
            <a:endParaRPr lang="en-GB" sz="1100"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a:lnSpc>
                <a:spcPts val="1170"/>
              </a:lnSpc>
              <a:spcAft>
                <a:spcPts val="0"/>
              </a:spcAft>
            </a:pPr>
            <a:r>
              <a:rPr lang="en-US" sz="1200" dirty="0">
                <a:solidFill>
                  <a:srgbClr val="6B1F7C"/>
                </a:solidFill>
                <a:latin typeface="Times New Roman" panose="02020603050405020304" pitchFamily="18" charset="0"/>
                <a:ea typeface="Times New Roman" panose="02020603050405020304" pitchFamily="18" charset="0"/>
                <a:cs typeface="Times New Roman" panose="02020603050405020304" pitchFamily="18" charset="0"/>
              </a:rPr>
              <a:t> </a:t>
            </a:r>
            <a:endParaRPr lang="en-GB" sz="1100"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marR="381000" hangingPunct="0">
              <a:lnSpc>
                <a:spcPct val="152000"/>
              </a:lnSpc>
              <a:spcAft>
                <a:spcPts val="0"/>
              </a:spcAft>
            </a:pPr>
            <a:r>
              <a:rPr lang="en-US" sz="900" i="1" dirty="0">
                <a:solidFill>
                  <a:srgbClr val="6B1F7C"/>
                </a:solidFill>
                <a:latin typeface="Tahoma" panose="020B0604030504040204" pitchFamily="34" charset="0"/>
                <a:ea typeface="Times New Roman" panose="02020603050405020304" pitchFamily="18" charset="0"/>
                <a:cs typeface="Times New Roman" panose="02020603050405020304" pitchFamily="18" charset="0"/>
              </a:rPr>
              <a:t>What specialist work is required (scaffold erection, woodworking machines, hot work, </a:t>
            </a:r>
            <a:r>
              <a:rPr lang="en-US" sz="900" i="1" dirty="0" err="1">
                <a:solidFill>
                  <a:srgbClr val="6B1F7C"/>
                </a:solidFill>
                <a:latin typeface="Tahoma" panose="020B0604030504040204" pitchFamily="34" charset="0"/>
                <a:ea typeface="Times New Roman" panose="02020603050405020304" pitchFamily="18" charset="0"/>
                <a:cs typeface="Times New Roman" panose="02020603050405020304" pitchFamily="18" charset="0"/>
              </a:rPr>
              <a:t>etc</a:t>
            </a:r>
            <a:r>
              <a:rPr lang="en-US" sz="900" i="1" dirty="0">
                <a:solidFill>
                  <a:srgbClr val="6B1F7C"/>
                </a:solidFill>
                <a:latin typeface="Tahoma" panose="020B0604030504040204" pitchFamily="34" charset="0"/>
                <a:ea typeface="Times New Roman" panose="02020603050405020304" pitchFamily="18" charset="0"/>
                <a:cs typeface="Times New Roman" panose="02020603050405020304" pitchFamily="18" charset="0"/>
              </a:rPr>
              <a:t>) and proof of competence of those undertaking this work:</a:t>
            </a:r>
            <a:endParaRPr lang="en-GB" sz="1100"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a:lnSpc>
                <a:spcPts val="1500"/>
              </a:lnSpc>
              <a:spcAft>
                <a:spcPts val="0"/>
              </a:spcAft>
            </a:pPr>
            <a:r>
              <a:rPr lang="en-US" sz="1200" dirty="0">
                <a:solidFill>
                  <a:srgbClr val="6B1F7C"/>
                </a:solidFill>
                <a:latin typeface="Times New Roman" panose="02020603050405020304" pitchFamily="18" charset="0"/>
                <a:ea typeface="Times New Roman" panose="02020603050405020304" pitchFamily="18" charset="0"/>
                <a:cs typeface="Times New Roman" panose="02020603050405020304" pitchFamily="18" charset="0"/>
              </a:rPr>
              <a:t> </a:t>
            </a:r>
            <a:endParaRPr lang="en-GB" sz="1100"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a:lnSpc>
                <a:spcPct val="115000"/>
              </a:lnSpc>
              <a:spcAft>
                <a:spcPts val="0"/>
              </a:spcAft>
            </a:pPr>
            <a:r>
              <a:rPr lang="en-US" sz="900" i="1" dirty="0">
                <a:solidFill>
                  <a:srgbClr val="6B1F7C"/>
                </a:solidFill>
                <a:latin typeface="Tahoma" panose="020B0604030504040204" pitchFamily="34" charset="0"/>
                <a:ea typeface="Times New Roman" panose="02020603050405020304" pitchFamily="18" charset="0"/>
                <a:cs typeface="Times New Roman" panose="02020603050405020304" pitchFamily="18" charset="0"/>
              </a:rPr>
              <a:t>What plant and tools are to be used (power drills, saws, compressors, </a:t>
            </a:r>
            <a:r>
              <a:rPr lang="en-US" sz="900" i="1" dirty="0" err="1">
                <a:solidFill>
                  <a:srgbClr val="6B1F7C"/>
                </a:solidFill>
                <a:latin typeface="Tahoma" panose="020B0604030504040204" pitchFamily="34" charset="0"/>
                <a:ea typeface="Times New Roman" panose="02020603050405020304" pitchFamily="18" charset="0"/>
                <a:cs typeface="Times New Roman" panose="02020603050405020304" pitchFamily="18" charset="0"/>
              </a:rPr>
              <a:t>etc</a:t>
            </a:r>
            <a:r>
              <a:rPr lang="en-US" sz="900" i="1" dirty="0">
                <a:solidFill>
                  <a:srgbClr val="6B1F7C"/>
                </a:solidFill>
                <a:latin typeface="Tahoma" panose="020B0604030504040204" pitchFamily="34" charset="0"/>
                <a:ea typeface="Times New Roman" panose="02020603050405020304" pitchFamily="18" charset="0"/>
                <a:cs typeface="Times New Roman" panose="02020603050405020304" pitchFamily="18" charset="0"/>
              </a:rPr>
              <a:t>):</a:t>
            </a:r>
            <a:endParaRPr lang="en-GB" sz="1100"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a:lnSpc>
                <a:spcPts val="1000"/>
              </a:lnSpc>
              <a:spcAft>
                <a:spcPts val="0"/>
              </a:spcAft>
            </a:pPr>
            <a:r>
              <a:rPr lang="en-US" sz="1200" dirty="0">
                <a:solidFill>
                  <a:srgbClr val="6B1F7C"/>
                </a:solidFill>
                <a:latin typeface="Times New Roman" panose="02020603050405020304" pitchFamily="18" charset="0"/>
                <a:ea typeface="Times New Roman" panose="02020603050405020304" pitchFamily="18" charset="0"/>
                <a:cs typeface="Times New Roman" panose="02020603050405020304" pitchFamily="18" charset="0"/>
              </a:rPr>
              <a:t> </a:t>
            </a:r>
            <a:endParaRPr lang="en-GB" sz="1100"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a:lnSpc>
                <a:spcPts val="1105"/>
              </a:lnSpc>
              <a:spcAft>
                <a:spcPts val="0"/>
              </a:spcAft>
            </a:pPr>
            <a:r>
              <a:rPr lang="en-US" sz="1200" dirty="0">
                <a:solidFill>
                  <a:srgbClr val="6B1F7C"/>
                </a:solidFill>
                <a:latin typeface="Times New Roman" panose="02020603050405020304" pitchFamily="18" charset="0"/>
                <a:ea typeface="Times New Roman" panose="02020603050405020304" pitchFamily="18" charset="0"/>
                <a:cs typeface="Times New Roman" panose="02020603050405020304" pitchFamily="18" charset="0"/>
              </a:rPr>
              <a:t> </a:t>
            </a:r>
            <a:endParaRPr lang="en-GB" sz="1100"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a:lnSpc>
                <a:spcPct val="115000"/>
              </a:lnSpc>
              <a:spcAft>
                <a:spcPts val="0"/>
              </a:spcAft>
            </a:pPr>
            <a:r>
              <a:rPr lang="en-US" sz="900" i="1" dirty="0">
                <a:solidFill>
                  <a:srgbClr val="6B1F7C"/>
                </a:solidFill>
                <a:latin typeface="Tahoma" panose="020B0604030504040204" pitchFamily="34" charset="0"/>
                <a:ea typeface="Times New Roman" panose="02020603050405020304" pitchFamily="18" charset="0"/>
                <a:cs typeface="Times New Roman" panose="02020603050405020304" pitchFamily="18" charset="0"/>
              </a:rPr>
              <a:t>What physical precautions are to be used including details of the supplier (barriers, screens, warning signs, fire extinguishers, </a:t>
            </a:r>
            <a:r>
              <a:rPr lang="en-US" sz="900" i="1" dirty="0" err="1">
                <a:solidFill>
                  <a:srgbClr val="6B1F7C"/>
                </a:solidFill>
                <a:latin typeface="Tahoma" panose="020B0604030504040204" pitchFamily="34" charset="0"/>
                <a:ea typeface="Times New Roman" panose="02020603050405020304" pitchFamily="18" charset="0"/>
                <a:cs typeface="Times New Roman" panose="02020603050405020304" pitchFamily="18" charset="0"/>
              </a:rPr>
              <a:t>etc</a:t>
            </a:r>
            <a:r>
              <a:rPr lang="en-US" sz="900" i="1" dirty="0">
                <a:solidFill>
                  <a:srgbClr val="6B1F7C"/>
                </a:solidFill>
                <a:latin typeface="Tahoma" panose="020B0604030504040204" pitchFamily="34" charset="0"/>
                <a:ea typeface="Times New Roman" panose="02020603050405020304" pitchFamily="18" charset="0"/>
                <a:cs typeface="Times New Roman" panose="02020603050405020304" pitchFamily="18" charset="0"/>
              </a:rPr>
              <a:t>):</a:t>
            </a:r>
            <a:endParaRPr lang="en-GB" sz="1100"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a:lnSpc>
                <a:spcPts val="1000"/>
              </a:lnSpc>
              <a:spcAft>
                <a:spcPts val="0"/>
              </a:spcAft>
            </a:pPr>
            <a:r>
              <a:rPr lang="en-US" sz="1200" dirty="0">
                <a:solidFill>
                  <a:srgbClr val="6B1F7C"/>
                </a:solidFill>
                <a:latin typeface="Times New Roman" panose="02020603050405020304" pitchFamily="18" charset="0"/>
                <a:ea typeface="Times New Roman" panose="02020603050405020304" pitchFamily="18" charset="0"/>
                <a:cs typeface="Times New Roman" panose="02020603050405020304" pitchFamily="18" charset="0"/>
              </a:rPr>
              <a:t> </a:t>
            </a:r>
            <a:endParaRPr lang="en-GB" sz="1100"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a:lnSpc>
                <a:spcPts val="1100"/>
              </a:lnSpc>
              <a:spcAft>
                <a:spcPts val="0"/>
              </a:spcAft>
            </a:pPr>
            <a:r>
              <a:rPr lang="en-US" sz="1200" dirty="0">
                <a:solidFill>
                  <a:srgbClr val="6B1F7C"/>
                </a:solidFill>
                <a:latin typeface="Times New Roman" panose="02020603050405020304" pitchFamily="18" charset="0"/>
                <a:ea typeface="Times New Roman" panose="02020603050405020304" pitchFamily="18" charset="0"/>
                <a:cs typeface="Times New Roman" panose="02020603050405020304" pitchFamily="18" charset="0"/>
              </a:rPr>
              <a:t> </a:t>
            </a:r>
            <a:endParaRPr lang="en-GB" sz="1100"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marR="139700" hangingPunct="0">
              <a:lnSpc>
                <a:spcPct val="152000"/>
              </a:lnSpc>
              <a:spcAft>
                <a:spcPts val="0"/>
              </a:spcAft>
            </a:pPr>
            <a:r>
              <a:rPr lang="en-US" sz="900" i="1" dirty="0">
                <a:solidFill>
                  <a:srgbClr val="6B1F7C"/>
                </a:solidFill>
                <a:latin typeface="Tahoma" panose="020B0604030504040204" pitchFamily="34" charset="0"/>
                <a:ea typeface="Times New Roman" panose="02020603050405020304" pitchFamily="18" charset="0"/>
                <a:cs typeface="Times New Roman" panose="02020603050405020304" pitchFamily="18" charset="0"/>
              </a:rPr>
              <a:t>What PPE is to be used; who it will be used by and what training will be given (hard hats, dust masks, gloves, overalls, ear plugs, </a:t>
            </a:r>
            <a:r>
              <a:rPr lang="en-US" sz="900" i="1" dirty="0" err="1">
                <a:solidFill>
                  <a:srgbClr val="6B1F7C"/>
                </a:solidFill>
                <a:latin typeface="Tahoma" panose="020B0604030504040204" pitchFamily="34" charset="0"/>
                <a:ea typeface="Times New Roman" panose="02020603050405020304" pitchFamily="18" charset="0"/>
                <a:cs typeface="Times New Roman" panose="02020603050405020304" pitchFamily="18" charset="0"/>
              </a:rPr>
              <a:t>etc</a:t>
            </a:r>
            <a:r>
              <a:rPr lang="en-US" sz="900" i="1" dirty="0">
                <a:solidFill>
                  <a:srgbClr val="6B1F7C"/>
                </a:solidFill>
                <a:latin typeface="Tahoma" panose="020B0604030504040204" pitchFamily="34" charset="0"/>
                <a:ea typeface="Times New Roman" panose="02020603050405020304" pitchFamily="18" charset="0"/>
                <a:cs typeface="Times New Roman" panose="02020603050405020304" pitchFamily="18" charset="0"/>
              </a:rPr>
              <a:t>):</a:t>
            </a:r>
            <a:endParaRPr lang="en-GB" sz="1100"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a:lnSpc>
                <a:spcPts val="1505"/>
              </a:lnSpc>
              <a:spcAft>
                <a:spcPts val="0"/>
              </a:spcAft>
            </a:pPr>
            <a:r>
              <a:rPr lang="en-US" sz="1200" dirty="0">
                <a:solidFill>
                  <a:srgbClr val="6B1F7C"/>
                </a:solidFill>
                <a:latin typeface="Times New Roman" panose="02020603050405020304" pitchFamily="18" charset="0"/>
                <a:ea typeface="Times New Roman" panose="02020603050405020304" pitchFamily="18" charset="0"/>
                <a:cs typeface="Times New Roman" panose="02020603050405020304" pitchFamily="18" charset="0"/>
              </a:rPr>
              <a:t> </a:t>
            </a:r>
            <a:endParaRPr lang="en-GB" sz="1100"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a:lnSpc>
                <a:spcPct val="115000"/>
              </a:lnSpc>
              <a:spcAft>
                <a:spcPts val="0"/>
              </a:spcAft>
            </a:pPr>
            <a:r>
              <a:rPr lang="en-US" sz="900" i="1" dirty="0">
                <a:solidFill>
                  <a:srgbClr val="6B1F7C"/>
                </a:solidFill>
                <a:latin typeface="Tahoma" panose="020B0604030504040204" pitchFamily="34" charset="0"/>
                <a:ea typeface="Times New Roman" panose="02020603050405020304" pitchFamily="18" charset="0"/>
                <a:cs typeface="Times New Roman" panose="02020603050405020304" pitchFamily="18" charset="0"/>
              </a:rPr>
              <a:t>Provide details of the working platform (mobile tower, trestles, ladders, steps):</a:t>
            </a:r>
            <a:endParaRPr lang="en-GB" sz="1100"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a:lnSpc>
                <a:spcPts val="1000"/>
              </a:lnSpc>
              <a:spcAft>
                <a:spcPts val="0"/>
              </a:spcAft>
            </a:pPr>
            <a:r>
              <a:rPr lang="en-US" sz="1200" dirty="0">
                <a:solidFill>
                  <a:srgbClr val="6B1F7C"/>
                </a:solidFill>
                <a:latin typeface="Times New Roman" panose="02020603050405020304" pitchFamily="18" charset="0"/>
                <a:ea typeface="Times New Roman" panose="02020603050405020304" pitchFamily="18" charset="0"/>
                <a:cs typeface="Times New Roman" panose="02020603050405020304" pitchFamily="18" charset="0"/>
              </a:rPr>
              <a:t> </a:t>
            </a:r>
            <a:endParaRPr lang="en-GB" sz="1100"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a:lnSpc>
                <a:spcPts val="1075"/>
              </a:lnSpc>
              <a:spcAft>
                <a:spcPts val="0"/>
              </a:spcAft>
            </a:pPr>
            <a:r>
              <a:rPr lang="en-US" sz="1200" dirty="0">
                <a:solidFill>
                  <a:srgbClr val="6B1F7C"/>
                </a:solidFill>
                <a:latin typeface="Times New Roman" panose="02020603050405020304" pitchFamily="18" charset="0"/>
                <a:ea typeface="Times New Roman" panose="02020603050405020304" pitchFamily="18" charset="0"/>
                <a:cs typeface="Times New Roman" panose="02020603050405020304" pitchFamily="18" charset="0"/>
              </a:rPr>
              <a:t> </a:t>
            </a:r>
            <a:endParaRPr lang="en-GB" sz="1100"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a:lnSpc>
                <a:spcPct val="115000"/>
              </a:lnSpc>
              <a:spcAft>
                <a:spcPts val="0"/>
              </a:spcAft>
            </a:pPr>
            <a:r>
              <a:rPr lang="en-US" sz="900" i="1" dirty="0">
                <a:solidFill>
                  <a:srgbClr val="6B1F7C"/>
                </a:solidFill>
                <a:latin typeface="Tahoma" panose="020B0604030504040204" pitchFamily="34" charset="0"/>
                <a:ea typeface="Times New Roman" panose="02020603050405020304" pitchFamily="18" charset="0"/>
                <a:cs typeface="Times New Roman" panose="02020603050405020304" pitchFamily="18" charset="0"/>
              </a:rPr>
              <a:t>What access will be required by other Contractors to locate services or undertake an installation; who; when:</a:t>
            </a:r>
            <a:endParaRPr lang="en-GB" sz="1100"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a:lnSpc>
                <a:spcPts val="1000"/>
              </a:lnSpc>
              <a:spcAft>
                <a:spcPts val="0"/>
              </a:spcAft>
            </a:pPr>
            <a:r>
              <a:rPr lang="en-US" sz="1200" dirty="0">
                <a:solidFill>
                  <a:srgbClr val="6B1F7C"/>
                </a:solidFill>
                <a:latin typeface="Times New Roman" panose="02020603050405020304" pitchFamily="18" charset="0"/>
                <a:ea typeface="Times New Roman" panose="02020603050405020304" pitchFamily="18" charset="0"/>
                <a:cs typeface="Times New Roman" panose="02020603050405020304" pitchFamily="18" charset="0"/>
              </a:rPr>
              <a:t> </a:t>
            </a:r>
            <a:endParaRPr lang="en-GB" sz="1100"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a:lnSpc>
                <a:spcPts val="1105"/>
              </a:lnSpc>
              <a:spcAft>
                <a:spcPts val="0"/>
              </a:spcAft>
            </a:pPr>
            <a:r>
              <a:rPr lang="en-US" sz="1200" dirty="0">
                <a:solidFill>
                  <a:srgbClr val="6B1F7C"/>
                </a:solidFill>
                <a:latin typeface="Times New Roman" panose="02020603050405020304" pitchFamily="18" charset="0"/>
                <a:ea typeface="Times New Roman" panose="02020603050405020304" pitchFamily="18" charset="0"/>
                <a:cs typeface="Times New Roman" panose="02020603050405020304" pitchFamily="18" charset="0"/>
              </a:rPr>
              <a:t> </a:t>
            </a:r>
            <a:endParaRPr lang="en-GB" sz="1100"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a:lnSpc>
                <a:spcPct val="115000"/>
              </a:lnSpc>
              <a:spcAft>
                <a:spcPts val="0"/>
              </a:spcAft>
            </a:pPr>
            <a:r>
              <a:rPr lang="en-US" sz="900" i="1" dirty="0">
                <a:solidFill>
                  <a:srgbClr val="6B1F7C"/>
                </a:solidFill>
                <a:latin typeface="Tahoma" panose="020B0604030504040204" pitchFamily="34" charset="0"/>
                <a:ea typeface="Times New Roman" panose="02020603050405020304" pitchFamily="18" charset="0"/>
                <a:cs typeface="Times New Roman" panose="02020603050405020304" pitchFamily="18" charset="0"/>
              </a:rPr>
              <a:t>When will the structure will be signed off by an independent structural engineer:</a:t>
            </a:r>
            <a:endParaRPr lang="en-GB" sz="1100"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a:lnSpc>
                <a:spcPts val="1000"/>
              </a:lnSpc>
              <a:spcAft>
                <a:spcPts val="0"/>
              </a:spcAft>
            </a:pPr>
            <a:r>
              <a:rPr lang="en-US" sz="1200" dirty="0">
                <a:solidFill>
                  <a:srgbClr val="6B1F7C"/>
                </a:solidFill>
                <a:latin typeface="Times New Roman" panose="02020603050405020304" pitchFamily="18" charset="0"/>
                <a:ea typeface="Times New Roman" panose="02020603050405020304" pitchFamily="18" charset="0"/>
                <a:cs typeface="Times New Roman" panose="02020603050405020304" pitchFamily="18" charset="0"/>
              </a:rPr>
              <a:t> </a:t>
            </a:r>
            <a:endParaRPr lang="en-GB" sz="1100"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a:lnSpc>
                <a:spcPts val="1075"/>
              </a:lnSpc>
              <a:spcAft>
                <a:spcPts val="0"/>
              </a:spcAft>
            </a:pPr>
            <a:r>
              <a:rPr lang="en-US" sz="1200" dirty="0">
                <a:solidFill>
                  <a:srgbClr val="6B1F7C"/>
                </a:solidFill>
                <a:latin typeface="Times New Roman" panose="02020603050405020304" pitchFamily="18" charset="0"/>
                <a:ea typeface="Times New Roman" panose="02020603050405020304" pitchFamily="18" charset="0"/>
                <a:cs typeface="Times New Roman" panose="02020603050405020304" pitchFamily="18" charset="0"/>
              </a:rPr>
              <a:t> </a:t>
            </a:r>
            <a:endParaRPr lang="en-GB" sz="1100"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a:lnSpc>
                <a:spcPct val="115000"/>
              </a:lnSpc>
              <a:spcAft>
                <a:spcPts val="0"/>
              </a:spcAft>
            </a:pPr>
            <a:r>
              <a:rPr lang="en-US" sz="900" i="1" dirty="0">
                <a:solidFill>
                  <a:srgbClr val="6B1F7C"/>
                </a:solidFill>
                <a:latin typeface="Tahoma" panose="020B0604030504040204" pitchFamily="34" charset="0"/>
                <a:ea typeface="Times New Roman" panose="02020603050405020304" pitchFamily="18" charset="0"/>
                <a:cs typeface="Times New Roman" panose="02020603050405020304" pitchFamily="18" charset="0"/>
              </a:rPr>
              <a:t>Describe your arrangements for safe dismantling:</a:t>
            </a:r>
            <a:endParaRPr lang="en-GB" sz="1100"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a:lnSpc>
                <a:spcPts val="1000"/>
              </a:lnSpc>
              <a:spcAft>
                <a:spcPts val="0"/>
              </a:spcAft>
            </a:pPr>
            <a:r>
              <a:rPr lang="en-US" sz="1200" dirty="0">
                <a:solidFill>
                  <a:srgbClr val="6B1F7C"/>
                </a:solidFill>
                <a:latin typeface="Times New Roman" panose="02020603050405020304" pitchFamily="18" charset="0"/>
                <a:ea typeface="Times New Roman" panose="02020603050405020304" pitchFamily="18" charset="0"/>
                <a:cs typeface="Times New Roman" panose="02020603050405020304" pitchFamily="18" charset="0"/>
              </a:rPr>
              <a:t> </a:t>
            </a:r>
            <a:endParaRPr lang="en-GB" sz="1100"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a:lnSpc>
                <a:spcPts val="1125"/>
              </a:lnSpc>
              <a:spcAft>
                <a:spcPts val="0"/>
              </a:spcAft>
            </a:pPr>
            <a:r>
              <a:rPr lang="en-US" sz="1200" dirty="0">
                <a:solidFill>
                  <a:srgbClr val="6B1F7C"/>
                </a:solidFill>
                <a:latin typeface="Times New Roman" panose="02020603050405020304" pitchFamily="18" charset="0"/>
                <a:ea typeface="Times New Roman" panose="02020603050405020304" pitchFamily="18" charset="0"/>
                <a:cs typeface="Times New Roman" panose="02020603050405020304" pitchFamily="18" charset="0"/>
              </a:rPr>
              <a:t> </a:t>
            </a:r>
            <a:endParaRPr lang="en-GB" sz="1100"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marR="76200" hangingPunct="0">
              <a:lnSpc>
                <a:spcPct val="152000"/>
              </a:lnSpc>
              <a:spcAft>
                <a:spcPts val="0"/>
              </a:spcAft>
            </a:pPr>
            <a:r>
              <a:rPr lang="en-US" sz="900" i="1" dirty="0">
                <a:solidFill>
                  <a:srgbClr val="6B1F7C"/>
                </a:solidFill>
                <a:latin typeface="Tahoma" panose="020B0604030504040204" pitchFamily="34" charset="0"/>
                <a:ea typeface="Times New Roman" panose="02020603050405020304" pitchFamily="18" charset="0"/>
                <a:cs typeface="Times New Roman" panose="02020603050405020304" pitchFamily="18" charset="0"/>
              </a:rPr>
              <a:t>Work at the venue will not commence without the permission of the </a:t>
            </a:r>
            <a:r>
              <a:rPr lang="en-US" sz="900" i="1" dirty="0" err="1">
                <a:solidFill>
                  <a:srgbClr val="6B1F7C"/>
                </a:solidFill>
                <a:latin typeface="Tahoma" panose="020B0604030504040204" pitchFamily="34" charset="0"/>
                <a:ea typeface="Times New Roman" panose="02020603050405020304" pitchFamily="18" charset="0"/>
                <a:cs typeface="Times New Roman" panose="02020603050405020304" pitchFamily="18" charset="0"/>
              </a:rPr>
              <a:t>organiser</a:t>
            </a:r>
            <a:r>
              <a:rPr lang="en-US" sz="900" i="1" dirty="0">
                <a:solidFill>
                  <a:srgbClr val="6B1F7C"/>
                </a:solidFill>
                <a:latin typeface="Tahoma" panose="020B0604030504040204" pitchFamily="34" charset="0"/>
                <a:ea typeface="Times New Roman" panose="02020603050405020304" pitchFamily="18" charset="0"/>
                <a:cs typeface="Times New Roman" panose="02020603050405020304" pitchFamily="18" charset="0"/>
              </a:rPr>
              <a:t> or their appointed representative. Their approval of this document and supporting information must be confirmed.</a:t>
            </a:r>
            <a:endParaRPr lang="en-GB" sz="1100"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br>
              <a:rPr lang="en-US" sz="1200" dirty="0">
                <a:solidFill>
                  <a:srgbClr val="6B1F7C"/>
                </a:solidFill>
                <a:latin typeface="Times New Roman" panose="02020603050405020304" pitchFamily="18" charset="0"/>
                <a:ea typeface="Times New Roman" panose="02020603050405020304" pitchFamily="18" charset="0"/>
              </a:rPr>
            </a:br>
            <a:endParaRPr lang="en-GB" dirty="0">
              <a:solidFill>
                <a:srgbClr val="6B1F7C"/>
              </a:solidFill>
            </a:endParaRPr>
          </a:p>
        </p:txBody>
      </p:sp>
    </p:spTree>
    <p:extLst>
      <p:ext uri="{BB962C8B-B14F-4D97-AF65-F5344CB8AC3E}">
        <p14:creationId xmlns:p14="http://schemas.microsoft.com/office/powerpoint/2010/main" val="370932553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59798" y="62145"/>
            <a:ext cx="6698201" cy="432939"/>
          </a:xfrm>
          <a:prstGeom prst="rect">
            <a:avLst/>
          </a:prstGeom>
        </p:spPr>
        <p:txBody>
          <a:bodyPr wrap="square">
            <a:spAutoFit/>
          </a:bodyPr>
          <a:lstStyle/>
          <a:p>
            <a:pPr>
              <a:lnSpc>
                <a:spcPct val="115000"/>
              </a:lnSpc>
              <a:spcAft>
                <a:spcPts val="0"/>
              </a:spcAft>
            </a:pPr>
            <a:r>
              <a:rPr lang="en-US" sz="1200" b="1" dirty="0">
                <a:solidFill>
                  <a:srgbClr val="2C2B2A"/>
                </a:solidFill>
                <a:latin typeface="Tahoma" panose="020B0604030504040204" pitchFamily="34" charset="0"/>
                <a:ea typeface="Times New Roman" panose="02020603050405020304" pitchFamily="18" charset="0"/>
                <a:cs typeface="Times New Roman" panose="02020603050405020304" pitchFamily="18" charset="0"/>
              </a:rPr>
              <a:t>Risk Assessment - Example Document_3.0</a:t>
            </a:r>
            <a:endParaRPr lang="en-GB" sz="1100" dirty="0">
              <a:latin typeface="Calibri" panose="020F0502020204030204" pitchFamily="34" charset="0"/>
              <a:ea typeface="Times New Roman" panose="02020603050405020304" pitchFamily="18" charset="0"/>
              <a:cs typeface="Times New Roman" panose="02020603050405020304" pitchFamily="18" charset="0"/>
            </a:endParaRPr>
          </a:p>
          <a:p>
            <a:pPr>
              <a:lnSpc>
                <a:spcPts val="1000"/>
              </a:lnSpc>
              <a:spcAft>
                <a:spcPts val="0"/>
              </a:spcAft>
            </a:pPr>
            <a:r>
              <a:rPr lang="en-US" sz="1200" dirty="0">
                <a:latin typeface="Times New Roman" panose="02020603050405020304" pitchFamily="18" charset="0"/>
                <a:ea typeface="Times New Roman" panose="02020603050405020304" pitchFamily="18" charset="0"/>
                <a:cs typeface="Times New Roman" panose="02020603050405020304" pitchFamily="18" charset="0"/>
              </a:rPr>
              <a:t> </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p:txBody>
      </p:sp>
      <p:graphicFrame>
        <p:nvGraphicFramePr>
          <p:cNvPr id="5" name="Table 4"/>
          <p:cNvGraphicFramePr>
            <a:graphicFrameLocks noGrp="1"/>
          </p:cNvGraphicFramePr>
          <p:nvPr>
            <p:extLst>
              <p:ext uri="{D42A27DB-BD31-4B8C-83A1-F6EECF244321}">
                <p14:modId xmlns:p14="http://schemas.microsoft.com/office/powerpoint/2010/main" val="2401909713"/>
              </p:ext>
            </p:extLst>
          </p:nvPr>
        </p:nvGraphicFramePr>
        <p:xfrm>
          <a:off x="72752" y="1043139"/>
          <a:ext cx="8964716" cy="5801544"/>
        </p:xfrm>
        <a:graphic>
          <a:graphicData uri="http://schemas.openxmlformats.org/drawingml/2006/table">
            <a:tbl>
              <a:tblPr firstRow="1" firstCol="1" bandRow="1"/>
              <a:tblGrid>
                <a:gridCol w="925021">
                  <a:extLst>
                    <a:ext uri="{9D8B030D-6E8A-4147-A177-3AD203B41FA5}">
                      <a16:colId xmlns:a16="http://schemas.microsoft.com/office/drawing/2014/main" val="1047480281"/>
                    </a:ext>
                  </a:extLst>
                </a:gridCol>
                <a:gridCol w="770670">
                  <a:extLst>
                    <a:ext uri="{9D8B030D-6E8A-4147-A177-3AD203B41FA5}">
                      <a16:colId xmlns:a16="http://schemas.microsoft.com/office/drawing/2014/main" val="636582433"/>
                    </a:ext>
                  </a:extLst>
                </a:gridCol>
                <a:gridCol w="1925587">
                  <a:extLst>
                    <a:ext uri="{9D8B030D-6E8A-4147-A177-3AD203B41FA5}">
                      <a16:colId xmlns:a16="http://schemas.microsoft.com/office/drawing/2014/main" val="2472566779"/>
                    </a:ext>
                  </a:extLst>
                </a:gridCol>
                <a:gridCol w="619580">
                  <a:extLst>
                    <a:ext uri="{9D8B030D-6E8A-4147-A177-3AD203B41FA5}">
                      <a16:colId xmlns:a16="http://schemas.microsoft.com/office/drawing/2014/main" val="2878212750"/>
                    </a:ext>
                  </a:extLst>
                </a:gridCol>
                <a:gridCol w="693494">
                  <a:extLst>
                    <a:ext uri="{9D8B030D-6E8A-4147-A177-3AD203B41FA5}">
                      <a16:colId xmlns:a16="http://schemas.microsoft.com/office/drawing/2014/main" val="1061440784"/>
                    </a:ext>
                  </a:extLst>
                </a:gridCol>
                <a:gridCol w="513600">
                  <a:extLst>
                    <a:ext uri="{9D8B030D-6E8A-4147-A177-3AD203B41FA5}">
                      <a16:colId xmlns:a16="http://schemas.microsoft.com/office/drawing/2014/main" val="3532682485"/>
                    </a:ext>
                  </a:extLst>
                </a:gridCol>
                <a:gridCol w="1489707">
                  <a:extLst>
                    <a:ext uri="{9D8B030D-6E8A-4147-A177-3AD203B41FA5}">
                      <a16:colId xmlns:a16="http://schemas.microsoft.com/office/drawing/2014/main" val="607558789"/>
                    </a:ext>
                  </a:extLst>
                </a:gridCol>
                <a:gridCol w="590231">
                  <a:extLst>
                    <a:ext uri="{9D8B030D-6E8A-4147-A177-3AD203B41FA5}">
                      <a16:colId xmlns:a16="http://schemas.microsoft.com/office/drawing/2014/main" val="1239073036"/>
                    </a:ext>
                  </a:extLst>
                </a:gridCol>
                <a:gridCol w="693494">
                  <a:extLst>
                    <a:ext uri="{9D8B030D-6E8A-4147-A177-3AD203B41FA5}">
                      <a16:colId xmlns:a16="http://schemas.microsoft.com/office/drawing/2014/main" val="3691739278"/>
                    </a:ext>
                  </a:extLst>
                </a:gridCol>
                <a:gridCol w="743332">
                  <a:extLst>
                    <a:ext uri="{9D8B030D-6E8A-4147-A177-3AD203B41FA5}">
                      <a16:colId xmlns:a16="http://schemas.microsoft.com/office/drawing/2014/main" val="398959791"/>
                    </a:ext>
                  </a:extLst>
                </a:gridCol>
              </a:tblGrid>
              <a:tr h="976497">
                <a:tc>
                  <a:txBody>
                    <a:bodyPr/>
                    <a:lstStyle/>
                    <a:p>
                      <a:pPr algn="ctr">
                        <a:lnSpc>
                          <a:spcPct val="115000"/>
                        </a:lnSpc>
                        <a:spcAft>
                          <a:spcPts val="0"/>
                        </a:spcAft>
                      </a:pPr>
                      <a:r>
                        <a:rPr lang="en-GB" sz="500" b="1" dirty="0">
                          <a:effectLst/>
                          <a:latin typeface="Calibri" panose="020F0502020204030204" pitchFamily="34" charset="0"/>
                          <a:ea typeface="Calibri" panose="020F0502020204030204" pitchFamily="34" charset="0"/>
                          <a:cs typeface="Times New Roman" panose="02020603050405020304" pitchFamily="18" charset="0"/>
                        </a:rPr>
                        <a:t>Activity/Area</a:t>
                      </a:r>
                      <a:endParaRPr lang="en-GB" sz="400" dirty="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15000"/>
                        </a:lnSpc>
                        <a:spcAft>
                          <a:spcPts val="0"/>
                        </a:spcAft>
                      </a:pPr>
                      <a:r>
                        <a:rPr lang="en-GB" sz="500" b="1" dirty="0">
                          <a:effectLst/>
                          <a:latin typeface="Calibri" panose="020F0502020204030204" pitchFamily="34" charset="0"/>
                          <a:ea typeface="Calibri" panose="020F0502020204030204" pitchFamily="34" charset="0"/>
                          <a:cs typeface="Times New Roman" panose="02020603050405020304" pitchFamily="18" charset="0"/>
                        </a:rPr>
                        <a:t>Of assessment</a:t>
                      </a:r>
                      <a:endParaRPr lang="en-GB" sz="400" dirty="0">
                        <a:effectLst/>
                        <a:latin typeface="Calibri" panose="020F0502020204030204" pitchFamily="34" charset="0"/>
                        <a:ea typeface="Calibri" panose="020F0502020204030204" pitchFamily="34" charset="0"/>
                        <a:cs typeface="Times New Roman" panose="02020603050405020304" pitchFamily="18" charset="0"/>
                      </a:endParaRPr>
                    </a:p>
                  </a:txBody>
                  <a:tcPr marL="27993" marR="27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a:lnSpc>
                          <a:spcPct val="115000"/>
                        </a:lnSpc>
                        <a:spcAft>
                          <a:spcPts val="0"/>
                        </a:spcAft>
                      </a:pPr>
                      <a:r>
                        <a:rPr lang="en-GB" sz="500" b="1">
                          <a:effectLst/>
                          <a:latin typeface="Calibri" panose="020F0502020204030204" pitchFamily="34" charset="0"/>
                          <a:ea typeface="Calibri" panose="020F0502020204030204" pitchFamily="34" charset="0"/>
                          <a:cs typeface="Times New Roman" panose="02020603050405020304" pitchFamily="18" charset="0"/>
                        </a:rPr>
                        <a:t>Hazard/s</a:t>
                      </a:r>
                      <a:endParaRPr lang="en-GB" sz="400">
                        <a:effectLst/>
                        <a:latin typeface="Calibri" panose="020F0502020204030204" pitchFamily="34" charset="0"/>
                        <a:ea typeface="Calibri" panose="020F0502020204030204" pitchFamily="34" charset="0"/>
                        <a:cs typeface="Times New Roman" panose="02020603050405020304" pitchFamily="18" charset="0"/>
                      </a:endParaRPr>
                    </a:p>
                  </a:txBody>
                  <a:tcPr marL="27993" marR="27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a:lnSpc>
                          <a:spcPct val="115000"/>
                        </a:lnSpc>
                        <a:spcAft>
                          <a:spcPts val="0"/>
                        </a:spcAft>
                      </a:pPr>
                      <a:r>
                        <a:rPr lang="en-GB" sz="500" b="1">
                          <a:effectLst/>
                          <a:latin typeface="Calibri" panose="020F0502020204030204" pitchFamily="34" charset="0"/>
                          <a:ea typeface="Calibri" panose="020F0502020204030204" pitchFamily="34" charset="0"/>
                          <a:cs typeface="Times New Roman" panose="02020603050405020304" pitchFamily="18" charset="0"/>
                        </a:rPr>
                        <a:t>Existing </a:t>
                      </a:r>
                      <a:endParaRPr lang="en-GB" sz="40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15000"/>
                        </a:lnSpc>
                        <a:spcAft>
                          <a:spcPts val="0"/>
                        </a:spcAft>
                      </a:pPr>
                      <a:r>
                        <a:rPr lang="en-GB" sz="500" b="1">
                          <a:effectLst/>
                          <a:latin typeface="Calibri" panose="020F0502020204030204" pitchFamily="34" charset="0"/>
                          <a:ea typeface="Calibri" panose="020F0502020204030204" pitchFamily="34" charset="0"/>
                          <a:cs typeface="Times New Roman" panose="02020603050405020304" pitchFamily="18" charset="0"/>
                        </a:rPr>
                        <a:t>Control </a:t>
                      </a:r>
                      <a:endParaRPr lang="en-GB" sz="40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15000"/>
                        </a:lnSpc>
                        <a:spcAft>
                          <a:spcPts val="0"/>
                        </a:spcAft>
                      </a:pPr>
                      <a:r>
                        <a:rPr lang="en-GB" sz="500" b="1">
                          <a:effectLst/>
                          <a:latin typeface="Calibri" panose="020F0502020204030204" pitchFamily="34" charset="0"/>
                          <a:ea typeface="Calibri" panose="020F0502020204030204" pitchFamily="34" charset="0"/>
                          <a:cs typeface="Times New Roman" panose="02020603050405020304" pitchFamily="18" charset="0"/>
                        </a:rPr>
                        <a:t>Measures</a:t>
                      </a:r>
                      <a:endParaRPr lang="en-GB" sz="400">
                        <a:effectLst/>
                        <a:latin typeface="Calibri" panose="020F0502020204030204" pitchFamily="34" charset="0"/>
                        <a:ea typeface="Calibri" panose="020F0502020204030204" pitchFamily="34" charset="0"/>
                        <a:cs typeface="Times New Roman" panose="02020603050405020304" pitchFamily="18" charset="0"/>
                      </a:endParaRPr>
                    </a:p>
                  </a:txBody>
                  <a:tcPr marL="27993" marR="27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a:lnSpc>
                          <a:spcPct val="115000"/>
                        </a:lnSpc>
                        <a:spcAft>
                          <a:spcPts val="0"/>
                        </a:spcAft>
                      </a:pPr>
                      <a:r>
                        <a:rPr lang="en-GB" sz="500" b="1">
                          <a:effectLst/>
                          <a:latin typeface="Calibri" panose="020F0502020204030204" pitchFamily="34" charset="0"/>
                          <a:ea typeface="Calibri" panose="020F0502020204030204" pitchFamily="34" charset="0"/>
                          <a:cs typeface="Times New Roman" panose="02020603050405020304" pitchFamily="18" charset="0"/>
                        </a:rPr>
                        <a:t>Severity of Risk</a:t>
                      </a:r>
                      <a:endParaRPr lang="en-GB" sz="400">
                        <a:effectLst/>
                        <a:latin typeface="Calibri" panose="020F0502020204030204" pitchFamily="34" charset="0"/>
                        <a:ea typeface="Calibri" panose="020F0502020204030204" pitchFamily="34" charset="0"/>
                        <a:cs typeface="Times New Roman" panose="02020603050405020304" pitchFamily="18" charset="0"/>
                      </a:endParaRPr>
                    </a:p>
                  </a:txBody>
                  <a:tcPr marL="27993" marR="27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a:lnSpc>
                          <a:spcPct val="115000"/>
                        </a:lnSpc>
                        <a:spcAft>
                          <a:spcPts val="0"/>
                        </a:spcAft>
                      </a:pPr>
                      <a:r>
                        <a:rPr lang="en-GB" sz="500" b="1">
                          <a:effectLst/>
                          <a:latin typeface="Calibri" panose="020F0502020204030204" pitchFamily="34" charset="0"/>
                          <a:ea typeface="Calibri" panose="020F0502020204030204" pitchFamily="34" charset="0"/>
                          <a:cs typeface="Times New Roman" panose="02020603050405020304" pitchFamily="18" charset="0"/>
                        </a:rPr>
                        <a:t>Likelihood of Risk</a:t>
                      </a:r>
                      <a:endParaRPr lang="en-GB" sz="400">
                        <a:effectLst/>
                        <a:latin typeface="Calibri" panose="020F0502020204030204" pitchFamily="34" charset="0"/>
                        <a:ea typeface="Calibri" panose="020F0502020204030204" pitchFamily="34" charset="0"/>
                        <a:cs typeface="Times New Roman" panose="02020603050405020304" pitchFamily="18" charset="0"/>
                      </a:endParaRPr>
                    </a:p>
                  </a:txBody>
                  <a:tcPr marL="27993" marR="27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a:lnSpc>
                          <a:spcPct val="115000"/>
                        </a:lnSpc>
                        <a:spcAft>
                          <a:spcPts val="0"/>
                        </a:spcAft>
                      </a:pPr>
                      <a:r>
                        <a:rPr lang="en-GB" sz="500" b="1">
                          <a:effectLst/>
                          <a:latin typeface="Calibri" panose="020F0502020204030204" pitchFamily="34" charset="0"/>
                          <a:ea typeface="Calibri" panose="020F0502020204030204" pitchFamily="34" charset="0"/>
                          <a:cs typeface="Times New Roman" panose="02020603050405020304" pitchFamily="18" charset="0"/>
                        </a:rPr>
                        <a:t>Result of Rating</a:t>
                      </a:r>
                      <a:endParaRPr lang="en-GB" sz="400">
                        <a:effectLst/>
                        <a:latin typeface="Calibri" panose="020F0502020204030204" pitchFamily="34" charset="0"/>
                        <a:ea typeface="Calibri" panose="020F0502020204030204" pitchFamily="34" charset="0"/>
                        <a:cs typeface="Times New Roman" panose="02020603050405020304" pitchFamily="18" charset="0"/>
                      </a:endParaRPr>
                    </a:p>
                  </a:txBody>
                  <a:tcPr marL="27993" marR="27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a:lnSpc>
                          <a:spcPct val="115000"/>
                        </a:lnSpc>
                        <a:spcAft>
                          <a:spcPts val="0"/>
                        </a:spcAft>
                      </a:pPr>
                      <a:r>
                        <a:rPr lang="en-GB" sz="500" b="1">
                          <a:effectLst/>
                          <a:latin typeface="Calibri" panose="020F0502020204030204" pitchFamily="34" charset="0"/>
                          <a:ea typeface="Calibri" panose="020F0502020204030204" pitchFamily="34" charset="0"/>
                          <a:cs typeface="Times New Roman" panose="02020603050405020304" pitchFamily="18" charset="0"/>
                        </a:rPr>
                        <a:t>List any additional control measures required to reduce the risk</a:t>
                      </a:r>
                      <a:endParaRPr lang="en-GB" sz="400">
                        <a:effectLst/>
                        <a:latin typeface="Calibri" panose="020F0502020204030204" pitchFamily="34" charset="0"/>
                        <a:ea typeface="Calibri" panose="020F0502020204030204" pitchFamily="34" charset="0"/>
                        <a:cs typeface="Times New Roman" panose="02020603050405020304" pitchFamily="18" charset="0"/>
                      </a:endParaRPr>
                    </a:p>
                  </a:txBody>
                  <a:tcPr marL="27993" marR="27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a:lnSpc>
                          <a:spcPct val="115000"/>
                        </a:lnSpc>
                        <a:spcAft>
                          <a:spcPts val="0"/>
                        </a:spcAft>
                      </a:pPr>
                      <a:r>
                        <a:rPr lang="en-GB" sz="500" b="1">
                          <a:effectLst/>
                          <a:latin typeface="Calibri" panose="020F0502020204030204" pitchFamily="34" charset="0"/>
                          <a:ea typeface="Calibri" panose="020F0502020204030204" pitchFamily="34" charset="0"/>
                          <a:cs typeface="Times New Roman" panose="02020603050405020304" pitchFamily="18" charset="0"/>
                        </a:rPr>
                        <a:t>Revised Severity of risk</a:t>
                      </a:r>
                      <a:endParaRPr lang="en-GB" sz="400">
                        <a:effectLst/>
                        <a:latin typeface="Calibri" panose="020F0502020204030204" pitchFamily="34" charset="0"/>
                        <a:ea typeface="Calibri" panose="020F0502020204030204" pitchFamily="34" charset="0"/>
                        <a:cs typeface="Times New Roman" panose="02020603050405020304" pitchFamily="18" charset="0"/>
                      </a:endParaRPr>
                    </a:p>
                  </a:txBody>
                  <a:tcPr marL="27993" marR="27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a:lnSpc>
                          <a:spcPct val="115000"/>
                        </a:lnSpc>
                        <a:spcAft>
                          <a:spcPts val="0"/>
                        </a:spcAft>
                      </a:pPr>
                      <a:r>
                        <a:rPr lang="en-GB" sz="500" b="1">
                          <a:effectLst/>
                          <a:latin typeface="Calibri" panose="020F0502020204030204" pitchFamily="34" charset="0"/>
                          <a:ea typeface="Calibri" panose="020F0502020204030204" pitchFamily="34" charset="0"/>
                          <a:cs typeface="Times New Roman" panose="02020603050405020304" pitchFamily="18" charset="0"/>
                        </a:rPr>
                        <a:t>Revised Likelihood of risk</a:t>
                      </a:r>
                      <a:endParaRPr lang="en-GB" sz="400">
                        <a:effectLst/>
                        <a:latin typeface="Calibri" panose="020F0502020204030204" pitchFamily="34" charset="0"/>
                        <a:ea typeface="Calibri" panose="020F0502020204030204" pitchFamily="34" charset="0"/>
                        <a:cs typeface="Times New Roman" panose="02020603050405020304" pitchFamily="18" charset="0"/>
                      </a:endParaRPr>
                    </a:p>
                  </a:txBody>
                  <a:tcPr marL="27993" marR="27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a:lnSpc>
                          <a:spcPct val="115000"/>
                        </a:lnSpc>
                        <a:spcAft>
                          <a:spcPts val="0"/>
                        </a:spcAft>
                      </a:pPr>
                      <a:r>
                        <a:rPr lang="en-GB" sz="500" b="1">
                          <a:effectLst/>
                          <a:latin typeface="Calibri" panose="020F0502020204030204" pitchFamily="34" charset="0"/>
                          <a:ea typeface="Calibri" panose="020F0502020204030204" pitchFamily="34" charset="0"/>
                          <a:cs typeface="Times New Roman" panose="02020603050405020304" pitchFamily="18" charset="0"/>
                        </a:rPr>
                        <a:t>Revised result of rating</a:t>
                      </a:r>
                      <a:endParaRPr lang="en-GB" sz="400">
                        <a:effectLst/>
                        <a:latin typeface="Calibri" panose="020F0502020204030204" pitchFamily="34" charset="0"/>
                        <a:ea typeface="Calibri" panose="020F0502020204030204" pitchFamily="34" charset="0"/>
                        <a:cs typeface="Times New Roman" panose="02020603050405020304" pitchFamily="18" charset="0"/>
                      </a:endParaRPr>
                    </a:p>
                  </a:txBody>
                  <a:tcPr marL="27993" marR="27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470852612"/>
                  </a:ext>
                </a:extLst>
              </a:tr>
              <a:tr h="669675">
                <a:tc>
                  <a:txBody>
                    <a:bodyPr/>
                    <a:lstStyle/>
                    <a:p>
                      <a:pPr algn="ctr">
                        <a:lnSpc>
                          <a:spcPct val="115000"/>
                        </a:lnSpc>
                        <a:spcAft>
                          <a:spcPts val="0"/>
                        </a:spcAft>
                      </a:pPr>
                      <a:r>
                        <a:rPr lang="en-GB" sz="600" b="1" dirty="0">
                          <a:effectLst/>
                          <a:latin typeface="Calibri" panose="020F0502020204030204" pitchFamily="34" charset="0"/>
                          <a:ea typeface="Calibri" panose="020F0502020204030204" pitchFamily="34" charset="0"/>
                          <a:cs typeface="Times New Roman" panose="02020603050405020304" pitchFamily="18" charset="0"/>
                        </a:rPr>
                        <a:t>Fire Evacuation</a:t>
                      </a:r>
                      <a:endParaRPr lang="en-GB" sz="400" dirty="0">
                        <a:effectLst/>
                        <a:latin typeface="Calibri" panose="020F0502020204030204" pitchFamily="34" charset="0"/>
                        <a:ea typeface="Calibri" panose="020F0502020204030204" pitchFamily="34" charset="0"/>
                        <a:cs typeface="Times New Roman" panose="02020603050405020304" pitchFamily="18" charset="0"/>
                      </a:endParaRPr>
                    </a:p>
                  </a:txBody>
                  <a:tcPr marL="27993" marR="27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400">
                          <a:effectLst/>
                          <a:latin typeface="Calibri" panose="020F0502020204030204" pitchFamily="34" charset="0"/>
                          <a:ea typeface="Calibri" panose="020F0502020204030204" pitchFamily="34" charset="0"/>
                          <a:cs typeface="Times New Roman" panose="02020603050405020304" pitchFamily="18" charset="0"/>
                        </a:rPr>
                        <a:t>Fatality</a:t>
                      </a:r>
                    </a:p>
                  </a:txBody>
                  <a:tcPr marL="27993" marR="27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GB" sz="400" dirty="0">
                          <a:effectLst/>
                          <a:latin typeface="Calibri" panose="020F0502020204030204" pitchFamily="34" charset="0"/>
                          <a:ea typeface="Calibri" panose="020F0502020204030204" pitchFamily="34" charset="0"/>
                          <a:cs typeface="Times New Roman" panose="02020603050405020304" pitchFamily="18" charset="0"/>
                        </a:rPr>
                        <a:t>Annual &amp; Daily Fire Risk Assessment; Portable Fire Fighting Equipment; 24/7 Safety &amp; Security Patrols; Fire Alarm; Signage, audible safety briefing in all major conference rooms;  emergency procedures sent to client prior to event; fire marshals; regular fire safety training, and clearly marked evacuation routes.</a:t>
                      </a:r>
                    </a:p>
                  </a:txBody>
                  <a:tcPr marL="27993" marR="2799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800">
                          <a:effectLst/>
                          <a:latin typeface="Calibri" panose="020F0502020204030204" pitchFamily="34" charset="0"/>
                          <a:ea typeface="Calibri" panose="020F0502020204030204" pitchFamily="34" charset="0"/>
                          <a:cs typeface="Times New Roman" panose="02020603050405020304" pitchFamily="18" charset="0"/>
                        </a:rPr>
                        <a:t>5</a:t>
                      </a:r>
                      <a:endParaRPr lang="en-GB" sz="400">
                        <a:effectLst/>
                        <a:latin typeface="Calibri" panose="020F0502020204030204" pitchFamily="34" charset="0"/>
                        <a:ea typeface="Calibri" panose="020F0502020204030204" pitchFamily="34" charset="0"/>
                        <a:cs typeface="Times New Roman" panose="02020603050405020304" pitchFamily="18" charset="0"/>
                      </a:endParaRPr>
                    </a:p>
                  </a:txBody>
                  <a:tcPr marL="27993" marR="27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800">
                          <a:effectLst/>
                          <a:latin typeface="Calibri" panose="020F0502020204030204" pitchFamily="34" charset="0"/>
                          <a:ea typeface="Calibri" panose="020F0502020204030204" pitchFamily="34" charset="0"/>
                          <a:cs typeface="Times New Roman" panose="02020603050405020304" pitchFamily="18" charset="0"/>
                        </a:rPr>
                        <a:t>2</a:t>
                      </a:r>
                      <a:endParaRPr lang="en-GB" sz="400">
                        <a:effectLst/>
                        <a:latin typeface="Calibri" panose="020F0502020204030204" pitchFamily="34" charset="0"/>
                        <a:ea typeface="Calibri" panose="020F0502020204030204" pitchFamily="34" charset="0"/>
                        <a:cs typeface="Times New Roman" panose="02020603050405020304" pitchFamily="18" charset="0"/>
                      </a:endParaRPr>
                    </a:p>
                  </a:txBody>
                  <a:tcPr marL="27993" marR="27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800">
                          <a:effectLst/>
                          <a:latin typeface="Calibri" panose="020F0502020204030204" pitchFamily="34" charset="0"/>
                          <a:ea typeface="Calibri" panose="020F0502020204030204" pitchFamily="34" charset="0"/>
                          <a:cs typeface="Times New Roman" panose="02020603050405020304" pitchFamily="18" charset="0"/>
                        </a:rPr>
                        <a:t>10</a:t>
                      </a:r>
                      <a:endParaRPr lang="en-GB" sz="400">
                        <a:effectLst/>
                        <a:latin typeface="Calibri" panose="020F0502020204030204" pitchFamily="34" charset="0"/>
                        <a:ea typeface="Calibri" panose="020F0502020204030204" pitchFamily="34" charset="0"/>
                        <a:cs typeface="Times New Roman" panose="02020603050405020304" pitchFamily="18" charset="0"/>
                      </a:endParaRPr>
                    </a:p>
                  </a:txBody>
                  <a:tcPr marL="27993" marR="27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600">
                          <a:effectLst/>
                          <a:latin typeface="Calibri" panose="020F0502020204030204" pitchFamily="34" charset="0"/>
                          <a:ea typeface="Calibri" panose="020F0502020204030204" pitchFamily="34" charset="0"/>
                          <a:cs typeface="Times New Roman" panose="02020603050405020304" pitchFamily="18" charset="0"/>
                        </a:rPr>
                        <a:t>Continuous </a:t>
                      </a:r>
                      <a:endParaRPr lang="en-GB" sz="40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15000"/>
                        </a:lnSpc>
                        <a:spcAft>
                          <a:spcPts val="0"/>
                        </a:spcAft>
                      </a:pPr>
                      <a:r>
                        <a:rPr lang="en-GB" sz="600">
                          <a:effectLst/>
                          <a:latin typeface="Calibri" panose="020F0502020204030204" pitchFamily="34" charset="0"/>
                          <a:ea typeface="Calibri" panose="020F0502020204030204" pitchFamily="34" charset="0"/>
                          <a:cs typeface="Times New Roman" panose="02020603050405020304" pitchFamily="18" charset="0"/>
                        </a:rPr>
                        <a:t>Awareness</a:t>
                      </a:r>
                      <a:endParaRPr lang="en-GB" sz="400">
                        <a:effectLst/>
                        <a:latin typeface="Calibri" panose="020F0502020204030204" pitchFamily="34" charset="0"/>
                        <a:ea typeface="Calibri" panose="020F0502020204030204" pitchFamily="34" charset="0"/>
                        <a:cs typeface="Times New Roman" panose="02020603050405020304" pitchFamily="18" charset="0"/>
                      </a:endParaRPr>
                    </a:p>
                  </a:txBody>
                  <a:tcPr marL="27993" marR="27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800">
                          <a:effectLst/>
                          <a:latin typeface="Calibri" panose="020F0502020204030204" pitchFamily="34" charset="0"/>
                          <a:ea typeface="Calibri" panose="020F0502020204030204" pitchFamily="34" charset="0"/>
                          <a:cs typeface="Times New Roman" panose="02020603050405020304" pitchFamily="18" charset="0"/>
                        </a:rPr>
                        <a:t>5</a:t>
                      </a:r>
                      <a:endParaRPr lang="en-GB" sz="400">
                        <a:effectLst/>
                        <a:latin typeface="Calibri" panose="020F0502020204030204" pitchFamily="34" charset="0"/>
                        <a:ea typeface="Calibri" panose="020F0502020204030204" pitchFamily="34" charset="0"/>
                        <a:cs typeface="Times New Roman" panose="02020603050405020304" pitchFamily="18" charset="0"/>
                      </a:endParaRPr>
                    </a:p>
                  </a:txBody>
                  <a:tcPr marL="27993" marR="27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800">
                          <a:effectLst/>
                          <a:latin typeface="Calibri" panose="020F0502020204030204" pitchFamily="34" charset="0"/>
                          <a:ea typeface="Calibri" panose="020F0502020204030204" pitchFamily="34" charset="0"/>
                          <a:cs typeface="Times New Roman" panose="02020603050405020304" pitchFamily="18" charset="0"/>
                        </a:rPr>
                        <a:t>1</a:t>
                      </a:r>
                      <a:endParaRPr lang="en-GB" sz="400">
                        <a:effectLst/>
                        <a:latin typeface="Calibri" panose="020F0502020204030204" pitchFamily="34" charset="0"/>
                        <a:ea typeface="Calibri" panose="020F0502020204030204" pitchFamily="34" charset="0"/>
                        <a:cs typeface="Times New Roman" panose="02020603050405020304" pitchFamily="18" charset="0"/>
                      </a:endParaRPr>
                    </a:p>
                  </a:txBody>
                  <a:tcPr marL="27993" marR="27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800" dirty="0">
                          <a:effectLst/>
                          <a:latin typeface="Calibri" panose="020F0502020204030204" pitchFamily="34" charset="0"/>
                          <a:ea typeface="Calibri" panose="020F0502020204030204" pitchFamily="34" charset="0"/>
                          <a:cs typeface="Times New Roman" panose="02020603050405020304" pitchFamily="18" charset="0"/>
                        </a:rPr>
                        <a:t>5</a:t>
                      </a:r>
                      <a:endParaRPr lang="en-GB" sz="400" dirty="0">
                        <a:effectLst/>
                        <a:latin typeface="Calibri" panose="020F0502020204030204" pitchFamily="34" charset="0"/>
                        <a:ea typeface="Calibri" panose="020F0502020204030204" pitchFamily="34" charset="0"/>
                        <a:cs typeface="Times New Roman" panose="02020603050405020304" pitchFamily="18" charset="0"/>
                      </a:endParaRPr>
                    </a:p>
                  </a:txBody>
                  <a:tcPr marL="27993" marR="27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25372609"/>
                  </a:ext>
                </a:extLst>
              </a:tr>
              <a:tr h="598817">
                <a:tc>
                  <a:txBody>
                    <a:bodyPr/>
                    <a:lstStyle/>
                    <a:p>
                      <a:pPr algn="ctr">
                        <a:lnSpc>
                          <a:spcPct val="115000"/>
                        </a:lnSpc>
                        <a:spcAft>
                          <a:spcPts val="0"/>
                        </a:spcAft>
                      </a:pPr>
                      <a:r>
                        <a:rPr lang="en-GB" sz="600" b="1">
                          <a:effectLst/>
                          <a:latin typeface="Calibri" panose="020F0502020204030204" pitchFamily="34" charset="0"/>
                          <a:ea typeface="Calibri" panose="020F0502020204030204" pitchFamily="34" charset="0"/>
                          <a:cs typeface="Times New Roman" panose="02020603050405020304" pitchFamily="18" charset="0"/>
                        </a:rPr>
                        <a:t>Arson</a:t>
                      </a:r>
                      <a:endParaRPr lang="en-GB" sz="400">
                        <a:effectLst/>
                        <a:latin typeface="Calibri" panose="020F0502020204030204" pitchFamily="34" charset="0"/>
                        <a:ea typeface="Calibri" panose="020F0502020204030204" pitchFamily="34" charset="0"/>
                        <a:cs typeface="Times New Roman" panose="02020603050405020304" pitchFamily="18" charset="0"/>
                      </a:endParaRPr>
                    </a:p>
                  </a:txBody>
                  <a:tcPr marL="27993" marR="27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400">
                          <a:effectLst/>
                          <a:latin typeface="Calibri" panose="020F0502020204030204" pitchFamily="34" charset="0"/>
                          <a:ea typeface="Calibri" panose="020F0502020204030204" pitchFamily="34" charset="0"/>
                          <a:cs typeface="Times New Roman" panose="02020603050405020304" pitchFamily="18" charset="0"/>
                        </a:rPr>
                        <a:t>Fire &amp;</a:t>
                      </a:r>
                    </a:p>
                    <a:p>
                      <a:pPr algn="ctr">
                        <a:lnSpc>
                          <a:spcPct val="115000"/>
                        </a:lnSpc>
                        <a:spcAft>
                          <a:spcPts val="0"/>
                        </a:spcAft>
                      </a:pPr>
                      <a:r>
                        <a:rPr lang="en-GB" sz="400">
                          <a:effectLst/>
                          <a:latin typeface="Calibri" panose="020F0502020204030204" pitchFamily="34" charset="0"/>
                          <a:ea typeface="Calibri" panose="020F0502020204030204" pitchFamily="34" charset="0"/>
                          <a:cs typeface="Times New Roman" panose="02020603050405020304" pitchFamily="18" charset="0"/>
                        </a:rPr>
                        <a:t>Injuries</a:t>
                      </a:r>
                    </a:p>
                  </a:txBody>
                  <a:tcPr marL="27993" marR="27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GB" sz="400" dirty="0">
                          <a:effectLst/>
                          <a:latin typeface="Calibri" panose="020F0502020204030204" pitchFamily="34" charset="0"/>
                          <a:ea typeface="Calibri" panose="020F0502020204030204" pitchFamily="34" charset="0"/>
                          <a:cs typeface="Times New Roman" panose="02020603050405020304" pitchFamily="18" charset="0"/>
                        </a:rPr>
                        <a:t>‘No smoking’ ban throughout, smoke detection and fire alarm system in place.</a:t>
                      </a:r>
                      <a:r>
                        <a:rPr lang="en-GB" sz="400" i="1" dirty="0">
                          <a:effectLst/>
                          <a:latin typeface="Calibri" panose="020F0502020204030204" pitchFamily="34" charset="0"/>
                          <a:ea typeface="Calibri" panose="020F0502020204030204" pitchFamily="34" charset="0"/>
                          <a:cs typeface="Times New Roman" panose="02020603050405020304" pitchFamily="18" charset="0"/>
                        </a:rPr>
                        <a:t> </a:t>
                      </a:r>
                      <a:r>
                        <a:rPr lang="en-GB" sz="400" dirty="0">
                          <a:effectLst/>
                          <a:latin typeface="Calibri" panose="020F0502020204030204" pitchFamily="34" charset="0"/>
                          <a:ea typeface="Calibri" panose="020F0502020204030204" pitchFamily="34" charset="0"/>
                          <a:cs typeface="Times New Roman" panose="02020603050405020304" pitchFamily="18" charset="0"/>
                        </a:rPr>
                        <a:t>Access Control</a:t>
                      </a:r>
                    </a:p>
                    <a:p>
                      <a:pPr algn="just">
                        <a:lnSpc>
                          <a:spcPct val="115000"/>
                        </a:lnSpc>
                        <a:spcAft>
                          <a:spcPts val="0"/>
                        </a:spcAft>
                      </a:pPr>
                      <a:r>
                        <a:rPr lang="en-GB" sz="400" dirty="0">
                          <a:effectLst/>
                          <a:latin typeface="Calibri" panose="020F0502020204030204" pitchFamily="34" charset="0"/>
                          <a:ea typeface="Calibri" panose="020F0502020204030204" pitchFamily="34" charset="0"/>
                          <a:cs typeface="Times New Roman" panose="02020603050405020304" pitchFamily="18" charset="0"/>
                        </a:rPr>
                        <a:t>CCTV System monitored from Control Room</a:t>
                      </a:r>
                    </a:p>
                  </a:txBody>
                  <a:tcPr marL="27993" marR="27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800">
                          <a:effectLst/>
                          <a:latin typeface="Calibri" panose="020F0502020204030204" pitchFamily="34" charset="0"/>
                          <a:ea typeface="Calibri" panose="020F0502020204030204" pitchFamily="34" charset="0"/>
                          <a:cs typeface="Times New Roman" panose="02020603050405020304" pitchFamily="18" charset="0"/>
                        </a:rPr>
                        <a:t>5</a:t>
                      </a:r>
                      <a:endParaRPr lang="en-GB" sz="400">
                        <a:effectLst/>
                        <a:latin typeface="Calibri" panose="020F0502020204030204" pitchFamily="34" charset="0"/>
                        <a:ea typeface="Calibri" panose="020F0502020204030204" pitchFamily="34" charset="0"/>
                        <a:cs typeface="Times New Roman" panose="02020603050405020304" pitchFamily="18" charset="0"/>
                      </a:endParaRPr>
                    </a:p>
                  </a:txBody>
                  <a:tcPr marL="27993" marR="27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800">
                          <a:effectLst/>
                          <a:latin typeface="Calibri" panose="020F0502020204030204" pitchFamily="34" charset="0"/>
                          <a:ea typeface="Calibri" panose="020F0502020204030204" pitchFamily="34" charset="0"/>
                          <a:cs typeface="Times New Roman" panose="02020603050405020304" pitchFamily="18" charset="0"/>
                        </a:rPr>
                        <a:t>2</a:t>
                      </a:r>
                      <a:endParaRPr lang="en-GB" sz="400">
                        <a:effectLst/>
                        <a:latin typeface="Calibri" panose="020F0502020204030204" pitchFamily="34" charset="0"/>
                        <a:ea typeface="Calibri" panose="020F0502020204030204" pitchFamily="34" charset="0"/>
                        <a:cs typeface="Times New Roman" panose="02020603050405020304" pitchFamily="18" charset="0"/>
                      </a:endParaRPr>
                    </a:p>
                  </a:txBody>
                  <a:tcPr marL="27993" marR="27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800">
                          <a:effectLst/>
                          <a:latin typeface="Calibri" panose="020F0502020204030204" pitchFamily="34" charset="0"/>
                          <a:ea typeface="Calibri" panose="020F0502020204030204" pitchFamily="34" charset="0"/>
                          <a:cs typeface="Times New Roman" panose="02020603050405020304" pitchFamily="18" charset="0"/>
                        </a:rPr>
                        <a:t>10</a:t>
                      </a:r>
                      <a:endParaRPr lang="en-GB" sz="400">
                        <a:effectLst/>
                        <a:latin typeface="Calibri" panose="020F0502020204030204" pitchFamily="34" charset="0"/>
                        <a:ea typeface="Calibri" panose="020F0502020204030204" pitchFamily="34" charset="0"/>
                        <a:cs typeface="Times New Roman" panose="02020603050405020304" pitchFamily="18" charset="0"/>
                      </a:endParaRPr>
                    </a:p>
                  </a:txBody>
                  <a:tcPr marL="27993" marR="27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600">
                          <a:effectLst/>
                          <a:latin typeface="Calibri" panose="020F0502020204030204" pitchFamily="34" charset="0"/>
                          <a:ea typeface="Calibri" panose="020F0502020204030204" pitchFamily="34" charset="0"/>
                          <a:cs typeface="Times New Roman" panose="02020603050405020304" pitchFamily="18" charset="0"/>
                        </a:rPr>
                        <a:t> </a:t>
                      </a:r>
                      <a:endParaRPr lang="en-GB" sz="40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15000"/>
                        </a:lnSpc>
                        <a:spcAft>
                          <a:spcPts val="0"/>
                        </a:spcAft>
                      </a:pPr>
                      <a:r>
                        <a:rPr lang="en-GB" sz="600">
                          <a:effectLst/>
                          <a:latin typeface="Calibri" panose="020F0502020204030204" pitchFamily="34" charset="0"/>
                          <a:ea typeface="Calibri" panose="020F0502020204030204" pitchFamily="34" charset="0"/>
                          <a:cs typeface="Times New Roman" panose="02020603050405020304" pitchFamily="18" charset="0"/>
                        </a:rPr>
                        <a:t>24/7 Alert</a:t>
                      </a:r>
                      <a:endParaRPr lang="en-GB" sz="40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15000"/>
                        </a:lnSpc>
                        <a:spcAft>
                          <a:spcPts val="0"/>
                        </a:spcAft>
                      </a:pPr>
                      <a:r>
                        <a:rPr lang="en-GB" sz="600">
                          <a:effectLst/>
                          <a:latin typeface="Calibri" panose="020F0502020204030204" pitchFamily="34" charset="0"/>
                          <a:ea typeface="Calibri" panose="020F0502020204030204" pitchFamily="34" charset="0"/>
                          <a:cs typeface="Times New Roman" panose="02020603050405020304" pitchFamily="18" charset="0"/>
                        </a:rPr>
                        <a:t>Security &amp; Safety Patrols</a:t>
                      </a:r>
                      <a:endParaRPr lang="en-GB" sz="40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15000"/>
                        </a:lnSpc>
                        <a:spcAft>
                          <a:spcPts val="0"/>
                        </a:spcAft>
                      </a:pPr>
                      <a:r>
                        <a:rPr lang="en-GB" sz="600">
                          <a:effectLst/>
                          <a:latin typeface="Calibri" panose="020F0502020204030204" pitchFamily="34" charset="0"/>
                          <a:ea typeface="Calibri" panose="020F0502020204030204" pitchFamily="34" charset="0"/>
                          <a:cs typeface="Times New Roman" panose="02020603050405020304" pitchFamily="18" charset="0"/>
                        </a:rPr>
                        <a:t> </a:t>
                      </a:r>
                      <a:endParaRPr lang="en-GB" sz="400">
                        <a:effectLst/>
                        <a:latin typeface="Calibri" panose="020F0502020204030204" pitchFamily="34" charset="0"/>
                        <a:ea typeface="Calibri" panose="020F0502020204030204" pitchFamily="34" charset="0"/>
                        <a:cs typeface="Times New Roman" panose="02020603050405020304" pitchFamily="18" charset="0"/>
                      </a:endParaRPr>
                    </a:p>
                  </a:txBody>
                  <a:tcPr marL="27993" marR="27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800">
                          <a:effectLst/>
                          <a:latin typeface="Calibri" panose="020F0502020204030204" pitchFamily="34" charset="0"/>
                          <a:ea typeface="Calibri" panose="020F0502020204030204" pitchFamily="34" charset="0"/>
                          <a:cs typeface="Times New Roman" panose="02020603050405020304" pitchFamily="18" charset="0"/>
                        </a:rPr>
                        <a:t>5</a:t>
                      </a:r>
                      <a:endParaRPr lang="en-GB" sz="400">
                        <a:effectLst/>
                        <a:latin typeface="Calibri" panose="020F0502020204030204" pitchFamily="34" charset="0"/>
                        <a:ea typeface="Calibri" panose="020F0502020204030204" pitchFamily="34" charset="0"/>
                        <a:cs typeface="Times New Roman" panose="02020603050405020304" pitchFamily="18" charset="0"/>
                      </a:endParaRPr>
                    </a:p>
                  </a:txBody>
                  <a:tcPr marL="27993" marR="27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800">
                          <a:effectLst/>
                          <a:latin typeface="Calibri" panose="020F0502020204030204" pitchFamily="34" charset="0"/>
                          <a:ea typeface="Calibri" panose="020F0502020204030204" pitchFamily="34" charset="0"/>
                          <a:cs typeface="Times New Roman" panose="02020603050405020304" pitchFamily="18" charset="0"/>
                        </a:rPr>
                        <a:t>1</a:t>
                      </a:r>
                      <a:endParaRPr lang="en-GB" sz="400">
                        <a:effectLst/>
                        <a:latin typeface="Calibri" panose="020F0502020204030204" pitchFamily="34" charset="0"/>
                        <a:ea typeface="Calibri" panose="020F0502020204030204" pitchFamily="34" charset="0"/>
                        <a:cs typeface="Times New Roman" panose="02020603050405020304" pitchFamily="18" charset="0"/>
                      </a:endParaRPr>
                    </a:p>
                  </a:txBody>
                  <a:tcPr marL="27993" marR="27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800">
                          <a:effectLst/>
                          <a:latin typeface="Calibri" panose="020F0502020204030204" pitchFamily="34" charset="0"/>
                          <a:ea typeface="Calibri" panose="020F0502020204030204" pitchFamily="34" charset="0"/>
                          <a:cs typeface="Times New Roman" panose="02020603050405020304" pitchFamily="18" charset="0"/>
                        </a:rPr>
                        <a:t>5 </a:t>
                      </a:r>
                      <a:endParaRPr lang="en-GB" sz="400">
                        <a:effectLst/>
                        <a:latin typeface="Calibri" panose="020F0502020204030204" pitchFamily="34" charset="0"/>
                        <a:ea typeface="Calibri" panose="020F0502020204030204" pitchFamily="34" charset="0"/>
                        <a:cs typeface="Times New Roman" panose="02020603050405020304" pitchFamily="18" charset="0"/>
                      </a:endParaRPr>
                    </a:p>
                  </a:txBody>
                  <a:tcPr marL="27993" marR="27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40655572"/>
                  </a:ext>
                </a:extLst>
              </a:tr>
              <a:tr h="377234">
                <a:tc>
                  <a:txBody>
                    <a:bodyPr/>
                    <a:lstStyle/>
                    <a:p>
                      <a:pPr algn="ctr">
                        <a:lnSpc>
                          <a:spcPct val="115000"/>
                        </a:lnSpc>
                        <a:spcAft>
                          <a:spcPts val="0"/>
                        </a:spcAft>
                      </a:pPr>
                      <a:r>
                        <a:rPr lang="en-GB" sz="600" b="1">
                          <a:effectLst/>
                          <a:latin typeface="Calibri" panose="020F0502020204030204" pitchFamily="34" charset="0"/>
                          <a:ea typeface="Calibri" panose="020F0502020204030204" pitchFamily="34" charset="0"/>
                          <a:cs typeface="Times New Roman" panose="02020603050405020304" pitchFamily="18" charset="0"/>
                        </a:rPr>
                        <a:t>Manual</a:t>
                      </a:r>
                      <a:endParaRPr lang="en-GB" sz="40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15000"/>
                        </a:lnSpc>
                        <a:spcAft>
                          <a:spcPts val="0"/>
                        </a:spcAft>
                      </a:pPr>
                      <a:r>
                        <a:rPr lang="en-GB" sz="600" b="1">
                          <a:effectLst/>
                          <a:latin typeface="Calibri" panose="020F0502020204030204" pitchFamily="34" charset="0"/>
                          <a:ea typeface="Calibri" panose="020F0502020204030204" pitchFamily="34" charset="0"/>
                          <a:cs typeface="Times New Roman" panose="02020603050405020304" pitchFamily="18" charset="0"/>
                        </a:rPr>
                        <a:t>Handling</a:t>
                      </a:r>
                      <a:endParaRPr lang="en-GB" sz="400">
                        <a:effectLst/>
                        <a:latin typeface="Calibri" panose="020F0502020204030204" pitchFamily="34" charset="0"/>
                        <a:ea typeface="Calibri" panose="020F0502020204030204" pitchFamily="34" charset="0"/>
                        <a:cs typeface="Times New Roman" panose="02020603050405020304" pitchFamily="18" charset="0"/>
                      </a:endParaRPr>
                    </a:p>
                  </a:txBody>
                  <a:tcPr marL="27993" marR="27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400">
                          <a:effectLst/>
                          <a:latin typeface="Calibri" panose="020F0502020204030204" pitchFamily="34" charset="0"/>
                          <a:ea typeface="Calibri" panose="020F0502020204030204" pitchFamily="34" charset="0"/>
                          <a:cs typeface="Times New Roman" panose="02020603050405020304" pitchFamily="18" charset="0"/>
                        </a:rPr>
                        <a:t>Injuries.</a:t>
                      </a:r>
                    </a:p>
                  </a:txBody>
                  <a:tcPr marL="27993" marR="27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GB" sz="400">
                          <a:effectLst/>
                          <a:latin typeface="Calibri" panose="020F0502020204030204" pitchFamily="34" charset="0"/>
                          <a:ea typeface="Calibri" panose="020F0502020204030204" pitchFamily="34" charset="0"/>
                          <a:cs typeface="Times New Roman" panose="02020603050405020304" pitchFamily="18" charset="0"/>
                        </a:rPr>
                        <a:t>Staff &amp; Porters awareness and training. Fault reporting. </a:t>
                      </a:r>
                    </a:p>
                  </a:txBody>
                  <a:tcPr marL="27993" marR="27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800">
                          <a:effectLst/>
                          <a:latin typeface="Calibri" panose="020F0502020204030204" pitchFamily="34" charset="0"/>
                          <a:ea typeface="Calibri" panose="020F0502020204030204" pitchFamily="34" charset="0"/>
                          <a:cs typeface="Times New Roman" panose="02020603050405020304" pitchFamily="18" charset="0"/>
                        </a:rPr>
                        <a:t>2</a:t>
                      </a:r>
                      <a:endParaRPr lang="en-GB" sz="400">
                        <a:effectLst/>
                        <a:latin typeface="Calibri" panose="020F0502020204030204" pitchFamily="34" charset="0"/>
                        <a:ea typeface="Calibri" panose="020F0502020204030204" pitchFamily="34" charset="0"/>
                        <a:cs typeface="Times New Roman" panose="02020603050405020304" pitchFamily="18" charset="0"/>
                      </a:endParaRPr>
                    </a:p>
                  </a:txBody>
                  <a:tcPr marL="27993" marR="27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800">
                          <a:effectLst/>
                          <a:latin typeface="Calibri" panose="020F0502020204030204" pitchFamily="34" charset="0"/>
                          <a:ea typeface="Calibri" panose="020F0502020204030204" pitchFamily="34" charset="0"/>
                          <a:cs typeface="Times New Roman" panose="02020603050405020304" pitchFamily="18" charset="0"/>
                        </a:rPr>
                        <a:t>3</a:t>
                      </a:r>
                      <a:endParaRPr lang="en-GB" sz="400">
                        <a:effectLst/>
                        <a:latin typeface="Calibri" panose="020F0502020204030204" pitchFamily="34" charset="0"/>
                        <a:ea typeface="Calibri" panose="020F0502020204030204" pitchFamily="34" charset="0"/>
                        <a:cs typeface="Times New Roman" panose="02020603050405020304" pitchFamily="18" charset="0"/>
                      </a:endParaRPr>
                    </a:p>
                  </a:txBody>
                  <a:tcPr marL="27993" marR="27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800">
                          <a:effectLst/>
                          <a:latin typeface="Calibri" panose="020F0502020204030204" pitchFamily="34" charset="0"/>
                          <a:ea typeface="Calibri" panose="020F0502020204030204" pitchFamily="34" charset="0"/>
                          <a:cs typeface="Times New Roman" panose="02020603050405020304" pitchFamily="18" charset="0"/>
                        </a:rPr>
                        <a:t>6</a:t>
                      </a:r>
                      <a:endParaRPr lang="en-GB" sz="400">
                        <a:effectLst/>
                        <a:latin typeface="Calibri" panose="020F0502020204030204" pitchFamily="34" charset="0"/>
                        <a:ea typeface="Calibri" panose="020F0502020204030204" pitchFamily="34" charset="0"/>
                        <a:cs typeface="Times New Roman" panose="02020603050405020304" pitchFamily="18" charset="0"/>
                      </a:endParaRPr>
                    </a:p>
                  </a:txBody>
                  <a:tcPr marL="27993" marR="27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600">
                          <a:effectLst/>
                          <a:latin typeface="Calibri" panose="020F0502020204030204" pitchFamily="34" charset="0"/>
                          <a:ea typeface="Calibri" panose="020F0502020204030204" pitchFamily="34" charset="0"/>
                          <a:cs typeface="Times New Roman" panose="02020603050405020304" pitchFamily="18" charset="0"/>
                        </a:rPr>
                        <a:t> </a:t>
                      </a:r>
                      <a:endParaRPr lang="en-GB" sz="40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15000"/>
                        </a:lnSpc>
                        <a:spcAft>
                          <a:spcPts val="0"/>
                        </a:spcAft>
                      </a:pPr>
                      <a:r>
                        <a:rPr lang="en-GB" sz="600">
                          <a:effectLst/>
                          <a:latin typeface="Calibri" panose="020F0502020204030204" pitchFamily="34" charset="0"/>
                          <a:ea typeface="Calibri" panose="020F0502020204030204" pitchFamily="34" charset="0"/>
                          <a:cs typeface="Times New Roman" panose="02020603050405020304" pitchFamily="18" charset="0"/>
                        </a:rPr>
                        <a:t>Adequate</a:t>
                      </a:r>
                      <a:endParaRPr lang="en-GB" sz="40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15000"/>
                        </a:lnSpc>
                        <a:spcAft>
                          <a:spcPts val="0"/>
                        </a:spcAft>
                      </a:pPr>
                      <a:r>
                        <a:rPr lang="en-GB" sz="600">
                          <a:effectLst/>
                          <a:latin typeface="Calibri" panose="020F0502020204030204" pitchFamily="34" charset="0"/>
                          <a:ea typeface="Calibri" panose="020F0502020204030204" pitchFamily="34" charset="0"/>
                          <a:cs typeface="Times New Roman" panose="02020603050405020304" pitchFamily="18" charset="0"/>
                        </a:rPr>
                        <a:t>Supervision</a:t>
                      </a:r>
                      <a:endParaRPr lang="en-GB" sz="400">
                        <a:effectLst/>
                        <a:latin typeface="Calibri" panose="020F0502020204030204" pitchFamily="34" charset="0"/>
                        <a:ea typeface="Calibri" panose="020F0502020204030204" pitchFamily="34" charset="0"/>
                        <a:cs typeface="Times New Roman" panose="02020603050405020304" pitchFamily="18" charset="0"/>
                      </a:endParaRPr>
                    </a:p>
                  </a:txBody>
                  <a:tcPr marL="27993" marR="2799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800">
                          <a:effectLst/>
                          <a:latin typeface="Calibri" panose="020F0502020204030204" pitchFamily="34" charset="0"/>
                          <a:ea typeface="Calibri" panose="020F0502020204030204" pitchFamily="34" charset="0"/>
                          <a:cs typeface="Times New Roman" panose="02020603050405020304" pitchFamily="18" charset="0"/>
                        </a:rPr>
                        <a:t>2</a:t>
                      </a:r>
                      <a:endParaRPr lang="en-GB" sz="400">
                        <a:effectLst/>
                        <a:latin typeface="Calibri" panose="020F0502020204030204" pitchFamily="34" charset="0"/>
                        <a:ea typeface="Calibri" panose="020F0502020204030204" pitchFamily="34" charset="0"/>
                        <a:cs typeface="Times New Roman" panose="02020603050405020304" pitchFamily="18" charset="0"/>
                      </a:endParaRPr>
                    </a:p>
                  </a:txBody>
                  <a:tcPr marL="27993" marR="27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800">
                          <a:effectLst/>
                          <a:latin typeface="Calibri" panose="020F0502020204030204" pitchFamily="34" charset="0"/>
                          <a:ea typeface="Calibri" panose="020F0502020204030204" pitchFamily="34" charset="0"/>
                          <a:cs typeface="Times New Roman" panose="02020603050405020304" pitchFamily="18" charset="0"/>
                        </a:rPr>
                        <a:t>2</a:t>
                      </a:r>
                      <a:endParaRPr lang="en-GB" sz="400">
                        <a:effectLst/>
                        <a:latin typeface="Calibri" panose="020F0502020204030204" pitchFamily="34" charset="0"/>
                        <a:ea typeface="Calibri" panose="020F0502020204030204" pitchFamily="34" charset="0"/>
                        <a:cs typeface="Times New Roman" panose="02020603050405020304" pitchFamily="18" charset="0"/>
                      </a:endParaRPr>
                    </a:p>
                  </a:txBody>
                  <a:tcPr marL="27993" marR="27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800">
                          <a:effectLst/>
                          <a:latin typeface="Calibri" panose="020F0502020204030204" pitchFamily="34" charset="0"/>
                          <a:ea typeface="Calibri" panose="020F0502020204030204" pitchFamily="34" charset="0"/>
                          <a:cs typeface="Times New Roman" panose="02020603050405020304" pitchFamily="18" charset="0"/>
                        </a:rPr>
                        <a:t>4 </a:t>
                      </a:r>
                      <a:endParaRPr lang="en-GB" sz="400">
                        <a:effectLst/>
                        <a:latin typeface="Calibri" panose="020F0502020204030204" pitchFamily="34" charset="0"/>
                        <a:ea typeface="Calibri" panose="020F0502020204030204" pitchFamily="34" charset="0"/>
                        <a:cs typeface="Times New Roman" panose="02020603050405020304" pitchFamily="18" charset="0"/>
                      </a:endParaRPr>
                    </a:p>
                  </a:txBody>
                  <a:tcPr marL="27993" marR="27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056729314"/>
                  </a:ext>
                </a:extLst>
              </a:tr>
              <a:tr h="311496">
                <a:tc>
                  <a:txBody>
                    <a:bodyPr/>
                    <a:lstStyle/>
                    <a:p>
                      <a:pPr algn="ctr">
                        <a:lnSpc>
                          <a:spcPct val="115000"/>
                        </a:lnSpc>
                        <a:spcAft>
                          <a:spcPts val="0"/>
                        </a:spcAft>
                      </a:pPr>
                      <a:r>
                        <a:rPr lang="en-GB" sz="600" b="1">
                          <a:effectLst/>
                          <a:latin typeface="Calibri" panose="020F0502020204030204" pitchFamily="34" charset="0"/>
                          <a:ea typeface="Calibri" panose="020F0502020204030204" pitchFamily="34" charset="0"/>
                          <a:cs typeface="Times New Roman" panose="02020603050405020304" pitchFamily="18" charset="0"/>
                        </a:rPr>
                        <a:t>Electricity</a:t>
                      </a:r>
                      <a:endParaRPr lang="en-GB" sz="400">
                        <a:effectLst/>
                        <a:latin typeface="Calibri" panose="020F0502020204030204" pitchFamily="34" charset="0"/>
                        <a:ea typeface="Calibri" panose="020F0502020204030204" pitchFamily="34" charset="0"/>
                        <a:cs typeface="Times New Roman" panose="02020603050405020304" pitchFamily="18" charset="0"/>
                      </a:endParaRPr>
                    </a:p>
                  </a:txBody>
                  <a:tcPr marL="27993" marR="27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400">
                          <a:effectLst/>
                          <a:latin typeface="Calibri" panose="020F0502020204030204" pitchFamily="34" charset="0"/>
                          <a:ea typeface="Calibri" panose="020F0502020204030204" pitchFamily="34" charset="0"/>
                          <a:cs typeface="Times New Roman" panose="02020603050405020304" pitchFamily="18" charset="0"/>
                        </a:rPr>
                        <a:t> </a:t>
                      </a:r>
                    </a:p>
                    <a:p>
                      <a:pPr algn="ctr">
                        <a:lnSpc>
                          <a:spcPct val="115000"/>
                        </a:lnSpc>
                        <a:spcAft>
                          <a:spcPts val="0"/>
                        </a:spcAft>
                      </a:pPr>
                      <a:r>
                        <a:rPr lang="en-GB" sz="400">
                          <a:effectLst/>
                          <a:latin typeface="Calibri" panose="020F0502020204030204" pitchFamily="34" charset="0"/>
                          <a:ea typeface="Calibri" panose="020F0502020204030204" pitchFamily="34" charset="0"/>
                          <a:cs typeface="Times New Roman" panose="02020603050405020304" pitchFamily="18" charset="0"/>
                        </a:rPr>
                        <a:t>Electrocution</a:t>
                      </a:r>
                    </a:p>
                    <a:p>
                      <a:pPr algn="ctr">
                        <a:lnSpc>
                          <a:spcPct val="115000"/>
                        </a:lnSpc>
                        <a:spcAft>
                          <a:spcPts val="0"/>
                        </a:spcAft>
                      </a:pPr>
                      <a:r>
                        <a:rPr lang="en-GB" sz="400">
                          <a:effectLst/>
                          <a:latin typeface="Calibri" panose="020F0502020204030204" pitchFamily="34" charset="0"/>
                          <a:ea typeface="Calibri" panose="020F0502020204030204" pitchFamily="34" charset="0"/>
                          <a:cs typeface="Times New Roman" panose="02020603050405020304" pitchFamily="18" charset="0"/>
                        </a:rPr>
                        <a:t> </a:t>
                      </a:r>
                    </a:p>
                  </a:txBody>
                  <a:tcPr marL="27993" marR="27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400">
                          <a:effectLst/>
                          <a:latin typeface="Calibri" panose="020F0502020204030204" pitchFamily="34" charset="0"/>
                          <a:ea typeface="Calibri" panose="020F0502020204030204" pitchFamily="34" charset="0"/>
                          <a:cs typeface="Times New Roman" panose="02020603050405020304" pitchFamily="18" charset="0"/>
                        </a:rPr>
                        <a:t>Access beyond connection socket limited to trained electricians only</a:t>
                      </a:r>
                    </a:p>
                  </a:txBody>
                  <a:tcPr marL="27993" marR="27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800">
                          <a:effectLst/>
                          <a:latin typeface="Calibri" panose="020F0502020204030204" pitchFamily="34" charset="0"/>
                          <a:ea typeface="Calibri" panose="020F0502020204030204" pitchFamily="34" charset="0"/>
                          <a:cs typeface="Times New Roman" panose="02020603050405020304" pitchFamily="18" charset="0"/>
                        </a:rPr>
                        <a:t>5</a:t>
                      </a:r>
                      <a:endParaRPr lang="en-GB" sz="400">
                        <a:effectLst/>
                        <a:latin typeface="Calibri" panose="020F0502020204030204" pitchFamily="34" charset="0"/>
                        <a:ea typeface="Calibri" panose="020F0502020204030204" pitchFamily="34" charset="0"/>
                        <a:cs typeface="Times New Roman" panose="02020603050405020304" pitchFamily="18" charset="0"/>
                      </a:endParaRPr>
                    </a:p>
                  </a:txBody>
                  <a:tcPr marL="27993" marR="27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800">
                          <a:effectLst/>
                          <a:latin typeface="Calibri" panose="020F0502020204030204" pitchFamily="34" charset="0"/>
                          <a:ea typeface="Calibri" panose="020F0502020204030204" pitchFamily="34" charset="0"/>
                          <a:cs typeface="Times New Roman" panose="02020603050405020304" pitchFamily="18" charset="0"/>
                        </a:rPr>
                        <a:t>2</a:t>
                      </a:r>
                      <a:endParaRPr lang="en-GB" sz="400">
                        <a:effectLst/>
                        <a:latin typeface="Calibri" panose="020F0502020204030204" pitchFamily="34" charset="0"/>
                        <a:ea typeface="Calibri" panose="020F0502020204030204" pitchFamily="34" charset="0"/>
                        <a:cs typeface="Times New Roman" panose="02020603050405020304" pitchFamily="18" charset="0"/>
                      </a:endParaRPr>
                    </a:p>
                  </a:txBody>
                  <a:tcPr marL="27993" marR="27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800">
                          <a:effectLst/>
                          <a:latin typeface="Calibri" panose="020F0502020204030204" pitchFamily="34" charset="0"/>
                          <a:ea typeface="Calibri" panose="020F0502020204030204" pitchFamily="34" charset="0"/>
                          <a:cs typeface="Times New Roman" panose="02020603050405020304" pitchFamily="18" charset="0"/>
                        </a:rPr>
                        <a:t>10</a:t>
                      </a:r>
                      <a:endParaRPr lang="en-GB" sz="400">
                        <a:effectLst/>
                        <a:latin typeface="Calibri" panose="020F0502020204030204" pitchFamily="34" charset="0"/>
                        <a:ea typeface="Calibri" panose="020F0502020204030204" pitchFamily="34" charset="0"/>
                        <a:cs typeface="Times New Roman" panose="02020603050405020304" pitchFamily="18" charset="0"/>
                      </a:endParaRPr>
                    </a:p>
                  </a:txBody>
                  <a:tcPr marL="27993" marR="27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600">
                          <a:effectLst/>
                          <a:latin typeface="Calibri" panose="020F0502020204030204" pitchFamily="34" charset="0"/>
                          <a:ea typeface="Calibri" panose="020F0502020204030204" pitchFamily="34" charset="0"/>
                          <a:cs typeface="Times New Roman" panose="02020603050405020304" pitchFamily="18" charset="0"/>
                        </a:rPr>
                        <a:t>Annual PAT testing</a:t>
                      </a:r>
                      <a:endParaRPr lang="en-GB" sz="40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15000"/>
                        </a:lnSpc>
                        <a:spcAft>
                          <a:spcPts val="0"/>
                        </a:spcAft>
                      </a:pPr>
                      <a:r>
                        <a:rPr lang="en-GB" sz="600">
                          <a:effectLst/>
                          <a:latin typeface="Calibri" panose="020F0502020204030204" pitchFamily="34" charset="0"/>
                          <a:ea typeface="Calibri" panose="020F0502020204030204" pitchFamily="34" charset="0"/>
                          <a:cs typeface="Times New Roman" panose="02020603050405020304" pitchFamily="18" charset="0"/>
                        </a:rPr>
                        <a:t>Safe Systems of Work</a:t>
                      </a:r>
                      <a:endParaRPr lang="en-GB" sz="400">
                        <a:effectLst/>
                        <a:latin typeface="Calibri" panose="020F0502020204030204" pitchFamily="34" charset="0"/>
                        <a:ea typeface="Calibri" panose="020F0502020204030204" pitchFamily="34" charset="0"/>
                        <a:cs typeface="Times New Roman" panose="02020603050405020304" pitchFamily="18" charset="0"/>
                      </a:endParaRPr>
                    </a:p>
                  </a:txBody>
                  <a:tcPr marL="27993" marR="27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800">
                          <a:effectLst/>
                          <a:latin typeface="Calibri" panose="020F0502020204030204" pitchFamily="34" charset="0"/>
                          <a:ea typeface="Calibri" panose="020F0502020204030204" pitchFamily="34" charset="0"/>
                          <a:cs typeface="Times New Roman" panose="02020603050405020304" pitchFamily="18" charset="0"/>
                        </a:rPr>
                        <a:t>5</a:t>
                      </a:r>
                      <a:endParaRPr lang="en-GB" sz="400">
                        <a:effectLst/>
                        <a:latin typeface="Calibri" panose="020F0502020204030204" pitchFamily="34" charset="0"/>
                        <a:ea typeface="Calibri" panose="020F0502020204030204" pitchFamily="34" charset="0"/>
                        <a:cs typeface="Times New Roman" panose="02020603050405020304" pitchFamily="18" charset="0"/>
                      </a:endParaRPr>
                    </a:p>
                  </a:txBody>
                  <a:tcPr marL="27993" marR="27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800">
                          <a:effectLst/>
                          <a:latin typeface="Calibri" panose="020F0502020204030204" pitchFamily="34" charset="0"/>
                          <a:ea typeface="Calibri" panose="020F0502020204030204" pitchFamily="34" charset="0"/>
                          <a:cs typeface="Times New Roman" panose="02020603050405020304" pitchFamily="18" charset="0"/>
                        </a:rPr>
                        <a:t>1</a:t>
                      </a:r>
                      <a:endParaRPr lang="en-GB" sz="400">
                        <a:effectLst/>
                        <a:latin typeface="Calibri" panose="020F0502020204030204" pitchFamily="34" charset="0"/>
                        <a:ea typeface="Calibri" panose="020F0502020204030204" pitchFamily="34" charset="0"/>
                        <a:cs typeface="Times New Roman" panose="02020603050405020304" pitchFamily="18" charset="0"/>
                      </a:endParaRPr>
                    </a:p>
                  </a:txBody>
                  <a:tcPr marL="27993" marR="27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800">
                          <a:effectLst/>
                          <a:latin typeface="Calibri" panose="020F0502020204030204" pitchFamily="34" charset="0"/>
                          <a:ea typeface="Calibri" panose="020F0502020204030204" pitchFamily="34" charset="0"/>
                          <a:cs typeface="Times New Roman" panose="02020603050405020304" pitchFamily="18" charset="0"/>
                        </a:rPr>
                        <a:t>5 </a:t>
                      </a:r>
                      <a:endParaRPr lang="en-GB" sz="400">
                        <a:effectLst/>
                        <a:latin typeface="Calibri" panose="020F0502020204030204" pitchFamily="34" charset="0"/>
                        <a:ea typeface="Calibri" panose="020F0502020204030204" pitchFamily="34" charset="0"/>
                        <a:cs typeface="Times New Roman" panose="02020603050405020304" pitchFamily="18" charset="0"/>
                      </a:endParaRPr>
                    </a:p>
                  </a:txBody>
                  <a:tcPr marL="27993" marR="27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39397255"/>
                  </a:ext>
                </a:extLst>
              </a:tr>
              <a:tr h="479054">
                <a:tc>
                  <a:txBody>
                    <a:bodyPr/>
                    <a:lstStyle/>
                    <a:p>
                      <a:pPr algn="ctr">
                        <a:lnSpc>
                          <a:spcPct val="115000"/>
                        </a:lnSpc>
                        <a:spcAft>
                          <a:spcPts val="0"/>
                        </a:spcAft>
                      </a:pPr>
                      <a:r>
                        <a:rPr lang="en-GB" sz="600" b="1">
                          <a:effectLst/>
                          <a:latin typeface="Calibri" panose="020F0502020204030204" pitchFamily="34" charset="0"/>
                          <a:ea typeface="Calibri" panose="020F0502020204030204" pitchFamily="34" charset="0"/>
                          <a:cs typeface="Times New Roman" panose="02020603050405020304" pitchFamily="18" charset="0"/>
                        </a:rPr>
                        <a:t>Noise</a:t>
                      </a:r>
                      <a:endParaRPr lang="en-GB" sz="400">
                        <a:effectLst/>
                        <a:latin typeface="Calibri" panose="020F0502020204030204" pitchFamily="34" charset="0"/>
                        <a:ea typeface="Calibri" panose="020F0502020204030204" pitchFamily="34" charset="0"/>
                        <a:cs typeface="Times New Roman" panose="02020603050405020304" pitchFamily="18" charset="0"/>
                      </a:endParaRPr>
                    </a:p>
                  </a:txBody>
                  <a:tcPr marL="27993" marR="27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400">
                          <a:effectLst/>
                          <a:latin typeface="Calibri" panose="020F0502020204030204" pitchFamily="34" charset="0"/>
                          <a:ea typeface="Calibri" panose="020F0502020204030204" pitchFamily="34" charset="0"/>
                          <a:cs typeface="Times New Roman" panose="02020603050405020304" pitchFamily="18" charset="0"/>
                        </a:rPr>
                        <a:t> </a:t>
                      </a:r>
                    </a:p>
                    <a:p>
                      <a:pPr algn="ctr">
                        <a:lnSpc>
                          <a:spcPct val="115000"/>
                        </a:lnSpc>
                        <a:spcAft>
                          <a:spcPts val="0"/>
                        </a:spcAft>
                      </a:pPr>
                      <a:r>
                        <a:rPr lang="en-GB" sz="400">
                          <a:effectLst/>
                          <a:latin typeface="Calibri" panose="020F0502020204030204" pitchFamily="34" charset="0"/>
                          <a:ea typeface="Calibri" panose="020F0502020204030204" pitchFamily="34" charset="0"/>
                          <a:cs typeface="Times New Roman" panose="02020603050405020304" pitchFamily="18" charset="0"/>
                        </a:rPr>
                        <a:t>Deafness</a:t>
                      </a:r>
                    </a:p>
                    <a:p>
                      <a:pPr algn="ctr">
                        <a:lnSpc>
                          <a:spcPct val="115000"/>
                        </a:lnSpc>
                        <a:spcAft>
                          <a:spcPts val="0"/>
                        </a:spcAft>
                      </a:pPr>
                      <a:r>
                        <a:rPr lang="en-GB" sz="400">
                          <a:effectLst/>
                          <a:latin typeface="Calibri" panose="020F0502020204030204" pitchFamily="34" charset="0"/>
                          <a:ea typeface="Calibri" panose="020F0502020204030204" pitchFamily="34" charset="0"/>
                          <a:cs typeface="Times New Roman" panose="02020603050405020304" pitchFamily="18" charset="0"/>
                        </a:rPr>
                        <a:t> </a:t>
                      </a:r>
                    </a:p>
                  </a:txBody>
                  <a:tcPr marL="27993" marR="27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400">
                          <a:effectLst/>
                          <a:latin typeface="Calibri" panose="020F0502020204030204" pitchFamily="34" charset="0"/>
                          <a:ea typeface="Calibri" panose="020F0502020204030204" pitchFamily="34" charset="0"/>
                          <a:cs typeface="Times New Roman" panose="02020603050405020304" pitchFamily="18" charset="0"/>
                        </a:rPr>
                        <a:t>Limit of 80dBA applies to the building.</a:t>
                      </a:r>
                    </a:p>
                  </a:txBody>
                  <a:tcPr marL="27993" marR="27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800">
                          <a:effectLst/>
                          <a:latin typeface="Calibri" panose="020F0502020204030204" pitchFamily="34" charset="0"/>
                          <a:ea typeface="Calibri" panose="020F0502020204030204" pitchFamily="34" charset="0"/>
                          <a:cs typeface="Times New Roman" panose="02020603050405020304" pitchFamily="18" charset="0"/>
                        </a:rPr>
                        <a:t>2</a:t>
                      </a:r>
                      <a:endParaRPr lang="en-GB" sz="400">
                        <a:effectLst/>
                        <a:latin typeface="Calibri" panose="020F0502020204030204" pitchFamily="34" charset="0"/>
                        <a:ea typeface="Calibri" panose="020F0502020204030204" pitchFamily="34" charset="0"/>
                        <a:cs typeface="Times New Roman" panose="02020603050405020304" pitchFamily="18" charset="0"/>
                      </a:endParaRPr>
                    </a:p>
                  </a:txBody>
                  <a:tcPr marL="27993" marR="27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800">
                          <a:effectLst/>
                          <a:latin typeface="Calibri" panose="020F0502020204030204" pitchFamily="34" charset="0"/>
                          <a:ea typeface="Calibri" panose="020F0502020204030204" pitchFamily="34" charset="0"/>
                          <a:cs typeface="Times New Roman" panose="02020603050405020304" pitchFamily="18" charset="0"/>
                        </a:rPr>
                        <a:t>2</a:t>
                      </a:r>
                      <a:endParaRPr lang="en-GB" sz="400">
                        <a:effectLst/>
                        <a:latin typeface="Calibri" panose="020F0502020204030204" pitchFamily="34" charset="0"/>
                        <a:ea typeface="Calibri" panose="020F0502020204030204" pitchFamily="34" charset="0"/>
                        <a:cs typeface="Times New Roman" panose="02020603050405020304" pitchFamily="18" charset="0"/>
                      </a:endParaRPr>
                    </a:p>
                  </a:txBody>
                  <a:tcPr marL="27993" marR="27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800">
                          <a:effectLst/>
                          <a:latin typeface="Calibri" panose="020F0502020204030204" pitchFamily="34" charset="0"/>
                          <a:ea typeface="Calibri" panose="020F0502020204030204" pitchFamily="34" charset="0"/>
                          <a:cs typeface="Times New Roman" panose="02020603050405020304" pitchFamily="18" charset="0"/>
                        </a:rPr>
                        <a:t>4</a:t>
                      </a:r>
                      <a:endParaRPr lang="en-GB" sz="400">
                        <a:effectLst/>
                        <a:latin typeface="Calibri" panose="020F0502020204030204" pitchFamily="34" charset="0"/>
                        <a:ea typeface="Calibri" panose="020F0502020204030204" pitchFamily="34" charset="0"/>
                        <a:cs typeface="Times New Roman" panose="02020603050405020304" pitchFamily="18" charset="0"/>
                      </a:endParaRPr>
                    </a:p>
                  </a:txBody>
                  <a:tcPr marL="27993" marR="27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600">
                          <a:effectLst/>
                          <a:latin typeface="Calibri" panose="020F0502020204030204" pitchFamily="34" charset="0"/>
                          <a:ea typeface="Calibri" panose="020F0502020204030204" pitchFamily="34" charset="0"/>
                          <a:cs typeface="Times New Roman" panose="02020603050405020304" pitchFamily="18" charset="0"/>
                        </a:rPr>
                        <a:t>All staff aware of policy.</a:t>
                      </a:r>
                      <a:endParaRPr lang="en-GB" sz="40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15000"/>
                        </a:lnSpc>
                        <a:spcAft>
                          <a:spcPts val="0"/>
                        </a:spcAft>
                      </a:pPr>
                      <a:r>
                        <a:rPr lang="en-GB" sz="600">
                          <a:effectLst/>
                          <a:latin typeface="Calibri" panose="020F0502020204030204" pitchFamily="34" charset="0"/>
                          <a:ea typeface="Calibri" panose="020F0502020204030204" pitchFamily="34" charset="0"/>
                          <a:cs typeface="Times New Roman" panose="02020603050405020304" pitchFamily="18" charset="0"/>
                        </a:rPr>
                        <a:t>Limit exposure to noise</a:t>
                      </a:r>
                      <a:endParaRPr lang="en-GB" sz="400">
                        <a:effectLst/>
                        <a:latin typeface="Calibri" panose="020F0502020204030204" pitchFamily="34" charset="0"/>
                        <a:ea typeface="Calibri" panose="020F0502020204030204" pitchFamily="34" charset="0"/>
                        <a:cs typeface="Times New Roman" panose="02020603050405020304" pitchFamily="18" charset="0"/>
                      </a:endParaRPr>
                    </a:p>
                  </a:txBody>
                  <a:tcPr marL="27993" marR="27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800">
                          <a:effectLst/>
                          <a:latin typeface="Calibri" panose="020F0502020204030204" pitchFamily="34" charset="0"/>
                          <a:ea typeface="Calibri" panose="020F0502020204030204" pitchFamily="34" charset="0"/>
                          <a:cs typeface="Times New Roman" panose="02020603050405020304" pitchFamily="18" charset="0"/>
                        </a:rPr>
                        <a:t>2</a:t>
                      </a:r>
                      <a:endParaRPr lang="en-GB" sz="400">
                        <a:effectLst/>
                        <a:latin typeface="Calibri" panose="020F0502020204030204" pitchFamily="34" charset="0"/>
                        <a:ea typeface="Calibri" panose="020F0502020204030204" pitchFamily="34" charset="0"/>
                        <a:cs typeface="Times New Roman" panose="02020603050405020304" pitchFamily="18" charset="0"/>
                      </a:endParaRPr>
                    </a:p>
                  </a:txBody>
                  <a:tcPr marL="27993" marR="27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800">
                          <a:effectLst/>
                          <a:latin typeface="Calibri" panose="020F0502020204030204" pitchFamily="34" charset="0"/>
                          <a:ea typeface="Calibri" panose="020F0502020204030204" pitchFamily="34" charset="0"/>
                          <a:cs typeface="Times New Roman" panose="02020603050405020304" pitchFamily="18" charset="0"/>
                        </a:rPr>
                        <a:t>1</a:t>
                      </a:r>
                      <a:endParaRPr lang="en-GB" sz="400">
                        <a:effectLst/>
                        <a:latin typeface="Calibri" panose="020F0502020204030204" pitchFamily="34" charset="0"/>
                        <a:ea typeface="Calibri" panose="020F0502020204030204" pitchFamily="34" charset="0"/>
                        <a:cs typeface="Times New Roman" panose="02020603050405020304" pitchFamily="18" charset="0"/>
                      </a:endParaRPr>
                    </a:p>
                  </a:txBody>
                  <a:tcPr marL="27993" marR="27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800">
                          <a:effectLst/>
                          <a:latin typeface="Calibri" panose="020F0502020204030204" pitchFamily="34" charset="0"/>
                          <a:ea typeface="Calibri" panose="020F0502020204030204" pitchFamily="34" charset="0"/>
                          <a:cs typeface="Times New Roman" panose="02020603050405020304" pitchFamily="18" charset="0"/>
                        </a:rPr>
                        <a:t>2 </a:t>
                      </a:r>
                      <a:endParaRPr lang="en-GB" sz="400">
                        <a:effectLst/>
                        <a:latin typeface="Calibri" panose="020F0502020204030204" pitchFamily="34" charset="0"/>
                        <a:ea typeface="Calibri" panose="020F0502020204030204" pitchFamily="34" charset="0"/>
                        <a:cs typeface="Times New Roman" panose="02020603050405020304" pitchFamily="18" charset="0"/>
                      </a:endParaRPr>
                    </a:p>
                  </a:txBody>
                  <a:tcPr marL="27993" marR="27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228272275"/>
                  </a:ext>
                </a:extLst>
              </a:tr>
              <a:tr h="564598">
                <a:tc>
                  <a:txBody>
                    <a:bodyPr/>
                    <a:lstStyle/>
                    <a:p>
                      <a:pPr algn="ctr">
                        <a:lnSpc>
                          <a:spcPct val="115000"/>
                        </a:lnSpc>
                        <a:spcAft>
                          <a:spcPts val="0"/>
                        </a:spcAft>
                      </a:pPr>
                      <a:r>
                        <a:rPr lang="en-GB" sz="600" b="1">
                          <a:effectLst/>
                          <a:latin typeface="Calibri" panose="020F0502020204030204" pitchFamily="34" charset="0"/>
                          <a:ea typeface="Calibri" panose="020F0502020204030204" pitchFamily="34" charset="0"/>
                          <a:cs typeface="Times New Roman" panose="02020603050405020304" pitchFamily="18" charset="0"/>
                        </a:rPr>
                        <a:t>AV Rig  – Production company</a:t>
                      </a:r>
                      <a:endParaRPr lang="en-GB" sz="400">
                        <a:effectLst/>
                        <a:latin typeface="Calibri" panose="020F0502020204030204" pitchFamily="34" charset="0"/>
                        <a:ea typeface="Calibri" panose="020F0502020204030204" pitchFamily="34" charset="0"/>
                        <a:cs typeface="Times New Roman" panose="02020603050405020304" pitchFamily="18" charset="0"/>
                      </a:endParaRPr>
                    </a:p>
                  </a:txBody>
                  <a:tcPr marL="27993" marR="27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400">
                          <a:effectLst/>
                          <a:latin typeface="Calibri" panose="020F0502020204030204" pitchFamily="34" charset="0"/>
                          <a:ea typeface="Calibri" panose="020F0502020204030204" pitchFamily="34" charset="0"/>
                          <a:cs typeface="Times New Roman" panose="02020603050405020304" pitchFamily="18" charset="0"/>
                        </a:rPr>
                        <a:t>Slips, trips and falls, manual handling, electrocution etc.</a:t>
                      </a:r>
                    </a:p>
                  </a:txBody>
                  <a:tcPr marL="27993" marR="27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400">
                          <a:effectLst/>
                          <a:latin typeface="Calibri" panose="020F0502020204030204" pitchFamily="34" charset="0"/>
                          <a:ea typeface="Calibri" panose="020F0502020204030204" pitchFamily="34" charset="0"/>
                          <a:cs typeface="Times New Roman" panose="02020603050405020304" pitchFamily="18" charset="0"/>
                        </a:rPr>
                        <a:t>Event and production guidelines emailed to production companies, completed guideline questionnaires requested, separate risk assessment required and added to EBMS.</a:t>
                      </a:r>
                    </a:p>
                    <a:p>
                      <a:pPr algn="ctr">
                        <a:lnSpc>
                          <a:spcPct val="115000"/>
                        </a:lnSpc>
                        <a:spcAft>
                          <a:spcPts val="0"/>
                        </a:spcAft>
                      </a:pPr>
                      <a:r>
                        <a:rPr lang="en-GB" sz="400">
                          <a:effectLst/>
                          <a:latin typeface="Calibri" panose="020F0502020204030204" pitchFamily="34" charset="0"/>
                          <a:ea typeface="Calibri" panose="020F0502020204030204" pitchFamily="34" charset="0"/>
                          <a:cs typeface="Times New Roman" panose="02020603050405020304" pitchFamily="18" charset="0"/>
                        </a:rPr>
                        <a:t>Avoid Working at height</a:t>
                      </a:r>
                    </a:p>
                  </a:txBody>
                  <a:tcPr marL="27993" marR="27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800">
                          <a:effectLst/>
                          <a:latin typeface="Calibri" panose="020F0502020204030204" pitchFamily="34" charset="0"/>
                          <a:ea typeface="Calibri" panose="020F0502020204030204" pitchFamily="34" charset="0"/>
                          <a:cs typeface="Times New Roman" panose="02020603050405020304" pitchFamily="18" charset="0"/>
                        </a:rPr>
                        <a:t>3</a:t>
                      </a:r>
                      <a:endParaRPr lang="en-GB" sz="400">
                        <a:effectLst/>
                        <a:latin typeface="Calibri" panose="020F0502020204030204" pitchFamily="34" charset="0"/>
                        <a:ea typeface="Calibri" panose="020F0502020204030204" pitchFamily="34" charset="0"/>
                        <a:cs typeface="Times New Roman" panose="02020603050405020304" pitchFamily="18" charset="0"/>
                      </a:endParaRPr>
                    </a:p>
                  </a:txBody>
                  <a:tcPr marL="27993" marR="27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800">
                          <a:effectLst/>
                          <a:latin typeface="Calibri" panose="020F0502020204030204" pitchFamily="34" charset="0"/>
                          <a:ea typeface="Calibri" panose="020F0502020204030204" pitchFamily="34" charset="0"/>
                          <a:cs typeface="Times New Roman" panose="02020603050405020304" pitchFamily="18" charset="0"/>
                        </a:rPr>
                        <a:t>3</a:t>
                      </a:r>
                      <a:endParaRPr lang="en-GB" sz="400">
                        <a:effectLst/>
                        <a:latin typeface="Calibri" panose="020F0502020204030204" pitchFamily="34" charset="0"/>
                        <a:ea typeface="Calibri" panose="020F0502020204030204" pitchFamily="34" charset="0"/>
                        <a:cs typeface="Times New Roman" panose="02020603050405020304" pitchFamily="18" charset="0"/>
                      </a:endParaRPr>
                    </a:p>
                  </a:txBody>
                  <a:tcPr marL="27993" marR="27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800">
                          <a:effectLst/>
                          <a:latin typeface="Calibri" panose="020F0502020204030204" pitchFamily="34" charset="0"/>
                          <a:ea typeface="Calibri" panose="020F0502020204030204" pitchFamily="34" charset="0"/>
                          <a:cs typeface="Times New Roman" panose="02020603050405020304" pitchFamily="18" charset="0"/>
                        </a:rPr>
                        <a:t>9</a:t>
                      </a:r>
                      <a:endParaRPr lang="en-GB" sz="400">
                        <a:effectLst/>
                        <a:latin typeface="Calibri" panose="020F0502020204030204" pitchFamily="34" charset="0"/>
                        <a:ea typeface="Calibri" panose="020F0502020204030204" pitchFamily="34" charset="0"/>
                        <a:cs typeface="Times New Roman" panose="02020603050405020304" pitchFamily="18" charset="0"/>
                      </a:endParaRPr>
                    </a:p>
                  </a:txBody>
                  <a:tcPr marL="27993" marR="27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600">
                          <a:effectLst/>
                          <a:latin typeface="Calibri" panose="020F0502020204030204" pitchFamily="34" charset="0"/>
                          <a:ea typeface="Calibri" panose="020F0502020204030204" pitchFamily="34" charset="0"/>
                          <a:cs typeface="Times New Roman" panose="02020603050405020304" pitchFamily="18" charset="0"/>
                        </a:rPr>
                        <a:t>Adequate </a:t>
                      </a:r>
                      <a:endParaRPr lang="en-GB" sz="40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15000"/>
                        </a:lnSpc>
                        <a:spcAft>
                          <a:spcPts val="0"/>
                        </a:spcAft>
                      </a:pPr>
                      <a:r>
                        <a:rPr lang="en-GB" sz="600">
                          <a:effectLst/>
                          <a:latin typeface="Calibri" panose="020F0502020204030204" pitchFamily="34" charset="0"/>
                          <a:ea typeface="Calibri" panose="020F0502020204030204" pitchFamily="34" charset="0"/>
                          <a:cs typeface="Times New Roman" panose="02020603050405020304" pitchFamily="18" charset="0"/>
                        </a:rPr>
                        <a:t>Supervision</a:t>
                      </a:r>
                      <a:endParaRPr lang="en-GB" sz="400">
                        <a:effectLst/>
                        <a:latin typeface="Calibri" panose="020F0502020204030204" pitchFamily="34" charset="0"/>
                        <a:ea typeface="Calibri" panose="020F0502020204030204" pitchFamily="34" charset="0"/>
                        <a:cs typeface="Times New Roman" panose="02020603050405020304" pitchFamily="18" charset="0"/>
                      </a:endParaRPr>
                    </a:p>
                  </a:txBody>
                  <a:tcPr marL="27993" marR="27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800">
                          <a:effectLst/>
                          <a:latin typeface="Calibri" panose="020F0502020204030204" pitchFamily="34" charset="0"/>
                          <a:ea typeface="Calibri" panose="020F0502020204030204" pitchFamily="34" charset="0"/>
                          <a:cs typeface="Times New Roman" panose="02020603050405020304" pitchFamily="18" charset="0"/>
                        </a:rPr>
                        <a:t>3</a:t>
                      </a:r>
                      <a:endParaRPr lang="en-GB" sz="400">
                        <a:effectLst/>
                        <a:latin typeface="Calibri" panose="020F0502020204030204" pitchFamily="34" charset="0"/>
                        <a:ea typeface="Calibri" panose="020F0502020204030204" pitchFamily="34" charset="0"/>
                        <a:cs typeface="Times New Roman" panose="02020603050405020304" pitchFamily="18" charset="0"/>
                      </a:endParaRPr>
                    </a:p>
                  </a:txBody>
                  <a:tcPr marL="27993" marR="27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800">
                          <a:effectLst/>
                          <a:latin typeface="Calibri" panose="020F0502020204030204" pitchFamily="34" charset="0"/>
                          <a:ea typeface="Calibri" panose="020F0502020204030204" pitchFamily="34" charset="0"/>
                          <a:cs typeface="Times New Roman" panose="02020603050405020304" pitchFamily="18" charset="0"/>
                        </a:rPr>
                        <a:t>2</a:t>
                      </a:r>
                      <a:endParaRPr lang="en-GB" sz="400">
                        <a:effectLst/>
                        <a:latin typeface="Calibri" panose="020F0502020204030204" pitchFamily="34" charset="0"/>
                        <a:ea typeface="Calibri" panose="020F0502020204030204" pitchFamily="34" charset="0"/>
                        <a:cs typeface="Times New Roman" panose="02020603050405020304" pitchFamily="18" charset="0"/>
                      </a:endParaRPr>
                    </a:p>
                  </a:txBody>
                  <a:tcPr marL="27993" marR="27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800">
                          <a:effectLst/>
                          <a:latin typeface="Calibri" panose="020F0502020204030204" pitchFamily="34" charset="0"/>
                          <a:ea typeface="Calibri" panose="020F0502020204030204" pitchFamily="34" charset="0"/>
                          <a:cs typeface="Times New Roman" panose="02020603050405020304" pitchFamily="18" charset="0"/>
                        </a:rPr>
                        <a:t>6</a:t>
                      </a:r>
                      <a:endParaRPr lang="en-GB" sz="400">
                        <a:effectLst/>
                        <a:latin typeface="Calibri" panose="020F0502020204030204" pitchFamily="34" charset="0"/>
                        <a:ea typeface="Calibri" panose="020F0502020204030204" pitchFamily="34" charset="0"/>
                        <a:cs typeface="Times New Roman" panose="02020603050405020304" pitchFamily="18" charset="0"/>
                      </a:endParaRPr>
                    </a:p>
                  </a:txBody>
                  <a:tcPr marL="27993" marR="27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689508888"/>
                  </a:ext>
                </a:extLst>
              </a:tr>
              <a:tr h="513271">
                <a:tc>
                  <a:txBody>
                    <a:bodyPr/>
                    <a:lstStyle/>
                    <a:p>
                      <a:pPr algn="ctr">
                        <a:lnSpc>
                          <a:spcPct val="115000"/>
                        </a:lnSpc>
                        <a:spcAft>
                          <a:spcPts val="0"/>
                        </a:spcAft>
                      </a:pPr>
                      <a:r>
                        <a:rPr lang="en-GB" sz="600" b="1">
                          <a:effectLst/>
                          <a:latin typeface="Calibri" panose="020F0502020204030204" pitchFamily="34" charset="0"/>
                          <a:ea typeface="Calibri" panose="020F0502020204030204" pitchFamily="34" charset="0"/>
                          <a:cs typeface="Times New Roman" panose="02020603050405020304" pitchFamily="18" charset="0"/>
                        </a:rPr>
                        <a:t>Medical Emergency</a:t>
                      </a:r>
                      <a:endParaRPr lang="en-GB" sz="400">
                        <a:effectLst/>
                        <a:latin typeface="Calibri" panose="020F0502020204030204" pitchFamily="34" charset="0"/>
                        <a:ea typeface="Calibri" panose="020F0502020204030204" pitchFamily="34" charset="0"/>
                        <a:cs typeface="Times New Roman" panose="02020603050405020304" pitchFamily="18" charset="0"/>
                      </a:endParaRPr>
                    </a:p>
                  </a:txBody>
                  <a:tcPr marL="27993" marR="27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400">
                          <a:effectLst/>
                          <a:latin typeface="Calibri" panose="020F0502020204030204" pitchFamily="34" charset="0"/>
                          <a:ea typeface="Calibri" panose="020F0502020204030204" pitchFamily="34" charset="0"/>
                          <a:cs typeface="Times New Roman" panose="02020603050405020304" pitchFamily="18" charset="0"/>
                        </a:rPr>
                        <a:t>Accident or Illness</a:t>
                      </a:r>
                    </a:p>
                  </a:txBody>
                  <a:tcPr marL="27993" marR="27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400">
                          <a:effectLst/>
                          <a:latin typeface="Calibri" panose="020F0502020204030204" pitchFamily="34" charset="0"/>
                          <a:ea typeface="Calibri" panose="020F0502020204030204" pitchFamily="34" charset="0"/>
                          <a:cs typeface="Times New Roman" panose="02020603050405020304" pitchFamily="18" charset="0"/>
                        </a:rPr>
                        <a:t>First Aiders on site 24/ 7 via 020 7798 4040 and first aid room</a:t>
                      </a:r>
                    </a:p>
                  </a:txBody>
                  <a:tcPr marL="27993" marR="27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800">
                          <a:effectLst/>
                          <a:latin typeface="Calibri" panose="020F0502020204030204" pitchFamily="34" charset="0"/>
                          <a:ea typeface="Calibri" panose="020F0502020204030204" pitchFamily="34" charset="0"/>
                          <a:cs typeface="Times New Roman" panose="02020603050405020304" pitchFamily="18" charset="0"/>
                        </a:rPr>
                        <a:t>2</a:t>
                      </a:r>
                      <a:endParaRPr lang="en-GB" sz="400">
                        <a:effectLst/>
                        <a:latin typeface="Calibri" panose="020F0502020204030204" pitchFamily="34" charset="0"/>
                        <a:ea typeface="Calibri" panose="020F0502020204030204" pitchFamily="34" charset="0"/>
                        <a:cs typeface="Times New Roman" panose="02020603050405020304" pitchFamily="18" charset="0"/>
                      </a:endParaRPr>
                    </a:p>
                  </a:txBody>
                  <a:tcPr marL="27993" marR="27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800">
                          <a:effectLst/>
                          <a:latin typeface="Calibri" panose="020F0502020204030204" pitchFamily="34" charset="0"/>
                          <a:ea typeface="Calibri" panose="020F0502020204030204" pitchFamily="34" charset="0"/>
                          <a:cs typeface="Times New Roman" panose="02020603050405020304" pitchFamily="18" charset="0"/>
                        </a:rPr>
                        <a:t>2</a:t>
                      </a:r>
                      <a:endParaRPr lang="en-GB" sz="400">
                        <a:effectLst/>
                        <a:latin typeface="Calibri" panose="020F0502020204030204" pitchFamily="34" charset="0"/>
                        <a:ea typeface="Calibri" panose="020F0502020204030204" pitchFamily="34" charset="0"/>
                        <a:cs typeface="Times New Roman" panose="02020603050405020304" pitchFamily="18" charset="0"/>
                      </a:endParaRPr>
                    </a:p>
                  </a:txBody>
                  <a:tcPr marL="27993" marR="27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800">
                          <a:effectLst/>
                          <a:latin typeface="Calibri" panose="020F0502020204030204" pitchFamily="34" charset="0"/>
                          <a:ea typeface="Calibri" panose="020F0502020204030204" pitchFamily="34" charset="0"/>
                          <a:cs typeface="Times New Roman" panose="02020603050405020304" pitchFamily="18" charset="0"/>
                        </a:rPr>
                        <a:t> </a:t>
                      </a:r>
                      <a:endParaRPr lang="en-GB" sz="40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15000"/>
                        </a:lnSpc>
                        <a:spcAft>
                          <a:spcPts val="0"/>
                        </a:spcAft>
                      </a:pPr>
                      <a:r>
                        <a:rPr lang="en-GB" sz="800">
                          <a:effectLst/>
                          <a:latin typeface="Calibri" panose="020F0502020204030204" pitchFamily="34" charset="0"/>
                          <a:ea typeface="Calibri" panose="020F0502020204030204" pitchFamily="34" charset="0"/>
                          <a:cs typeface="Times New Roman" panose="02020603050405020304" pitchFamily="18" charset="0"/>
                        </a:rPr>
                        <a:t>4</a:t>
                      </a:r>
                      <a:endParaRPr lang="en-GB" sz="40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15000"/>
                        </a:lnSpc>
                        <a:spcAft>
                          <a:spcPts val="0"/>
                        </a:spcAft>
                      </a:pPr>
                      <a:r>
                        <a:rPr lang="en-GB" sz="800">
                          <a:effectLst/>
                          <a:latin typeface="Calibri" panose="020F0502020204030204" pitchFamily="34" charset="0"/>
                          <a:ea typeface="Calibri" panose="020F0502020204030204" pitchFamily="34" charset="0"/>
                          <a:cs typeface="Times New Roman" panose="02020603050405020304" pitchFamily="18" charset="0"/>
                        </a:rPr>
                        <a:t> </a:t>
                      </a:r>
                      <a:endParaRPr lang="en-GB" sz="400">
                        <a:effectLst/>
                        <a:latin typeface="Calibri" panose="020F0502020204030204" pitchFamily="34" charset="0"/>
                        <a:ea typeface="Calibri" panose="020F0502020204030204" pitchFamily="34" charset="0"/>
                        <a:cs typeface="Times New Roman" panose="02020603050405020304" pitchFamily="18" charset="0"/>
                      </a:endParaRPr>
                    </a:p>
                  </a:txBody>
                  <a:tcPr marL="27993" marR="27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600">
                          <a:effectLst/>
                          <a:latin typeface="Calibri" panose="020F0502020204030204" pitchFamily="34" charset="0"/>
                          <a:ea typeface="Calibri" panose="020F0502020204030204" pitchFamily="34" charset="0"/>
                          <a:cs typeface="Times New Roman" panose="02020603050405020304" pitchFamily="18" charset="0"/>
                        </a:rPr>
                        <a:t>Constant training for staff in first aid.</a:t>
                      </a:r>
                      <a:endParaRPr lang="en-GB" sz="400">
                        <a:effectLst/>
                        <a:latin typeface="Calibri" panose="020F0502020204030204" pitchFamily="34" charset="0"/>
                        <a:ea typeface="Calibri" panose="020F0502020204030204" pitchFamily="34" charset="0"/>
                        <a:cs typeface="Times New Roman" panose="02020603050405020304" pitchFamily="18" charset="0"/>
                      </a:endParaRPr>
                    </a:p>
                  </a:txBody>
                  <a:tcPr marL="27993" marR="27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800">
                          <a:effectLst/>
                          <a:latin typeface="Calibri" panose="020F0502020204030204" pitchFamily="34" charset="0"/>
                          <a:ea typeface="Calibri" panose="020F0502020204030204" pitchFamily="34" charset="0"/>
                          <a:cs typeface="Times New Roman" panose="02020603050405020304" pitchFamily="18" charset="0"/>
                        </a:rPr>
                        <a:t>2</a:t>
                      </a:r>
                      <a:endParaRPr lang="en-GB" sz="400">
                        <a:effectLst/>
                        <a:latin typeface="Calibri" panose="020F0502020204030204" pitchFamily="34" charset="0"/>
                        <a:ea typeface="Calibri" panose="020F0502020204030204" pitchFamily="34" charset="0"/>
                        <a:cs typeface="Times New Roman" panose="02020603050405020304" pitchFamily="18" charset="0"/>
                      </a:endParaRPr>
                    </a:p>
                  </a:txBody>
                  <a:tcPr marL="27993" marR="27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800">
                          <a:effectLst/>
                          <a:latin typeface="Calibri" panose="020F0502020204030204" pitchFamily="34" charset="0"/>
                          <a:ea typeface="Calibri" panose="020F0502020204030204" pitchFamily="34" charset="0"/>
                          <a:cs typeface="Times New Roman" panose="02020603050405020304" pitchFamily="18" charset="0"/>
                        </a:rPr>
                        <a:t>1</a:t>
                      </a:r>
                      <a:endParaRPr lang="en-GB" sz="400">
                        <a:effectLst/>
                        <a:latin typeface="Calibri" panose="020F0502020204030204" pitchFamily="34" charset="0"/>
                        <a:ea typeface="Calibri" panose="020F0502020204030204" pitchFamily="34" charset="0"/>
                        <a:cs typeface="Times New Roman" panose="02020603050405020304" pitchFamily="18" charset="0"/>
                      </a:endParaRPr>
                    </a:p>
                  </a:txBody>
                  <a:tcPr marL="27993" marR="27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800">
                          <a:effectLst/>
                          <a:latin typeface="Calibri" panose="020F0502020204030204" pitchFamily="34" charset="0"/>
                          <a:ea typeface="Calibri" panose="020F0502020204030204" pitchFamily="34" charset="0"/>
                          <a:cs typeface="Times New Roman" panose="02020603050405020304" pitchFamily="18" charset="0"/>
                        </a:rPr>
                        <a:t>2 </a:t>
                      </a:r>
                      <a:endParaRPr lang="en-GB" sz="400">
                        <a:effectLst/>
                        <a:latin typeface="Calibri" panose="020F0502020204030204" pitchFamily="34" charset="0"/>
                        <a:ea typeface="Calibri" panose="020F0502020204030204" pitchFamily="34" charset="0"/>
                        <a:cs typeface="Times New Roman" panose="02020603050405020304" pitchFamily="18" charset="0"/>
                      </a:endParaRPr>
                    </a:p>
                  </a:txBody>
                  <a:tcPr marL="27993" marR="27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7544276"/>
                  </a:ext>
                </a:extLst>
              </a:tr>
              <a:tr h="470500">
                <a:tc>
                  <a:txBody>
                    <a:bodyPr/>
                    <a:lstStyle/>
                    <a:p>
                      <a:pPr algn="ctr">
                        <a:lnSpc>
                          <a:spcPct val="115000"/>
                        </a:lnSpc>
                        <a:spcAft>
                          <a:spcPts val="0"/>
                        </a:spcAft>
                      </a:pPr>
                      <a:r>
                        <a:rPr lang="en-GB" sz="600" b="1">
                          <a:effectLst/>
                          <a:latin typeface="Calibri" panose="020F0502020204030204" pitchFamily="34" charset="0"/>
                          <a:ea typeface="Calibri" panose="020F0502020204030204" pitchFamily="34" charset="0"/>
                          <a:cs typeface="Times New Roman" panose="02020603050405020304" pitchFamily="18" charset="0"/>
                        </a:rPr>
                        <a:t>Trespass</a:t>
                      </a:r>
                      <a:endParaRPr lang="en-GB" sz="400">
                        <a:effectLst/>
                        <a:latin typeface="Calibri" panose="020F0502020204030204" pitchFamily="34" charset="0"/>
                        <a:ea typeface="Calibri" panose="020F0502020204030204" pitchFamily="34" charset="0"/>
                        <a:cs typeface="Times New Roman" panose="02020603050405020304" pitchFamily="18" charset="0"/>
                      </a:endParaRPr>
                    </a:p>
                  </a:txBody>
                  <a:tcPr marL="27993" marR="27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400">
                          <a:effectLst/>
                          <a:latin typeface="Calibri" panose="020F0502020204030204" pitchFamily="34" charset="0"/>
                          <a:ea typeface="Calibri" panose="020F0502020204030204" pitchFamily="34" charset="0"/>
                          <a:cs typeface="Times New Roman" panose="02020603050405020304" pitchFamily="18" charset="0"/>
                        </a:rPr>
                        <a:t>Accident</a:t>
                      </a:r>
                    </a:p>
                    <a:p>
                      <a:pPr algn="ctr">
                        <a:lnSpc>
                          <a:spcPct val="115000"/>
                        </a:lnSpc>
                        <a:spcAft>
                          <a:spcPts val="0"/>
                        </a:spcAft>
                      </a:pPr>
                      <a:r>
                        <a:rPr lang="en-GB" sz="400">
                          <a:effectLst/>
                          <a:latin typeface="Calibri" panose="020F0502020204030204" pitchFamily="34" charset="0"/>
                          <a:ea typeface="Calibri" panose="020F0502020204030204" pitchFamily="34" charset="0"/>
                          <a:cs typeface="Times New Roman" panose="02020603050405020304" pitchFamily="18" charset="0"/>
                        </a:rPr>
                        <a:t>Theft</a:t>
                      </a:r>
                    </a:p>
                    <a:p>
                      <a:pPr algn="ctr">
                        <a:lnSpc>
                          <a:spcPct val="115000"/>
                        </a:lnSpc>
                        <a:spcAft>
                          <a:spcPts val="0"/>
                        </a:spcAft>
                      </a:pPr>
                      <a:r>
                        <a:rPr lang="en-GB" sz="400">
                          <a:effectLst/>
                          <a:latin typeface="Calibri" panose="020F0502020204030204" pitchFamily="34" charset="0"/>
                          <a:ea typeface="Calibri" panose="020F0502020204030204" pitchFamily="34" charset="0"/>
                          <a:cs typeface="Times New Roman" panose="02020603050405020304" pitchFamily="18" charset="0"/>
                        </a:rPr>
                        <a:t>Damage</a:t>
                      </a:r>
                    </a:p>
                  </a:txBody>
                  <a:tcPr marL="27993" marR="27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400">
                          <a:effectLst/>
                          <a:latin typeface="Calibri" panose="020F0502020204030204" pitchFamily="34" charset="0"/>
                          <a:ea typeface="Calibri" panose="020F0502020204030204" pitchFamily="34" charset="0"/>
                          <a:cs typeface="Times New Roman" panose="02020603050405020304" pitchFamily="18" charset="0"/>
                        </a:rPr>
                        <a:t> </a:t>
                      </a:r>
                    </a:p>
                    <a:p>
                      <a:pPr algn="ctr">
                        <a:lnSpc>
                          <a:spcPct val="115000"/>
                        </a:lnSpc>
                        <a:spcAft>
                          <a:spcPts val="0"/>
                        </a:spcAft>
                      </a:pPr>
                      <a:r>
                        <a:rPr lang="en-GB" sz="400">
                          <a:effectLst/>
                          <a:latin typeface="Calibri" panose="020F0502020204030204" pitchFamily="34" charset="0"/>
                          <a:ea typeface="Calibri" panose="020F0502020204030204" pitchFamily="34" charset="0"/>
                          <a:cs typeface="Times New Roman" panose="02020603050405020304" pitchFamily="18" charset="0"/>
                        </a:rPr>
                        <a:t>Robust Access Control</a:t>
                      </a:r>
                    </a:p>
                    <a:p>
                      <a:pPr algn="ctr">
                        <a:lnSpc>
                          <a:spcPct val="115000"/>
                        </a:lnSpc>
                        <a:spcAft>
                          <a:spcPts val="0"/>
                        </a:spcAft>
                      </a:pPr>
                      <a:r>
                        <a:rPr lang="en-GB" sz="400">
                          <a:effectLst/>
                          <a:latin typeface="Calibri" panose="020F0502020204030204" pitchFamily="34" charset="0"/>
                          <a:ea typeface="Calibri" panose="020F0502020204030204" pitchFamily="34" charset="0"/>
                          <a:cs typeface="Times New Roman" panose="02020603050405020304" pitchFamily="18" charset="0"/>
                        </a:rPr>
                        <a:t>24 / 7 Security Team</a:t>
                      </a:r>
                    </a:p>
                    <a:p>
                      <a:pPr algn="ctr">
                        <a:lnSpc>
                          <a:spcPct val="115000"/>
                        </a:lnSpc>
                        <a:spcAft>
                          <a:spcPts val="0"/>
                        </a:spcAft>
                      </a:pPr>
                      <a:r>
                        <a:rPr lang="en-GB" sz="400">
                          <a:effectLst/>
                          <a:latin typeface="Calibri" panose="020F0502020204030204" pitchFamily="34" charset="0"/>
                          <a:ea typeface="Calibri" panose="020F0502020204030204" pitchFamily="34" charset="0"/>
                          <a:cs typeface="Times New Roman" panose="02020603050405020304" pitchFamily="18" charset="0"/>
                        </a:rPr>
                        <a:t>CCTV Surveillance</a:t>
                      </a:r>
                    </a:p>
                    <a:p>
                      <a:pPr algn="ctr">
                        <a:lnSpc>
                          <a:spcPct val="115000"/>
                        </a:lnSpc>
                        <a:spcAft>
                          <a:spcPts val="0"/>
                        </a:spcAft>
                      </a:pPr>
                      <a:r>
                        <a:rPr lang="en-GB" sz="400">
                          <a:effectLst/>
                          <a:latin typeface="Calibri" panose="020F0502020204030204" pitchFamily="34" charset="0"/>
                          <a:ea typeface="Calibri" panose="020F0502020204030204" pitchFamily="34" charset="0"/>
                          <a:cs typeface="Times New Roman" panose="02020603050405020304" pitchFamily="18" charset="0"/>
                        </a:rPr>
                        <a:t> </a:t>
                      </a:r>
                    </a:p>
                  </a:txBody>
                  <a:tcPr marL="27993" marR="27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800">
                          <a:effectLst/>
                          <a:latin typeface="Calibri" panose="020F0502020204030204" pitchFamily="34" charset="0"/>
                          <a:ea typeface="Calibri" panose="020F0502020204030204" pitchFamily="34" charset="0"/>
                          <a:cs typeface="Times New Roman" panose="02020603050405020304" pitchFamily="18" charset="0"/>
                        </a:rPr>
                        <a:t>3</a:t>
                      </a:r>
                      <a:endParaRPr lang="en-GB" sz="400">
                        <a:effectLst/>
                        <a:latin typeface="Calibri" panose="020F0502020204030204" pitchFamily="34" charset="0"/>
                        <a:ea typeface="Calibri" panose="020F0502020204030204" pitchFamily="34" charset="0"/>
                        <a:cs typeface="Times New Roman" panose="02020603050405020304" pitchFamily="18" charset="0"/>
                      </a:endParaRPr>
                    </a:p>
                  </a:txBody>
                  <a:tcPr marL="27993" marR="27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800">
                          <a:effectLst/>
                          <a:latin typeface="Calibri" panose="020F0502020204030204" pitchFamily="34" charset="0"/>
                          <a:ea typeface="Calibri" panose="020F0502020204030204" pitchFamily="34" charset="0"/>
                          <a:cs typeface="Times New Roman" panose="02020603050405020304" pitchFamily="18" charset="0"/>
                        </a:rPr>
                        <a:t>2</a:t>
                      </a:r>
                      <a:endParaRPr lang="en-GB" sz="400">
                        <a:effectLst/>
                        <a:latin typeface="Calibri" panose="020F0502020204030204" pitchFamily="34" charset="0"/>
                        <a:ea typeface="Calibri" panose="020F0502020204030204" pitchFamily="34" charset="0"/>
                        <a:cs typeface="Times New Roman" panose="02020603050405020304" pitchFamily="18" charset="0"/>
                      </a:endParaRPr>
                    </a:p>
                  </a:txBody>
                  <a:tcPr marL="27993" marR="27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800">
                          <a:effectLst/>
                          <a:latin typeface="Calibri" panose="020F0502020204030204" pitchFamily="34" charset="0"/>
                          <a:ea typeface="Calibri" panose="020F0502020204030204" pitchFamily="34" charset="0"/>
                          <a:cs typeface="Times New Roman" panose="02020603050405020304" pitchFamily="18" charset="0"/>
                        </a:rPr>
                        <a:t>6</a:t>
                      </a:r>
                      <a:endParaRPr lang="en-GB" sz="400">
                        <a:effectLst/>
                        <a:latin typeface="Calibri" panose="020F0502020204030204" pitchFamily="34" charset="0"/>
                        <a:ea typeface="Calibri" panose="020F0502020204030204" pitchFamily="34" charset="0"/>
                        <a:cs typeface="Times New Roman" panose="02020603050405020304" pitchFamily="18" charset="0"/>
                      </a:endParaRPr>
                    </a:p>
                  </a:txBody>
                  <a:tcPr marL="27993" marR="27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600">
                          <a:effectLst/>
                          <a:latin typeface="Calibri" panose="020F0502020204030204" pitchFamily="34" charset="0"/>
                          <a:ea typeface="Calibri" panose="020F0502020204030204" pitchFamily="34" charset="0"/>
                          <a:cs typeface="Times New Roman" panose="02020603050405020304" pitchFamily="18" charset="0"/>
                        </a:rPr>
                        <a:t>All personal or valuable property to be secured by owners</a:t>
                      </a:r>
                      <a:endParaRPr lang="en-GB" sz="400">
                        <a:effectLst/>
                        <a:latin typeface="Calibri" panose="020F0502020204030204" pitchFamily="34" charset="0"/>
                        <a:ea typeface="Calibri" panose="020F0502020204030204" pitchFamily="34" charset="0"/>
                        <a:cs typeface="Times New Roman" panose="02020603050405020304" pitchFamily="18" charset="0"/>
                      </a:endParaRPr>
                    </a:p>
                  </a:txBody>
                  <a:tcPr marL="27993" marR="27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800">
                          <a:effectLst/>
                          <a:latin typeface="Calibri" panose="020F0502020204030204" pitchFamily="34" charset="0"/>
                          <a:ea typeface="Calibri" panose="020F0502020204030204" pitchFamily="34" charset="0"/>
                          <a:cs typeface="Times New Roman" panose="02020603050405020304" pitchFamily="18" charset="0"/>
                        </a:rPr>
                        <a:t>3</a:t>
                      </a:r>
                      <a:endParaRPr lang="en-GB" sz="400">
                        <a:effectLst/>
                        <a:latin typeface="Calibri" panose="020F0502020204030204" pitchFamily="34" charset="0"/>
                        <a:ea typeface="Calibri" panose="020F0502020204030204" pitchFamily="34" charset="0"/>
                        <a:cs typeface="Times New Roman" panose="02020603050405020304" pitchFamily="18" charset="0"/>
                      </a:endParaRPr>
                    </a:p>
                  </a:txBody>
                  <a:tcPr marL="27993" marR="27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800">
                          <a:effectLst/>
                          <a:latin typeface="Calibri" panose="020F0502020204030204" pitchFamily="34" charset="0"/>
                          <a:ea typeface="Calibri" panose="020F0502020204030204" pitchFamily="34" charset="0"/>
                          <a:cs typeface="Times New Roman" panose="02020603050405020304" pitchFamily="18" charset="0"/>
                        </a:rPr>
                        <a:t>1</a:t>
                      </a:r>
                      <a:endParaRPr lang="en-GB" sz="400">
                        <a:effectLst/>
                        <a:latin typeface="Calibri" panose="020F0502020204030204" pitchFamily="34" charset="0"/>
                        <a:ea typeface="Calibri" panose="020F0502020204030204" pitchFamily="34" charset="0"/>
                        <a:cs typeface="Times New Roman" panose="02020603050405020304" pitchFamily="18" charset="0"/>
                      </a:endParaRPr>
                    </a:p>
                  </a:txBody>
                  <a:tcPr marL="27993" marR="27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800">
                          <a:effectLst/>
                          <a:latin typeface="Calibri" panose="020F0502020204030204" pitchFamily="34" charset="0"/>
                          <a:ea typeface="Calibri" panose="020F0502020204030204" pitchFamily="34" charset="0"/>
                          <a:cs typeface="Times New Roman" panose="02020603050405020304" pitchFamily="18" charset="0"/>
                        </a:rPr>
                        <a:t>3 </a:t>
                      </a:r>
                      <a:endParaRPr lang="en-GB" sz="400">
                        <a:effectLst/>
                        <a:latin typeface="Calibri" panose="020F0502020204030204" pitchFamily="34" charset="0"/>
                        <a:ea typeface="Calibri" panose="020F0502020204030204" pitchFamily="34" charset="0"/>
                        <a:cs typeface="Times New Roman" panose="02020603050405020304" pitchFamily="18" charset="0"/>
                      </a:endParaRPr>
                    </a:p>
                  </a:txBody>
                  <a:tcPr marL="27993" marR="27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16050085"/>
                  </a:ext>
                </a:extLst>
              </a:tr>
              <a:tr h="479054">
                <a:tc>
                  <a:txBody>
                    <a:bodyPr/>
                    <a:lstStyle/>
                    <a:p>
                      <a:pPr algn="ctr">
                        <a:lnSpc>
                          <a:spcPct val="115000"/>
                        </a:lnSpc>
                        <a:spcAft>
                          <a:spcPts val="0"/>
                        </a:spcAft>
                      </a:pPr>
                      <a:r>
                        <a:rPr lang="en-GB" sz="600" b="1">
                          <a:effectLst/>
                          <a:latin typeface="Calibri" panose="020F0502020204030204" pitchFamily="34" charset="0"/>
                          <a:ea typeface="Calibri" panose="020F0502020204030204" pitchFamily="34" charset="0"/>
                          <a:cs typeface="Times New Roman" panose="02020603050405020304" pitchFamily="18" charset="0"/>
                        </a:rPr>
                        <a:t>Lone Working</a:t>
                      </a:r>
                      <a:endParaRPr lang="en-GB" sz="400">
                        <a:effectLst/>
                        <a:latin typeface="Calibri" panose="020F0502020204030204" pitchFamily="34" charset="0"/>
                        <a:ea typeface="Calibri" panose="020F0502020204030204" pitchFamily="34" charset="0"/>
                        <a:cs typeface="Times New Roman" panose="02020603050405020304" pitchFamily="18" charset="0"/>
                      </a:endParaRPr>
                    </a:p>
                  </a:txBody>
                  <a:tcPr marL="27993" marR="27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400">
                          <a:effectLst/>
                          <a:latin typeface="Calibri" panose="020F0502020204030204" pitchFamily="34" charset="0"/>
                          <a:ea typeface="Calibri" panose="020F0502020204030204" pitchFamily="34" charset="0"/>
                          <a:cs typeface="Times New Roman" panose="02020603050405020304" pitchFamily="18" charset="0"/>
                        </a:rPr>
                        <a:t> </a:t>
                      </a:r>
                    </a:p>
                    <a:p>
                      <a:pPr algn="ctr">
                        <a:lnSpc>
                          <a:spcPct val="115000"/>
                        </a:lnSpc>
                        <a:spcAft>
                          <a:spcPts val="0"/>
                        </a:spcAft>
                      </a:pPr>
                      <a:r>
                        <a:rPr lang="en-GB" sz="400">
                          <a:effectLst/>
                          <a:latin typeface="Calibri" panose="020F0502020204030204" pitchFamily="34" charset="0"/>
                          <a:ea typeface="Calibri" panose="020F0502020204030204" pitchFamily="34" charset="0"/>
                          <a:cs typeface="Times New Roman" panose="02020603050405020304" pitchFamily="18" charset="0"/>
                        </a:rPr>
                        <a:t>Inability to gain prompt assistance</a:t>
                      </a:r>
                    </a:p>
                  </a:txBody>
                  <a:tcPr marL="27993" marR="2799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400">
                          <a:effectLst/>
                          <a:latin typeface="Calibri" panose="020F0502020204030204" pitchFamily="34" charset="0"/>
                          <a:ea typeface="Calibri" panose="020F0502020204030204" pitchFamily="34" charset="0"/>
                          <a:cs typeface="Times New Roman" panose="02020603050405020304" pitchFamily="18" charset="0"/>
                        </a:rPr>
                        <a:t> </a:t>
                      </a:r>
                    </a:p>
                    <a:p>
                      <a:pPr algn="ctr">
                        <a:lnSpc>
                          <a:spcPct val="115000"/>
                        </a:lnSpc>
                        <a:spcAft>
                          <a:spcPts val="0"/>
                        </a:spcAft>
                      </a:pPr>
                      <a:r>
                        <a:rPr lang="en-GB" sz="400">
                          <a:effectLst/>
                          <a:latin typeface="Calibri" panose="020F0502020204030204" pitchFamily="34" charset="0"/>
                          <a:ea typeface="Calibri" panose="020F0502020204030204" pitchFamily="34" charset="0"/>
                          <a:cs typeface="Times New Roman" panose="02020603050405020304" pitchFamily="18" charset="0"/>
                        </a:rPr>
                        <a:t>Avoid wherever possible</a:t>
                      </a:r>
                    </a:p>
                    <a:p>
                      <a:pPr algn="ctr">
                        <a:lnSpc>
                          <a:spcPct val="115000"/>
                        </a:lnSpc>
                        <a:spcAft>
                          <a:spcPts val="0"/>
                        </a:spcAft>
                      </a:pPr>
                      <a:r>
                        <a:rPr lang="en-GB" sz="400">
                          <a:effectLst/>
                          <a:latin typeface="Calibri" panose="020F0502020204030204" pitchFamily="34" charset="0"/>
                          <a:ea typeface="Calibri" panose="020F0502020204030204" pitchFamily="34" charset="0"/>
                          <a:cs typeface="Times New Roman" panose="02020603050405020304" pitchFamily="18" charset="0"/>
                        </a:rPr>
                        <a:t>Report to Security Control Room</a:t>
                      </a:r>
                    </a:p>
                    <a:p>
                      <a:pPr algn="ctr">
                        <a:lnSpc>
                          <a:spcPct val="115000"/>
                        </a:lnSpc>
                        <a:spcAft>
                          <a:spcPts val="0"/>
                        </a:spcAft>
                      </a:pPr>
                      <a:r>
                        <a:rPr lang="en-GB" sz="400">
                          <a:effectLst/>
                          <a:latin typeface="Calibri" panose="020F0502020204030204" pitchFamily="34" charset="0"/>
                          <a:ea typeface="Calibri" panose="020F0502020204030204" pitchFamily="34" charset="0"/>
                          <a:cs typeface="Times New Roman" panose="02020603050405020304" pitchFamily="18" charset="0"/>
                        </a:rPr>
                        <a:t>Obtain Permit To Work</a:t>
                      </a:r>
                    </a:p>
                  </a:txBody>
                  <a:tcPr marL="27993" marR="2799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800">
                          <a:effectLst/>
                          <a:latin typeface="Calibri" panose="020F0502020204030204" pitchFamily="34" charset="0"/>
                          <a:ea typeface="Calibri" panose="020F0502020204030204" pitchFamily="34" charset="0"/>
                          <a:cs typeface="Times New Roman" panose="02020603050405020304" pitchFamily="18" charset="0"/>
                        </a:rPr>
                        <a:t>3</a:t>
                      </a:r>
                      <a:endParaRPr lang="en-GB" sz="400">
                        <a:effectLst/>
                        <a:latin typeface="Calibri" panose="020F0502020204030204" pitchFamily="34" charset="0"/>
                        <a:ea typeface="Calibri" panose="020F0502020204030204" pitchFamily="34" charset="0"/>
                        <a:cs typeface="Times New Roman" panose="02020603050405020304" pitchFamily="18" charset="0"/>
                      </a:endParaRPr>
                    </a:p>
                  </a:txBody>
                  <a:tcPr marL="27993" marR="27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800" dirty="0">
                          <a:effectLst/>
                          <a:latin typeface="Calibri" panose="020F0502020204030204" pitchFamily="34" charset="0"/>
                          <a:ea typeface="Calibri" panose="020F0502020204030204" pitchFamily="34" charset="0"/>
                          <a:cs typeface="Times New Roman" panose="02020603050405020304" pitchFamily="18" charset="0"/>
                        </a:rPr>
                        <a:t>2</a:t>
                      </a:r>
                      <a:endParaRPr lang="en-GB" sz="400" dirty="0">
                        <a:effectLst/>
                        <a:latin typeface="Calibri" panose="020F0502020204030204" pitchFamily="34" charset="0"/>
                        <a:ea typeface="Calibri" panose="020F0502020204030204" pitchFamily="34" charset="0"/>
                        <a:cs typeface="Times New Roman" panose="02020603050405020304" pitchFamily="18" charset="0"/>
                      </a:endParaRPr>
                    </a:p>
                  </a:txBody>
                  <a:tcPr marL="27993" marR="27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800">
                          <a:effectLst/>
                          <a:latin typeface="Calibri" panose="020F0502020204030204" pitchFamily="34" charset="0"/>
                          <a:ea typeface="Calibri" panose="020F0502020204030204" pitchFamily="34" charset="0"/>
                          <a:cs typeface="Times New Roman" panose="02020603050405020304" pitchFamily="18" charset="0"/>
                        </a:rPr>
                        <a:t>6</a:t>
                      </a:r>
                      <a:endParaRPr lang="en-GB" sz="400">
                        <a:effectLst/>
                        <a:latin typeface="Calibri" panose="020F0502020204030204" pitchFamily="34" charset="0"/>
                        <a:ea typeface="Calibri" panose="020F0502020204030204" pitchFamily="34" charset="0"/>
                        <a:cs typeface="Times New Roman" panose="02020603050405020304" pitchFamily="18" charset="0"/>
                      </a:endParaRPr>
                    </a:p>
                  </a:txBody>
                  <a:tcPr marL="27993" marR="27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600">
                          <a:effectLst/>
                          <a:latin typeface="Calibri" panose="020F0502020204030204" pitchFamily="34" charset="0"/>
                          <a:ea typeface="Calibri" panose="020F0502020204030204" pitchFamily="34" charset="0"/>
                          <a:cs typeface="Times New Roman" panose="02020603050405020304" pitchFamily="18" charset="0"/>
                        </a:rPr>
                        <a:t> </a:t>
                      </a:r>
                      <a:endParaRPr lang="en-GB" sz="40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15000"/>
                        </a:lnSpc>
                        <a:spcAft>
                          <a:spcPts val="0"/>
                        </a:spcAft>
                      </a:pPr>
                      <a:r>
                        <a:rPr lang="en-GB" sz="600">
                          <a:effectLst/>
                          <a:latin typeface="Calibri" panose="020F0502020204030204" pitchFamily="34" charset="0"/>
                          <a:ea typeface="Calibri" panose="020F0502020204030204" pitchFamily="34" charset="0"/>
                          <a:cs typeface="Times New Roman" panose="02020603050405020304" pitchFamily="18" charset="0"/>
                        </a:rPr>
                        <a:t>Individual Responsibility</a:t>
                      </a:r>
                      <a:endParaRPr lang="en-GB" sz="40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15000"/>
                        </a:lnSpc>
                        <a:spcAft>
                          <a:spcPts val="0"/>
                        </a:spcAft>
                      </a:pPr>
                      <a:r>
                        <a:rPr lang="en-GB" sz="600">
                          <a:effectLst/>
                          <a:latin typeface="Calibri" panose="020F0502020204030204" pitchFamily="34" charset="0"/>
                          <a:ea typeface="Calibri" panose="020F0502020204030204" pitchFamily="34" charset="0"/>
                          <a:cs typeface="Times New Roman" panose="02020603050405020304" pitchFamily="18" charset="0"/>
                        </a:rPr>
                        <a:t> </a:t>
                      </a:r>
                      <a:endParaRPr lang="en-GB" sz="400">
                        <a:effectLst/>
                        <a:latin typeface="Calibri" panose="020F0502020204030204" pitchFamily="34" charset="0"/>
                        <a:ea typeface="Calibri" panose="020F0502020204030204" pitchFamily="34" charset="0"/>
                        <a:cs typeface="Times New Roman" panose="02020603050405020304" pitchFamily="18" charset="0"/>
                      </a:endParaRPr>
                    </a:p>
                  </a:txBody>
                  <a:tcPr marL="27993" marR="2799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800">
                          <a:effectLst/>
                          <a:latin typeface="Calibri" panose="020F0502020204030204" pitchFamily="34" charset="0"/>
                          <a:ea typeface="Calibri" panose="020F0502020204030204" pitchFamily="34" charset="0"/>
                          <a:cs typeface="Times New Roman" panose="02020603050405020304" pitchFamily="18" charset="0"/>
                        </a:rPr>
                        <a:t>3</a:t>
                      </a:r>
                      <a:endParaRPr lang="en-GB" sz="400">
                        <a:effectLst/>
                        <a:latin typeface="Calibri" panose="020F0502020204030204" pitchFamily="34" charset="0"/>
                        <a:ea typeface="Calibri" panose="020F0502020204030204" pitchFamily="34" charset="0"/>
                        <a:cs typeface="Times New Roman" panose="02020603050405020304" pitchFamily="18" charset="0"/>
                      </a:endParaRPr>
                    </a:p>
                  </a:txBody>
                  <a:tcPr marL="27993" marR="27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800">
                          <a:effectLst/>
                          <a:latin typeface="Calibri" panose="020F0502020204030204" pitchFamily="34" charset="0"/>
                          <a:ea typeface="Calibri" panose="020F0502020204030204" pitchFamily="34" charset="0"/>
                          <a:cs typeface="Times New Roman" panose="02020603050405020304" pitchFamily="18" charset="0"/>
                        </a:rPr>
                        <a:t>1</a:t>
                      </a:r>
                      <a:endParaRPr lang="en-GB" sz="400">
                        <a:effectLst/>
                        <a:latin typeface="Calibri" panose="020F0502020204030204" pitchFamily="34" charset="0"/>
                        <a:ea typeface="Calibri" panose="020F0502020204030204" pitchFamily="34" charset="0"/>
                        <a:cs typeface="Times New Roman" panose="02020603050405020304" pitchFamily="18" charset="0"/>
                      </a:endParaRPr>
                    </a:p>
                  </a:txBody>
                  <a:tcPr marL="27993" marR="27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800">
                          <a:effectLst/>
                          <a:latin typeface="Calibri" panose="020F0502020204030204" pitchFamily="34" charset="0"/>
                          <a:ea typeface="Calibri" panose="020F0502020204030204" pitchFamily="34" charset="0"/>
                          <a:cs typeface="Times New Roman" panose="02020603050405020304" pitchFamily="18" charset="0"/>
                        </a:rPr>
                        <a:t>3</a:t>
                      </a:r>
                      <a:endParaRPr lang="en-GB" sz="400">
                        <a:effectLst/>
                        <a:latin typeface="Calibri" panose="020F0502020204030204" pitchFamily="34" charset="0"/>
                        <a:ea typeface="Calibri" panose="020F0502020204030204" pitchFamily="34" charset="0"/>
                        <a:cs typeface="Times New Roman" panose="02020603050405020304" pitchFamily="18" charset="0"/>
                      </a:endParaRPr>
                    </a:p>
                  </a:txBody>
                  <a:tcPr marL="27993" marR="27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263587624"/>
                  </a:ext>
                </a:extLst>
              </a:tr>
              <a:tr h="361348">
                <a:tc>
                  <a:txBody>
                    <a:bodyPr/>
                    <a:lstStyle/>
                    <a:p>
                      <a:pPr algn="ctr">
                        <a:lnSpc>
                          <a:spcPct val="115000"/>
                        </a:lnSpc>
                        <a:spcAft>
                          <a:spcPts val="0"/>
                        </a:spcAft>
                      </a:pPr>
                      <a:r>
                        <a:rPr lang="en-GB" sz="600" b="1">
                          <a:effectLst/>
                          <a:latin typeface="Calibri" panose="020F0502020204030204" pitchFamily="34" charset="0"/>
                          <a:ea typeface="Calibri" panose="020F0502020204030204" pitchFamily="34" charset="0"/>
                          <a:cs typeface="Times New Roman" panose="02020603050405020304" pitchFamily="18" charset="0"/>
                        </a:rPr>
                        <a:t>Working at Height</a:t>
                      </a:r>
                      <a:endParaRPr lang="en-GB" sz="400">
                        <a:effectLst/>
                        <a:latin typeface="Calibri" panose="020F0502020204030204" pitchFamily="34" charset="0"/>
                        <a:ea typeface="Calibri" panose="020F0502020204030204" pitchFamily="34" charset="0"/>
                        <a:cs typeface="Times New Roman" panose="02020603050405020304" pitchFamily="18" charset="0"/>
                      </a:endParaRPr>
                    </a:p>
                  </a:txBody>
                  <a:tcPr marL="27993" marR="2799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400">
                          <a:effectLst/>
                          <a:latin typeface="Calibri" panose="020F0502020204030204" pitchFamily="34" charset="0"/>
                          <a:ea typeface="Calibri" panose="020F0502020204030204" pitchFamily="34" charset="0"/>
                          <a:cs typeface="Times New Roman" panose="02020603050405020304" pitchFamily="18" charset="0"/>
                        </a:rPr>
                        <a:t>Falls from height</a:t>
                      </a:r>
                    </a:p>
                  </a:txBody>
                  <a:tcPr marL="27993" marR="2799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400">
                          <a:effectLst/>
                          <a:latin typeface="Calibri" panose="020F0502020204030204" pitchFamily="34" charset="0"/>
                          <a:ea typeface="Calibri" panose="020F0502020204030204" pitchFamily="34" charset="0"/>
                          <a:cs typeface="Times New Roman" panose="02020603050405020304" pitchFamily="18" charset="0"/>
                        </a:rPr>
                        <a:t>Permit To Work Required</a:t>
                      </a:r>
                    </a:p>
                    <a:p>
                      <a:pPr algn="ctr">
                        <a:lnSpc>
                          <a:spcPct val="115000"/>
                        </a:lnSpc>
                        <a:spcAft>
                          <a:spcPts val="0"/>
                        </a:spcAft>
                      </a:pPr>
                      <a:r>
                        <a:rPr lang="en-GB" sz="400">
                          <a:effectLst/>
                          <a:latin typeface="Calibri" panose="020F0502020204030204" pitchFamily="34" charset="0"/>
                          <a:ea typeface="Calibri" panose="020F0502020204030204" pitchFamily="34" charset="0"/>
                          <a:cs typeface="Times New Roman" panose="02020603050405020304" pitchFamily="18" charset="0"/>
                        </a:rPr>
                        <a:t>Roof &amp; Canopy Access via Security Control Room ONLY</a:t>
                      </a:r>
                    </a:p>
                  </a:txBody>
                  <a:tcPr marL="27993" marR="2799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800">
                          <a:effectLst/>
                          <a:latin typeface="Calibri" panose="020F0502020204030204" pitchFamily="34" charset="0"/>
                          <a:ea typeface="Calibri" panose="020F0502020204030204" pitchFamily="34" charset="0"/>
                          <a:cs typeface="Times New Roman" panose="02020603050405020304" pitchFamily="18" charset="0"/>
                        </a:rPr>
                        <a:t>5</a:t>
                      </a:r>
                      <a:endParaRPr lang="en-GB" sz="400">
                        <a:effectLst/>
                        <a:latin typeface="Calibri" panose="020F0502020204030204" pitchFamily="34" charset="0"/>
                        <a:ea typeface="Calibri" panose="020F0502020204030204" pitchFamily="34" charset="0"/>
                        <a:cs typeface="Times New Roman" panose="02020603050405020304" pitchFamily="18" charset="0"/>
                      </a:endParaRPr>
                    </a:p>
                  </a:txBody>
                  <a:tcPr marL="27993" marR="27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800">
                          <a:effectLst/>
                          <a:latin typeface="Calibri" panose="020F0502020204030204" pitchFamily="34" charset="0"/>
                          <a:ea typeface="Calibri" panose="020F0502020204030204" pitchFamily="34" charset="0"/>
                          <a:cs typeface="Times New Roman" panose="02020603050405020304" pitchFamily="18" charset="0"/>
                        </a:rPr>
                        <a:t>2</a:t>
                      </a:r>
                      <a:endParaRPr lang="en-GB" sz="400">
                        <a:effectLst/>
                        <a:latin typeface="Calibri" panose="020F0502020204030204" pitchFamily="34" charset="0"/>
                        <a:ea typeface="Calibri" panose="020F0502020204030204" pitchFamily="34" charset="0"/>
                        <a:cs typeface="Times New Roman" panose="02020603050405020304" pitchFamily="18" charset="0"/>
                      </a:endParaRPr>
                    </a:p>
                  </a:txBody>
                  <a:tcPr marL="27993" marR="27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800">
                          <a:effectLst/>
                          <a:latin typeface="Calibri" panose="020F0502020204030204" pitchFamily="34" charset="0"/>
                          <a:ea typeface="Calibri" panose="020F0502020204030204" pitchFamily="34" charset="0"/>
                          <a:cs typeface="Times New Roman" panose="02020603050405020304" pitchFamily="18" charset="0"/>
                        </a:rPr>
                        <a:t>10</a:t>
                      </a:r>
                      <a:endParaRPr lang="en-GB" sz="400">
                        <a:effectLst/>
                        <a:latin typeface="Calibri" panose="020F0502020204030204" pitchFamily="34" charset="0"/>
                        <a:ea typeface="Calibri" panose="020F0502020204030204" pitchFamily="34" charset="0"/>
                        <a:cs typeface="Times New Roman" panose="02020603050405020304" pitchFamily="18" charset="0"/>
                      </a:endParaRPr>
                    </a:p>
                  </a:txBody>
                  <a:tcPr marL="27993" marR="27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600">
                          <a:effectLst/>
                          <a:latin typeface="Calibri" panose="020F0502020204030204" pitchFamily="34" charset="0"/>
                          <a:ea typeface="Calibri" panose="020F0502020204030204" pitchFamily="34" charset="0"/>
                          <a:cs typeface="Times New Roman" panose="02020603050405020304" pitchFamily="18" charset="0"/>
                        </a:rPr>
                        <a:t>Adequate </a:t>
                      </a:r>
                      <a:endParaRPr lang="en-GB" sz="40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15000"/>
                        </a:lnSpc>
                        <a:spcAft>
                          <a:spcPts val="0"/>
                        </a:spcAft>
                      </a:pPr>
                      <a:r>
                        <a:rPr lang="en-GB" sz="600">
                          <a:effectLst/>
                          <a:latin typeface="Calibri" panose="020F0502020204030204" pitchFamily="34" charset="0"/>
                          <a:ea typeface="Calibri" panose="020F0502020204030204" pitchFamily="34" charset="0"/>
                          <a:cs typeface="Times New Roman" panose="02020603050405020304" pitchFamily="18" charset="0"/>
                        </a:rPr>
                        <a:t>Supervision</a:t>
                      </a:r>
                      <a:endParaRPr lang="en-GB" sz="400">
                        <a:effectLst/>
                        <a:latin typeface="Calibri" panose="020F0502020204030204" pitchFamily="34" charset="0"/>
                        <a:ea typeface="Calibri" panose="020F0502020204030204" pitchFamily="34" charset="0"/>
                        <a:cs typeface="Times New Roman" panose="02020603050405020304" pitchFamily="18" charset="0"/>
                      </a:endParaRPr>
                    </a:p>
                  </a:txBody>
                  <a:tcPr marL="27993" marR="2799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800">
                          <a:effectLst/>
                          <a:latin typeface="Calibri" panose="020F0502020204030204" pitchFamily="34" charset="0"/>
                          <a:ea typeface="Calibri" panose="020F0502020204030204" pitchFamily="34" charset="0"/>
                          <a:cs typeface="Times New Roman" panose="02020603050405020304" pitchFamily="18" charset="0"/>
                        </a:rPr>
                        <a:t>5</a:t>
                      </a:r>
                      <a:endParaRPr lang="en-GB" sz="400">
                        <a:effectLst/>
                        <a:latin typeface="Calibri" panose="020F0502020204030204" pitchFamily="34" charset="0"/>
                        <a:ea typeface="Calibri" panose="020F0502020204030204" pitchFamily="34" charset="0"/>
                        <a:cs typeface="Times New Roman" panose="02020603050405020304" pitchFamily="18" charset="0"/>
                      </a:endParaRPr>
                    </a:p>
                  </a:txBody>
                  <a:tcPr marL="27993" marR="27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800">
                          <a:effectLst/>
                          <a:latin typeface="Calibri" panose="020F0502020204030204" pitchFamily="34" charset="0"/>
                          <a:ea typeface="Calibri" panose="020F0502020204030204" pitchFamily="34" charset="0"/>
                          <a:cs typeface="Times New Roman" panose="02020603050405020304" pitchFamily="18" charset="0"/>
                        </a:rPr>
                        <a:t>1</a:t>
                      </a:r>
                      <a:endParaRPr lang="en-GB" sz="400">
                        <a:effectLst/>
                        <a:latin typeface="Calibri" panose="020F0502020204030204" pitchFamily="34" charset="0"/>
                        <a:ea typeface="Calibri" panose="020F0502020204030204" pitchFamily="34" charset="0"/>
                        <a:cs typeface="Times New Roman" panose="02020603050405020304" pitchFamily="18" charset="0"/>
                      </a:endParaRPr>
                    </a:p>
                  </a:txBody>
                  <a:tcPr marL="27993" marR="27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800" dirty="0">
                          <a:effectLst/>
                          <a:latin typeface="Calibri" panose="020F0502020204030204" pitchFamily="34" charset="0"/>
                          <a:ea typeface="Calibri" panose="020F0502020204030204" pitchFamily="34" charset="0"/>
                          <a:cs typeface="Times New Roman" panose="02020603050405020304" pitchFamily="18" charset="0"/>
                        </a:rPr>
                        <a:t>5</a:t>
                      </a:r>
                      <a:endParaRPr lang="en-GB" sz="400" dirty="0">
                        <a:effectLst/>
                        <a:latin typeface="Calibri" panose="020F0502020204030204" pitchFamily="34" charset="0"/>
                        <a:ea typeface="Calibri" panose="020F0502020204030204" pitchFamily="34" charset="0"/>
                        <a:cs typeface="Times New Roman" panose="02020603050405020304" pitchFamily="18" charset="0"/>
                      </a:endParaRPr>
                    </a:p>
                  </a:txBody>
                  <a:tcPr marL="27993" marR="27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68609656"/>
                  </a:ext>
                </a:extLst>
              </a:tr>
            </a:tbl>
          </a:graphicData>
        </a:graphic>
      </p:graphicFrame>
      <p:sp>
        <p:nvSpPr>
          <p:cNvPr id="6" name="Rectangle 1"/>
          <p:cNvSpPr>
            <a:spLocks noChangeArrowheads="1"/>
          </p:cNvSpPr>
          <p:nvPr/>
        </p:nvSpPr>
        <p:spPr bwMode="auto">
          <a:xfrm>
            <a:off x="159798" y="781528"/>
            <a:ext cx="21502285" cy="2616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lang="en-GB" altLang="en-US" sz="1100" b="1" dirty="0">
                <a:latin typeface="Arial" panose="020B0604020202020204" pitchFamily="34" charset="0"/>
                <a:ea typeface="Calibri" panose="020F0502020204030204" pitchFamily="34" charset="0"/>
                <a:cs typeface="Times New Roman" panose="02020603050405020304" pitchFamily="18" charset="0"/>
              </a:rPr>
              <a:t>Assessment Date:			Review date:			Assessor:</a:t>
            </a:r>
            <a:r>
              <a:rPr kumimoji="0" lang="en-GB" altLang="en-US" sz="1100" b="1" i="0" u="none" strike="noStrike" cap="none" normalizeH="0" baseline="0" dirty="0">
                <a:ln>
                  <a:noFill/>
                </a:ln>
                <a:solidFill>
                  <a:schemeClr val="tx1"/>
                </a:solidFill>
                <a:effectLst/>
                <a:latin typeface="Arial" panose="020B0604020202020204" pitchFamily="34" charset="0"/>
                <a:ea typeface="Calibri" panose="020F0502020204030204" pitchFamily="34" charset="0"/>
                <a:cs typeface="Times New Roman" panose="02020603050405020304" pitchFamily="18" charset="0"/>
              </a:rPr>
              <a:t>	 </a:t>
            </a:r>
            <a:endParaRPr kumimoji="0" lang="en-GB" altLang="en-US" sz="18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336331912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3674884449"/>
              </p:ext>
            </p:extLst>
          </p:nvPr>
        </p:nvGraphicFramePr>
        <p:xfrm>
          <a:off x="-1" y="781236"/>
          <a:ext cx="9005890" cy="5370989"/>
        </p:xfrm>
        <a:graphic>
          <a:graphicData uri="http://schemas.openxmlformats.org/drawingml/2006/table">
            <a:tbl>
              <a:tblPr firstRow="1" firstCol="1" bandRow="1"/>
              <a:tblGrid>
                <a:gridCol w="2000995">
                  <a:extLst>
                    <a:ext uri="{9D8B030D-6E8A-4147-A177-3AD203B41FA5}">
                      <a16:colId xmlns:a16="http://schemas.microsoft.com/office/drawing/2014/main" val="758260808"/>
                    </a:ext>
                  </a:extLst>
                </a:gridCol>
                <a:gridCol w="2000995">
                  <a:extLst>
                    <a:ext uri="{9D8B030D-6E8A-4147-A177-3AD203B41FA5}">
                      <a16:colId xmlns:a16="http://schemas.microsoft.com/office/drawing/2014/main" val="393978846"/>
                    </a:ext>
                  </a:extLst>
                </a:gridCol>
                <a:gridCol w="1000780">
                  <a:extLst>
                    <a:ext uri="{9D8B030D-6E8A-4147-A177-3AD203B41FA5}">
                      <a16:colId xmlns:a16="http://schemas.microsoft.com/office/drawing/2014/main" val="2395371141"/>
                    </a:ext>
                  </a:extLst>
                </a:gridCol>
                <a:gridCol w="1000780">
                  <a:extLst>
                    <a:ext uri="{9D8B030D-6E8A-4147-A177-3AD203B41FA5}">
                      <a16:colId xmlns:a16="http://schemas.microsoft.com/office/drawing/2014/main" val="60480149"/>
                    </a:ext>
                  </a:extLst>
                </a:gridCol>
                <a:gridCol w="1000780">
                  <a:extLst>
                    <a:ext uri="{9D8B030D-6E8A-4147-A177-3AD203B41FA5}">
                      <a16:colId xmlns:a16="http://schemas.microsoft.com/office/drawing/2014/main" val="1779337311"/>
                    </a:ext>
                  </a:extLst>
                </a:gridCol>
                <a:gridCol w="1000780">
                  <a:extLst>
                    <a:ext uri="{9D8B030D-6E8A-4147-A177-3AD203B41FA5}">
                      <a16:colId xmlns:a16="http://schemas.microsoft.com/office/drawing/2014/main" val="2225229125"/>
                    </a:ext>
                  </a:extLst>
                </a:gridCol>
                <a:gridCol w="1000780">
                  <a:extLst>
                    <a:ext uri="{9D8B030D-6E8A-4147-A177-3AD203B41FA5}">
                      <a16:colId xmlns:a16="http://schemas.microsoft.com/office/drawing/2014/main" val="3502225264"/>
                    </a:ext>
                  </a:extLst>
                </a:gridCol>
              </a:tblGrid>
              <a:tr h="524399">
                <a:tc rowSpan="2" gridSpan="2">
                  <a:txBody>
                    <a:bodyPr/>
                    <a:lstStyle/>
                    <a:p>
                      <a:pPr algn="ctr">
                        <a:lnSpc>
                          <a:spcPct val="115000"/>
                        </a:lnSpc>
                        <a:spcAft>
                          <a:spcPts val="0"/>
                        </a:spcAft>
                      </a:pPr>
                      <a:r>
                        <a:rPr lang="en-GB" sz="1400">
                          <a:effectLst/>
                          <a:latin typeface="Calibri" panose="020F0502020204030204" pitchFamily="34" charset="0"/>
                          <a:ea typeface="Calibri" panose="020F0502020204030204" pitchFamily="34" charset="0"/>
                          <a:cs typeface="Times New Roman" panose="02020603050405020304" pitchFamily="18" charset="0"/>
                        </a:rPr>
                        <a:t>Risk Assessment Matrix</a:t>
                      </a:r>
                      <a:endParaRPr lang="en-GB" sz="1000">
                        <a:effectLst/>
                        <a:latin typeface="Calibri" panose="020F0502020204030204" pitchFamily="34" charset="0"/>
                        <a:ea typeface="Calibri" panose="020F0502020204030204" pitchFamily="34" charset="0"/>
                        <a:cs typeface="Times New Roman" panose="02020603050405020304" pitchFamily="18" charset="0"/>
                      </a:endParaRPr>
                    </a:p>
                  </a:txBody>
                  <a:tcPr marL="60135" marR="601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rowSpan="2" hMerge="1">
                  <a:txBody>
                    <a:bodyPr/>
                    <a:lstStyle/>
                    <a:p>
                      <a:endParaRPr lang="en-GB"/>
                    </a:p>
                  </a:txBody>
                  <a:tcPr/>
                </a:tc>
                <a:tc gridSpan="5">
                  <a:txBody>
                    <a:bodyPr/>
                    <a:lstStyle/>
                    <a:p>
                      <a:pPr algn="ctr">
                        <a:lnSpc>
                          <a:spcPct val="115000"/>
                        </a:lnSpc>
                        <a:spcAft>
                          <a:spcPts val="0"/>
                        </a:spcAft>
                      </a:pPr>
                      <a:r>
                        <a:rPr lang="en-GB" sz="2300" b="1">
                          <a:effectLst/>
                          <a:latin typeface="Calibri" panose="020F0502020204030204" pitchFamily="34" charset="0"/>
                          <a:ea typeface="Calibri" panose="020F0502020204030204" pitchFamily="34" charset="0"/>
                          <a:cs typeface="Times New Roman" panose="02020603050405020304" pitchFamily="18" charset="0"/>
                        </a:rPr>
                        <a:t>L I K L I H O O D</a:t>
                      </a:r>
                      <a:endParaRPr lang="en-GB" sz="1000">
                        <a:effectLst/>
                        <a:latin typeface="Calibri" panose="020F0502020204030204" pitchFamily="34" charset="0"/>
                        <a:ea typeface="Calibri" panose="020F0502020204030204" pitchFamily="34" charset="0"/>
                        <a:cs typeface="Times New Roman" panose="02020603050405020304" pitchFamily="18" charset="0"/>
                      </a:endParaRPr>
                    </a:p>
                  </a:txBody>
                  <a:tcPr marL="60135" marR="601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282108729"/>
                  </a:ext>
                </a:extLst>
              </a:tr>
              <a:tr h="319879">
                <a:tc gridSpan="2" vMerge="1">
                  <a:txBody>
                    <a:bodyPr/>
                    <a:lstStyle/>
                    <a:p>
                      <a:endParaRPr lang="en-GB"/>
                    </a:p>
                  </a:txBody>
                  <a:tcPr/>
                </a:tc>
                <a:tc hMerge="1" vMerge="1">
                  <a:txBody>
                    <a:bodyPr/>
                    <a:lstStyle/>
                    <a:p>
                      <a:endParaRPr lang="en-GB"/>
                    </a:p>
                  </a:txBody>
                  <a:tcPr/>
                </a:tc>
                <a:tc>
                  <a:txBody>
                    <a:bodyPr/>
                    <a:lstStyle/>
                    <a:p>
                      <a:pPr algn="ctr">
                        <a:lnSpc>
                          <a:spcPct val="115000"/>
                        </a:lnSpc>
                        <a:spcAft>
                          <a:spcPts val="0"/>
                        </a:spcAft>
                      </a:pPr>
                      <a:r>
                        <a:rPr lang="en-GB" sz="1400" b="1">
                          <a:effectLst/>
                          <a:latin typeface="Calibri" panose="020F0502020204030204" pitchFamily="34" charset="0"/>
                          <a:ea typeface="Calibri" panose="020F0502020204030204" pitchFamily="34" charset="0"/>
                          <a:cs typeface="Times New Roman" panose="02020603050405020304" pitchFamily="18" charset="0"/>
                        </a:rPr>
                        <a:t>UNLIKELY</a:t>
                      </a:r>
                      <a:endParaRPr lang="en-GB" sz="1000">
                        <a:effectLst/>
                        <a:latin typeface="Calibri" panose="020F0502020204030204" pitchFamily="34" charset="0"/>
                        <a:ea typeface="Calibri" panose="020F0502020204030204" pitchFamily="34" charset="0"/>
                        <a:cs typeface="Times New Roman" panose="02020603050405020304" pitchFamily="18" charset="0"/>
                      </a:endParaRPr>
                    </a:p>
                  </a:txBody>
                  <a:tcPr marL="60135" marR="601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a:lnSpc>
                          <a:spcPct val="115000"/>
                        </a:lnSpc>
                        <a:spcAft>
                          <a:spcPts val="0"/>
                        </a:spcAft>
                      </a:pPr>
                      <a:r>
                        <a:rPr lang="en-GB" sz="1400" b="1">
                          <a:effectLst/>
                          <a:latin typeface="Calibri" panose="020F0502020204030204" pitchFamily="34" charset="0"/>
                          <a:ea typeface="Calibri" panose="020F0502020204030204" pitchFamily="34" charset="0"/>
                          <a:cs typeface="Times New Roman" panose="02020603050405020304" pitchFamily="18" charset="0"/>
                        </a:rPr>
                        <a:t>LOW</a:t>
                      </a:r>
                      <a:endParaRPr lang="en-GB" sz="1000">
                        <a:effectLst/>
                        <a:latin typeface="Calibri" panose="020F0502020204030204" pitchFamily="34" charset="0"/>
                        <a:ea typeface="Calibri" panose="020F0502020204030204" pitchFamily="34" charset="0"/>
                        <a:cs typeface="Times New Roman" panose="02020603050405020304" pitchFamily="18" charset="0"/>
                      </a:endParaRPr>
                    </a:p>
                  </a:txBody>
                  <a:tcPr marL="60135" marR="601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a:lnSpc>
                          <a:spcPct val="115000"/>
                        </a:lnSpc>
                        <a:spcAft>
                          <a:spcPts val="0"/>
                        </a:spcAft>
                      </a:pPr>
                      <a:r>
                        <a:rPr lang="en-GB" sz="1400" b="1">
                          <a:effectLst/>
                          <a:latin typeface="Calibri" panose="020F0502020204030204" pitchFamily="34" charset="0"/>
                          <a:ea typeface="Calibri" panose="020F0502020204030204" pitchFamily="34" charset="0"/>
                          <a:cs typeface="Times New Roman" panose="02020603050405020304" pitchFamily="18" charset="0"/>
                        </a:rPr>
                        <a:t>MEDIUM</a:t>
                      </a:r>
                      <a:endParaRPr lang="en-GB" sz="1000">
                        <a:effectLst/>
                        <a:latin typeface="Calibri" panose="020F0502020204030204" pitchFamily="34" charset="0"/>
                        <a:ea typeface="Calibri" panose="020F0502020204030204" pitchFamily="34" charset="0"/>
                        <a:cs typeface="Times New Roman" panose="02020603050405020304" pitchFamily="18" charset="0"/>
                      </a:endParaRPr>
                    </a:p>
                  </a:txBody>
                  <a:tcPr marL="60135" marR="601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a:lnSpc>
                          <a:spcPct val="115000"/>
                        </a:lnSpc>
                        <a:spcAft>
                          <a:spcPts val="0"/>
                        </a:spcAft>
                      </a:pPr>
                      <a:r>
                        <a:rPr lang="en-GB" sz="1400" b="1">
                          <a:effectLst/>
                          <a:latin typeface="Calibri" panose="020F0502020204030204" pitchFamily="34" charset="0"/>
                          <a:ea typeface="Calibri" panose="020F0502020204030204" pitchFamily="34" charset="0"/>
                          <a:cs typeface="Times New Roman" panose="02020603050405020304" pitchFamily="18" charset="0"/>
                        </a:rPr>
                        <a:t>HIGH</a:t>
                      </a:r>
                      <a:endParaRPr lang="en-GB" sz="1000">
                        <a:effectLst/>
                        <a:latin typeface="Calibri" panose="020F0502020204030204" pitchFamily="34" charset="0"/>
                        <a:ea typeface="Calibri" panose="020F0502020204030204" pitchFamily="34" charset="0"/>
                        <a:cs typeface="Times New Roman" panose="02020603050405020304" pitchFamily="18" charset="0"/>
                      </a:endParaRPr>
                    </a:p>
                  </a:txBody>
                  <a:tcPr marL="60135" marR="601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a:lnSpc>
                          <a:spcPct val="115000"/>
                        </a:lnSpc>
                        <a:spcAft>
                          <a:spcPts val="0"/>
                        </a:spcAft>
                      </a:pPr>
                      <a:r>
                        <a:rPr lang="en-GB" sz="1400" b="1">
                          <a:effectLst/>
                          <a:latin typeface="Calibri" panose="020F0502020204030204" pitchFamily="34" charset="0"/>
                          <a:ea typeface="Calibri" panose="020F0502020204030204" pitchFamily="34" charset="0"/>
                          <a:cs typeface="Times New Roman" panose="02020603050405020304" pitchFamily="18" charset="0"/>
                        </a:rPr>
                        <a:t>CERTAIN</a:t>
                      </a:r>
                      <a:endParaRPr lang="en-GB" sz="1000">
                        <a:effectLst/>
                        <a:latin typeface="Calibri" panose="020F0502020204030204" pitchFamily="34" charset="0"/>
                        <a:ea typeface="Calibri" panose="020F0502020204030204" pitchFamily="34" charset="0"/>
                        <a:cs typeface="Times New Roman" panose="02020603050405020304" pitchFamily="18" charset="0"/>
                      </a:endParaRPr>
                    </a:p>
                  </a:txBody>
                  <a:tcPr marL="60135" marR="601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603984859"/>
                  </a:ext>
                </a:extLst>
              </a:tr>
              <a:tr h="688147">
                <a:tc rowSpan="5">
                  <a:txBody>
                    <a:bodyPr/>
                    <a:lstStyle/>
                    <a:p>
                      <a:pPr algn="ctr">
                        <a:lnSpc>
                          <a:spcPct val="115000"/>
                        </a:lnSpc>
                        <a:spcAft>
                          <a:spcPts val="0"/>
                        </a:spcAft>
                      </a:pPr>
                      <a:r>
                        <a:rPr lang="en-GB" sz="1400" b="1">
                          <a:effectLst/>
                          <a:latin typeface="Calibri" panose="020F0502020204030204" pitchFamily="34" charset="0"/>
                          <a:ea typeface="Calibri" panose="020F0502020204030204" pitchFamily="34" charset="0"/>
                          <a:cs typeface="Times New Roman" panose="02020603050405020304" pitchFamily="18" charset="0"/>
                        </a:rPr>
                        <a:t> </a:t>
                      </a:r>
                      <a:endParaRPr lang="en-GB" sz="100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15000"/>
                        </a:lnSpc>
                        <a:spcAft>
                          <a:spcPts val="0"/>
                        </a:spcAft>
                      </a:pPr>
                      <a:r>
                        <a:rPr lang="en-GB" sz="1400" b="1">
                          <a:effectLst/>
                          <a:latin typeface="Calibri" panose="020F0502020204030204" pitchFamily="34" charset="0"/>
                          <a:ea typeface="Calibri" panose="020F0502020204030204" pitchFamily="34" charset="0"/>
                          <a:cs typeface="Times New Roman" panose="02020603050405020304" pitchFamily="18" charset="0"/>
                        </a:rPr>
                        <a:t> </a:t>
                      </a:r>
                      <a:endParaRPr lang="en-GB" sz="100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15000"/>
                        </a:lnSpc>
                        <a:spcAft>
                          <a:spcPts val="0"/>
                        </a:spcAft>
                      </a:pPr>
                      <a:r>
                        <a:rPr lang="en-GB" sz="1900" b="1">
                          <a:effectLst/>
                          <a:latin typeface="Calibri" panose="020F0502020204030204" pitchFamily="34" charset="0"/>
                          <a:ea typeface="Calibri" panose="020F0502020204030204" pitchFamily="34" charset="0"/>
                          <a:cs typeface="Times New Roman" panose="02020603050405020304" pitchFamily="18" charset="0"/>
                        </a:rPr>
                        <a:t>S</a:t>
                      </a:r>
                      <a:endParaRPr lang="en-GB" sz="100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15000"/>
                        </a:lnSpc>
                        <a:spcAft>
                          <a:spcPts val="0"/>
                        </a:spcAft>
                      </a:pPr>
                      <a:r>
                        <a:rPr lang="en-GB" sz="1900" b="1">
                          <a:effectLst/>
                          <a:latin typeface="Calibri" panose="020F0502020204030204" pitchFamily="34" charset="0"/>
                          <a:ea typeface="Calibri" panose="020F0502020204030204" pitchFamily="34" charset="0"/>
                          <a:cs typeface="Times New Roman" panose="02020603050405020304" pitchFamily="18" charset="0"/>
                        </a:rPr>
                        <a:t>E</a:t>
                      </a:r>
                      <a:endParaRPr lang="en-GB" sz="100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15000"/>
                        </a:lnSpc>
                        <a:spcAft>
                          <a:spcPts val="0"/>
                        </a:spcAft>
                      </a:pPr>
                      <a:r>
                        <a:rPr lang="en-GB" sz="1900" b="1">
                          <a:effectLst/>
                          <a:latin typeface="Calibri" panose="020F0502020204030204" pitchFamily="34" charset="0"/>
                          <a:ea typeface="Calibri" panose="020F0502020204030204" pitchFamily="34" charset="0"/>
                          <a:cs typeface="Times New Roman" panose="02020603050405020304" pitchFamily="18" charset="0"/>
                        </a:rPr>
                        <a:t>V</a:t>
                      </a:r>
                      <a:endParaRPr lang="en-GB" sz="100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15000"/>
                        </a:lnSpc>
                        <a:spcAft>
                          <a:spcPts val="0"/>
                        </a:spcAft>
                      </a:pPr>
                      <a:r>
                        <a:rPr lang="en-GB" sz="1900" b="1">
                          <a:effectLst/>
                          <a:latin typeface="Calibri" panose="020F0502020204030204" pitchFamily="34" charset="0"/>
                          <a:ea typeface="Calibri" panose="020F0502020204030204" pitchFamily="34" charset="0"/>
                          <a:cs typeface="Times New Roman" panose="02020603050405020304" pitchFamily="18" charset="0"/>
                        </a:rPr>
                        <a:t>E</a:t>
                      </a:r>
                      <a:endParaRPr lang="en-GB" sz="100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15000"/>
                        </a:lnSpc>
                        <a:spcAft>
                          <a:spcPts val="0"/>
                        </a:spcAft>
                      </a:pPr>
                      <a:r>
                        <a:rPr lang="en-GB" sz="1900" b="1">
                          <a:effectLst/>
                          <a:latin typeface="Calibri" panose="020F0502020204030204" pitchFamily="34" charset="0"/>
                          <a:ea typeface="Calibri" panose="020F0502020204030204" pitchFamily="34" charset="0"/>
                          <a:cs typeface="Times New Roman" panose="02020603050405020304" pitchFamily="18" charset="0"/>
                        </a:rPr>
                        <a:t>R</a:t>
                      </a:r>
                      <a:endParaRPr lang="en-GB" sz="100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15000"/>
                        </a:lnSpc>
                        <a:spcAft>
                          <a:spcPts val="0"/>
                        </a:spcAft>
                      </a:pPr>
                      <a:r>
                        <a:rPr lang="en-GB" sz="1900" b="1">
                          <a:effectLst/>
                          <a:latin typeface="Calibri" panose="020F0502020204030204" pitchFamily="34" charset="0"/>
                          <a:ea typeface="Calibri" panose="020F0502020204030204" pitchFamily="34" charset="0"/>
                          <a:cs typeface="Times New Roman" panose="02020603050405020304" pitchFamily="18" charset="0"/>
                        </a:rPr>
                        <a:t>I</a:t>
                      </a:r>
                      <a:endParaRPr lang="en-GB" sz="100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15000"/>
                        </a:lnSpc>
                        <a:spcAft>
                          <a:spcPts val="0"/>
                        </a:spcAft>
                      </a:pPr>
                      <a:r>
                        <a:rPr lang="en-GB" sz="1900" b="1">
                          <a:effectLst/>
                          <a:latin typeface="Calibri" panose="020F0502020204030204" pitchFamily="34" charset="0"/>
                          <a:ea typeface="Calibri" panose="020F0502020204030204" pitchFamily="34" charset="0"/>
                          <a:cs typeface="Times New Roman" panose="02020603050405020304" pitchFamily="18" charset="0"/>
                        </a:rPr>
                        <a:t>T</a:t>
                      </a:r>
                      <a:endParaRPr lang="en-GB" sz="100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15000"/>
                        </a:lnSpc>
                        <a:spcAft>
                          <a:spcPts val="0"/>
                        </a:spcAft>
                      </a:pPr>
                      <a:r>
                        <a:rPr lang="en-GB" sz="1900" b="1">
                          <a:effectLst/>
                          <a:latin typeface="Calibri" panose="020F0502020204030204" pitchFamily="34" charset="0"/>
                          <a:ea typeface="Calibri" panose="020F0502020204030204" pitchFamily="34" charset="0"/>
                          <a:cs typeface="Times New Roman" panose="02020603050405020304" pitchFamily="18" charset="0"/>
                        </a:rPr>
                        <a:t>Y</a:t>
                      </a:r>
                      <a:endParaRPr lang="en-GB" sz="1000">
                        <a:effectLst/>
                        <a:latin typeface="Calibri" panose="020F0502020204030204" pitchFamily="34" charset="0"/>
                        <a:ea typeface="Calibri" panose="020F0502020204030204" pitchFamily="34" charset="0"/>
                        <a:cs typeface="Times New Roman" panose="02020603050405020304" pitchFamily="18" charset="0"/>
                      </a:endParaRPr>
                    </a:p>
                  </a:txBody>
                  <a:tcPr marL="60135" marR="601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a:lnSpc>
                          <a:spcPct val="115000"/>
                        </a:lnSpc>
                        <a:spcAft>
                          <a:spcPts val="0"/>
                        </a:spcAft>
                      </a:pPr>
                      <a:r>
                        <a:rPr lang="en-GB" sz="1400" b="1">
                          <a:effectLst/>
                          <a:latin typeface="Calibri" panose="020F0502020204030204" pitchFamily="34" charset="0"/>
                          <a:ea typeface="Calibri" panose="020F0502020204030204" pitchFamily="34" charset="0"/>
                          <a:cs typeface="Times New Roman" panose="02020603050405020304" pitchFamily="18" charset="0"/>
                        </a:rPr>
                        <a:t>NEGLIGIBLE</a:t>
                      </a:r>
                      <a:endParaRPr lang="en-GB" sz="1000">
                        <a:effectLst/>
                        <a:latin typeface="Calibri" panose="020F0502020204030204" pitchFamily="34" charset="0"/>
                        <a:ea typeface="Calibri" panose="020F0502020204030204" pitchFamily="34" charset="0"/>
                        <a:cs typeface="Times New Roman" panose="02020603050405020304" pitchFamily="18" charset="0"/>
                      </a:endParaRPr>
                    </a:p>
                  </a:txBody>
                  <a:tcPr marL="60135" marR="601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a:lnSpc>
                          <a:spcPct val="115000"/>
                        </a:lnSpc>
                        <a:spcAft>
                          <a:spcPts val="0"/>
                        </a:spcAft>
                      </a:pPr>
                      <a:r>
                        <a:rPr lang="en-GB" sz="2500" b="1">
                          <a:effectLst/>
                          <a:latin typeface="Calibri" panose="020F0502020204030204" pitchFamily="34" charset="0"/>
                          <a:ea typeface="Calibri" panose="020F0502020204030204" pitchFamily="34" charset="0"/>
                          <a:cs typeface="Times New Roman" panose="02020603050405020304" pitchFamily="18" charset="0"/>
                        </a:rPr>
                        <a:t>1</a:t>
                      </a:r>
                      <a:endParaRPr lang="en-GB" sz="1000">
                        <a:effectLst/>
                        <a:latin typeface="Calibri" panose="020F0502020204030204" pitchFamily="34" charset="0"/>
                        <a:ea typeface="Calibri" panose="020F0502020204030204" pitchFamily="34" charset="0"/>
                        <a:cs typeface="Times New Roman" panose="02020603050405020304" pitchFamily="18" charset="0"/>
                      </a:endParaRPr>
                    </a:p>
                  </a:txBody>
                  <a:tcPr marL="60135" marR="601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6923C"/>
                    </a:solidFill>
                  </a:tcPr>
                </a:tc>
                <a:tc>
                  <a:txBody>
                    <a:bodyPr/>
                    <a:lstStyle/>
                    <a:p>
                      <a:pPr algn="ctr">
                        <a:lnSpc>
                          <a:spcPct val="115000"/>
                        </a:lnSpc>
                        <a:spcAft>
                          <a:spcPts val="0"/>
                        </a:spcAft>
                      </a:pPr>
                      <a:r>
                        <a:rPr lang="en-GB" sz="2500" b="1">
                          <a:effectLst/>
                          <a:latin typeface="Calibri" panose="020F0502020204030204" pitchFamily="34" charset="0"/>
                          <a:ea typeface="Calibri" panose="020F0502020204030204" pitchFamily="34" charset="0"/>
                          <a:cs typeface="Times New Roman" panose="02020603050405020304" pitchFamily="18" charset="0"/>
                        </a:rPr>
                        <a:t>2</a:t>
                      </a:r>
                      <a:endParaRPr lang="en-GB" sz="1000">
                        <a:effectLst/>
                        <a:latin typeface="Calibri" panose="020F0502020204030204" pitchFamily="34" charset="0"/>
                        <a:ea typeface="Calibri" panose="020F0502020204030204" pitchFamily="34" charset="0"/>
                        <a:cs typeface="Times New Roman" panose="02020603050405020304" pitchFamily="18" charset="0"/>
                      </a:endParaRPr>
                    </a:p>
                  </a:txBody>
                  <a:tcPr marL="60135" marR="601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6923C"/>
                    </a:solidFill>
                  </a:tcPr>
                </a:tc>
                <a:tc>
                  <a:txBody>
                    <a:bodyPr/>
                    <a:lstStyle/>
                    <a:p>
                      <a:pPr algn="ctr">
                        <a:lnSpc>
                          <a:spcPct val="115000"/>
                        </a:lnSpc>
                        <a:spcAft>
                          <a:spcPts val="0"/>
                        </a:spcAft>
                      </a:pPr>
                      <a:r>
                        <a:rPr lang="en-GB" sz="2500" b="1">
                          <a:effectLst/>
                          <a:latin typeface="Calibri" panose="020F0502020204030204" pitchFamily="34" charset="0"/>
                          <a:ea typeface="Calibri" panose="020F0502020204030204" pitchFamily="34" charset="0"/>
                          <a:cs typeface="Times New Roman" panose="02020603050405020304" pitchFamily="18" charset="0"/>
                        </a:rPr>
                        <a:t>3</a:t>
                      </a:r>
                      <a:endParaRPr lang="en-GB" sz="1000">
                        <a:effectLst/>
                        <a:latin typeface="Calibri" panose="020F0502020204030204" pitchFamily="34" charset="0"/>
                        <a:ea typeface="Calibri" panose="020F0502020204030204" pitchFamily="34" charset="0"/>
                        <a:cs typeface="Times New Roman" panose="02020603050405020304" pitchFamily="18" charset="0"/>
                      </a:endParaRPr>
                    </a:p>
                  </a:txBody>
                  <a:tcPr marL="60135" marR="601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6923C"/>
                    </a:solidFill>
                  </a:tcPr>
                </a:tc>
                <a:tc>
                  <a:txBody>
                    <a:bodyPr/>
                    <a:lstStyle/>
                    <a:p>
                      <a:pPr algn="ctr">
                        <a:lnSpc>
                          <a:spcPct val="115000"/>
                        </a:lnSpc>
                        <a:spcAft>
                          <a:spcPts val="0"/>
                        </a:spcAft>
                      </a:pPr>
                      <a:r>
                        <a:rPr lang="en-GB" sz="2500" b="1">
                          <a:effectLst/>
                          <a:latin typeface="Calibri" panose="020F0502020204030204" pitchFamily="34" charset="0"/>
                          <a:ea typeface="Calibri" panose="020F0502020204030204" pitchFamily="34" charset="0"/>
                          <a:cs typeface="Times New Roman" panose="02020603050405020304" pitchFamily="18" charset="0"/>
                        </a:rPr>
                        <a:t>4</a:t>
                      </a:r>
                      <a:endParaRPr lang="en-GB" sz="1000">
                        <a:effectLst/>
                        <a:latin typeface="Calibri" panose="020F0502020204030204" pitchFamily="34" charset="0"/>
                        <a:ea typeface="Calibri" panose="020F0502020204030204" pitchFamily="34" charset="0"/>
                        <a:cs typeface="Times New Roman" panose="02020603050405020304" pitchFamily="18" charset="0"/>
                      </a:endParaRPr>
                    </a:p>
                  </a:txBody>
                  <a:tcPr marL="60135" marR="601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6923C"/>
                    </a:solidFill>
                  </a:tcPr>
                </a:tc>
                <a:tc>
                  <a:txBody>
                    <a:bodyPr/>
                    <a:lstStyle/>
                    <a:p>
                      <a:pPr algn="ctr">
                        <a:lnSpc>
                          <a:spcPct val="115000"/>
                        </a:lnSpc>
                        <a:spcAft>
                          <a:spcPts val="0"/>
                        </a:spcAft>
                      </a:pPr>
                      <a:r>
                        <a:rPr lang="en-GB" sz="2500" b="1">
                          <a:effectLst/>
                          <a:latin typeface="Calibri" panose="020F0502020204030204" pitchFamily="34" charset="0"/>
                          <a:ea typeface="Calibri" panose="020F0502020204030204" pitchFamily="34" charset="0"/>
                          <a:cs typeface="Times New Roman" panose="02020603050405020304" pitchFamily="18" charset="0"/>
                        </a:rPr>
                        <a:t>5</a:t>
                      </a:r>
                      <a:endParaRPr lang="en-GB" sz="1000">
                        <a:effectLst/>
                        <a:latin typeface="Calibri" panose="020F0502020204030204" pitchFamily="34" charset="0"/>
                        <a:ea typeface="Calibri" panose="020F0502020204030204" pitchFamily="34" charset="0"/>
                        <a:cs typeface="Times New Roman" panose="02020603050405020304" pitchFamily="18" charset="0"/>
                      </a:endParaRPr>
                    </a:p>
                  </a:txBody>
                  <a:tcPr marL="60135" marR="601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36C0A"/>
                    </a:solidFill>
                  </a:tcPr>
                </a:tc>
                <a:extLst>
                  <a:ext uri="{0D108BD9-81ED-4DB2-BD59-A6C34878D82A}">
                    <a16:rowId xmlns:a16="http://schemas.microsoft.com/office/drawing/2014/main" val="2520603109"/>
                  </a:ext>
                </a:extLst>
              </a:tr>
              <a:tr h="959641">
                <a:tc vMerge="1">
                  <a:txBody>
                    <a:bodyPr/>
                    <a:lstStyle/>
                    <a:p>
                      <a:endParaRPr lang="en-GB"/>
                    </a:p>
                  </a:txBody>
                  <a:tcPr/>
                </a:tc>
                <a:tc>
                  <a:txBody>
                    <a:bodyPr/>
                    <a:lstStyle/>
                    <a:p>
                      <a:pPr algn="ctr">
                        <a:lnSpc>
                          <a:spcPct val="115000"/>
                        </a:lnSpc>
                        <a:spcAft>
                          <a:spcPts val="0"/>
                        </a:spcAft>
                      </a:pPr>
                      <a:r>
                        <a:rPr lang="en-GB" sz="1400" b="1">
                          <a:effectLst/>
                          <a:latin typeface="Calibri" panose="020F0502020204030204" pitchFamily="34" charset="0"/>
                          <a:ea typeface="Calibri" panose="020F0502020204030204" pitchFamily="34" charset="0"/>
                          <a:cs typeface="Times New Roman" panose="02020603050405020304" pitchFamily="18" charset="0"/>
                        </a:rPr>
                        <a:t> </a:t>
                      </a:r>
                      <a:endParaRPr lang="en-GB" sz="100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15000"/>
                        </a:lnSpc>
                        <a:spcAft>
                          <a:spcPts val="0"/>
                        </a:spcAft>
                      </a:pPr>
                      <a:r>
                        <a:rPr lang="en-GB" sz="1400" b="1">
                          <a:effectLst/>
                          <a:latin typeface="Calibri" panose="020F0502020204030204" pitchFamily="34" charset="0"/>
                          <a:ea typeface="Calibri" panose="020F0502020204030204" pitchFamily="34" charset="0"/>
                          <a:cs typeface="Times New Roman" panose="02020603050405020304" pitchFamily="18" charset="0"/>
                        </a:rPr>
                        <a:t>MINOR</a:t>
                      </a:r>
                      <a:endParaRPr lang="en-GB" sz="100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15000"/>
                        </a:lnSpc>
                        <a:spcAft>
                          <a:spcPts val="0"/>
                        </a:spcAft>
                      </a:pPr>
                      <a:r>
                        <a:rPr lang="en-GB" sz="1400" b="1">
                          <a:effectLst/>
                          <a:latin typeface="Calibri" panose="020F0502020204030204" pitchFamily="34" charset="0"/>
                          <a:ea typeface="Calibri" panose="020F0502020204030204" pitchFamily="34" charset="0"/>
                          <a:cs typeface="Times New Roman" panose="02020603050405020304" pitchFamily="18" charset="0"/>
                        </a:rPr>
                        <a:t> </a:t>
                      </a:r>
                      <a:endParaRPr lang="en-GB" sz="1000">
                        <a:effectLst/>
                        <a:latin typeface="Calibri" panose="020F0502020204030204" pitchFamily="34" charset="0"/>
                        <a:ea typeface="Calibri" panose="020F0502020204030204" pitchFamily="34" charset="0"/>
                        <a:cs typeface="Times New Roman" panose="02020603050405020304" pitchFamily="18" charset="0"/>
                      </a:endParaRPr>
                    </a:p>
                  </a:txBody>
                  <a:tcPr marL="60135" marR="601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a:lnSpc>
                          <a:spcPct val="115000"/>
                        </a:lnSpc>
                        <a:spcAft>
                          <a:spcPts val="0"/>
                        </a:spcAft>
                      </a:pPr>
                      <a:r>
                        <a:rPr lang="en-GB" sz="2500" b="1">
                          <a:effectLst/>
                          <a:latin typeface="Calibri" panose="020F0502020204030204" pitchFamily="34" charset="0"/>
                          <a:ea typeface="Calibri" panose="020F0502020204030204" pitchFamily="34" charset="0"/>
                          <a:cs typeface="Times New Roman" panose="02020603050405020304" pitchFamily="18" charset="0"/>
                        </a:rPr>
                        <a:t>2</a:t>
                      </a:r>
                      <a:endParaRPr lang="en-GB" sz="1000">
                        <a:effectLst/>
                        <a:latin typeface="Calibri" panose="020F0502020204030204" pitchFamily="34" charset="0"/>
                        <a:ea typeface="Calibri" panose="020F0502020204030204" pitchFamily="34" charset="0"/>
                        <a:cs typeface="Times New Roman" panose="02020603050405020304" pitchFamily="18" charset="0"/>
                      </a:endParaRPr>
                    </a:p>
                  </a:txBody>
                  <a:tcPr marL="60135" marR="601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6923C"/>
                    </a:solidFill>
                  </a:tcPr>
                </a:tc>
                <a:tc>
                  <a:txBody>
                    <a:bodyPr/>
                    <a:lstStyle/>
                    <a:p>
                      <a:pPr algn="ctr">
                        <a:lnSpc>
                          <a:spcPct val="115000"/>
                        </a:lnSpc>
                        <a:spcAft>
                          <a:spcPts val="0"/>
                        </a:spcAft>
                      </a:pPr>
                      <a:r>
                        <a:rPr lang="en-GB" sz="2500" b="1">
                          <a:effectLst/>
                          <a:latin typeface="Calibri" panose="020F0502020204030204" pitchFamily="34" charset="0"/>
                          <a:ea typeface="Calibri" panose="020F0502020204030204" pitchFamily="34" charset="0"/>
                          <a:cs typeface="Times New Roman" panose="02020603050405020304" pitchFamily="18" charset="0"/>
                        </a:rPr>
                        <a:t>4</a:t>
                      </a:r>
                      <a:endParaRPr lang="en-GB" sz="1000">
                        <a:effectLst/>
                        <a:latin typeface="Calibri" panose="020F0502020204030204" pitchFamily="34" charset="0"/>
                        <a:ea typeface="Calibri" panose="020F0502020204030204" pitchFamily="34" charset="0"/>
                        <a:cs typeface="Times New Roman" panose="02020603050405020304" pitchFamily="18" charset="0"/>
                      </a:endParaRPr>
                    </a:p>
                  </a:txBody>
                  <a:tcPr marL="60135" marR="601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6923C"/>
                    </a:solidFill>
                  </a:tcPr>
                </a:tc>
                <a:tc>
                  <a:txBody>
                    <a:bodyPr/>
                    <a:lstStyle/>
                    <a:p>
                      <a:pPr algn="ctr">
                        <a:lnSpc>
                          <a:spcPct val="115000"/>
                        </a:lnSpc>
                        <a:spcAft>
                          <a:spcPts val="0"/>
                        </a:spcAft>
                      </a:pPr>
                      <a:r>
                        <a:rPr lang="en-GB" sz="2500" b="1">
                          <a:effectLst/>
                          <a:latin typeface="Calibri" panose="020F0502020204030204" pitchFamily="34" charset="0"/>
                          <a:ea typeface="Calibri" panose="020F0502020204030204" pitchFamily="34" charset="0"/>
                          <a:cs typeface="Times New Roman" panose="02020603050405020304" pitchFamily="18" charset="0"/>
                        </a:rPr>
                        <a:t>6</a:t>
                      </a:r>
                      <a:endParaRPr lang="en-GB" sz="1000">
                        <a:effectLst/>
                        <a:latin typeface="Calibri" panose="020F0502020204030204" pitchFamily="34" charset="0"/>
                        <a:ea typeface="Calibri" panose="020F0502020204030204" pitchFamily="34" charset="0"/>
                        <a:cs typeface="Times New Roman" panose="02020603050405020304" pitchFamily="18" charset="0"/>
                      </a:endParaRPr>
                    </a:p>
                  </a:txBody>
                  <a:tcPr marL="60135" marR="601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36C0A"/>
                    </a:solidFill>
                  </a:tcPr>
                </a:tc>
                <a:tc>
                  <a:txBody>
                    <a:bodyPr/>
                    <a:lstStyle/>
                    <a:p>
                      <a:pPr algn="ctr">
                        <a:lnSpc>
                          <a:spcPct val="115000"/>
                        </a:lnSpc>
                        <a:spcAft>
                          <a:spcPts val="0"/>
                        </a:spcAft>
                      </a:pPr>
                      <a:r>
                        <a:rPr lang="en-GB" sz="2500" b="1">
                          <a:effectLst/>
                          <a:latin typeface="Calibri" panose="020F0502020204030204" pitchFamily="34" charset="0"/>
                          <a:ea typeface="Calibri" panose="020F0502020204030204" pitchFamily="34" charset="0"/>
                          <a:cs typeface="Times New Roman" panose="02020603050405020304" pitchFamily="18" charset="0"/>
                        </a:rPr>
                        <a:t>8</a:t>
                      </a:r>
                      <a:endParaRPr lang="en-GB" sz="1000">
                        <a:effectLst/>
                        <a:latin typeface="Calibri" panose="020F0502020204030204" pitchFamily="34" charset="0"/>
                        <a:ea typeface="Calibri" panose="020F0502020204030204" pitchFamily="34" charset="0"/>
                        <a:cs typeface="Times New Roman" panose="02020603050405020304" pitchFamily="18" charset="0"/>
                      </a:endParaRPr>
                    </a:p>
                  </a:txBody>
                  <a:tcPr marL="60135" marR="601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36C0A"/>
                    </a:solidFill>
                  </a:tcPr>
                </a:tc>
                <a:tc>
                  <a:txBody>
                    <a:bodyPr/>
                    <a:lstStyle/>
                    <a:p>
                      <a:pPr algn="ctr">
                        <a:lnSpc>
                          <a:spcPct val="115000"/>
                        </a:lnSpc>
                        <a:spcAft>
                          <a:spcPts val="0"/>
                        </a:spcAft>
                      </a:pPr>
                      <a:r>
                        <a:rPr lang="en-GB" sz="2500" b="1">
                          <a:effectLst/>
                          <a:latin typeface="Calibri" panose="020F0502020204030204" pitchFamily="34" charset="0"/>
                          <a:ea typeface="Calibri" panose="020F0502020204030204" pitchFamily="34" charset="0"/>
                          <a:cs typeface="Times New Roman" panose="02020603050405020304" pitchFamily="18" charset="0"/>
                        </a:rPr>
                        <a:t>10</a:t>
                      </a:r>
                      <a:endParaRPr lang="en-GB" sz="1000">
                        <a:effectLst/>
                        <a:latin typeface="Calibri" panose="020F0502020204030204" pitchFamily="34" charset="0"/>
                        <a:ea typeface="Calibri" panose="020F0502020204030204" pitchFamily="34" charset="0"/>
                        <a:cs typeface="Times New Roman" panose="02020603050405020304" pitchFamily="18" charset="0"/>
                      </a:endParaRPr>
                    </a:p>
                  </a:txBody>
                  <a:tcPr marL="60135" marR="601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36C0A"/>
                    </a:solidFill>
                  </a:tcPr>
                </a:tc>
                <a:extLst>
                  <a:ext uri="{0D108BD9-81ED-4DB2-BD59-A6C34878D82A}">
                    <a16:rowId xmlns:a16="http://schemas.microsoft.com/office/drawing/2014/main" val="2819199962"/>
                  </a:ext>
                </a:extLst>
              </a:tr>
              <a:tr h="959641">
                <a:tc vMerge="1">
                  <a:txBody>
                    <a:bodyPr/>
                    <a:lstStyle/>
                    <a:p>
                      <a:endParaRPr lang="en-GB"/>
                    </a:p>
                  </a:txBody>
                  <a:tcPr/>
                </a:tc>
                <a:tc>
                  <a:txBody>
                    <a:bodyPr/>
                    <a:lstStyle/>
                    <a:p>
                      <a:pPr algn="ctr">
                        <a:lnSpc>
                          <a:spcPct val="115000"/>
                        </a:lnSpc>
                        <a:spcAft>
                          <a:spcPts val="0"/>
                        </a:spcAft>
                      </a:pPr>
                      <a:r>
                        <a:rPr lang="en-GB" sz="1400" b="1">
                          <a:effectLst/>
                          <a:latin typeface="Calibri" panose="020F0502020204030204" pitchFamily="34" charset="0"/>
                          <a:ea typeface="Calibri" panose="020F0502020204030204" pitchFamily="34" charset="0"/>
                          <a:cs typeface="Times New Roman" panose="02020603050405020304" pitchFamily="18" charset="0"/>
                        </a:rPr>
                        <a:t> </a:t>
                      </a:r>
                      <a:endParaRPr lang="en-GB" sz="100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15000"/>
                        </a:lnSpc>
                        <a:spcAft>
                          <a:spcPts val="0"/>
                        </a:spcAft>
                      </a:pPr>
                      <a:r>
                        <a:rPr lang="en-GB" sz="1400" b="1">
                          <a:effectLst/>
                          <a:latin typeface="Calibri" panose="020F0502020204030204" pitchFamily="34" charset="0"/>
                          <a:ea typeface="Calibri" panose="020F0502020204030204" pitchFamily="34" charset="0"/>
                          <a:cs typeface="Times New Roman" panose="02020603050405020304" pitchFamily="18" charset="0"/>
                        </a:rPr>
                        <a:t>MODERATE</a:t>
                      </a:r>
                      <a:endParaRPr lang="en-GB" sz="100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15000"/>
                        </a:lnSpc>
                        <a:spcAft>
                          <a:spcPts val="0"/>
                        </a:spcAft>
                      </a:pPr>
                      <a:r>
                        <a:rPr lang="en-GB" sz="1400" b="1">
                          <a:effectLst/>
                          <a:latin typeface="Calibri" panose="020F0502020204030204" pitchFamily="34" charset="0"/>
                          <a:ea typeface="Calibri" panose="020F0502020204030204" pitchFamily="34" charset="0"/>
                          <a:cs typeface="Times New Roman" panose="02020603050405020304" pitchFamily="18" charset="0"/>
                        </a:rPr>
                        <a:t> </a:t>
                      </a:r>
                      <a:endParaRPr lang="en-GB" sz="1000">
                        <a:effectLst/>
                        <a:latin typeface="Calibri" panose="020F0502020204030204" pitchFamily="34" charset="0"/>
                        <a:ea typeface="Calibri" panose="020F0502020204030204" pitchFamily="34" charset="0"/>
                        <a:cs typeface="Times New Roman" panose="02020603050405020304" pitchFamily="18" charset="0"/>
                      </a:endParaRPr>
                    </a:p>
                  </a:txBody>
                  <a:tcPr marL="60135" marR="601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a:lnSpc>
                          <a:spcPct val="115000"/>
                        </a:lnSpc>
                        <a:spcAft>
                          <a:spcPts val="0"/>
                        </a:spcAft>
                      </a:pPr>
                      <a:r>
                        <a:rPr lang="en-GB" sz="2500" b="1">
                          <a:effectLst/>
                          <a:latin typeface="Calibri" panose="020F0502020204030204" pitchFamily="34" charset="0"/>
                          <a:ea typeface="Calibri" panose="020F0502020204030204" pitchFamily="34" charset="0"/>
                          <a:cs typeface="Times New Roman" panose="02020603050405020304" pitchFamily="18" charset="0"/>
                        </a:rPr>
                        <a:t>3</a:t>
                      </a:r>
                      <a:endParaRPr lang="en-GB" sz="1000">
                        <a:effectLst/>
                        <a:latin typeface="Calibri" panose="020F0502020204030204" pitchFamily="34" charset="0"/>
                        <a:ea typeface="Calibri" panose="020F0502020204030204" pitchFamily="34" charset="0"/>
                        <a:cs typeface="Times New Roman" panose="02020603050405020304" pitchFamily="18" charset="0"/>
                      </a:endParaRPr>
                    </a:p>
                  </a:txBody>
                  <a:tcPr marL="60135" marR="601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6923C"/>
                    </a:solidFill>
                  </a:tcPr>
                </a:tc>
                <a:tc>
                  <a:txBody>
                    <a:bodyPr/>
                    <a:lstStyle/>
                    <a:p>
                      <a:pPr algn="ctr">
                        <a:lnSpc>
                          <a:spcPct val="115000"/>
                        </a:lnSpc>
                        <a:spcAft>
                          <a:spcPts val="0"/>
                        </a:spcAft>
                      </a:pPr>
                      <a:r>
                        <a:rPr lang="en-GB" sz="2500" b="1">
                          <a:effectLst/>
                          <a:latin typeface="Calibri" panose="020F0502020204030204" pitchFamily="34" charset="0"/>
                          <a:ea typeface="Calibri" panose="020F0502020204030204" pitchFamily="34" charset="0"/>
                          <a:cs typeface="Times New Roman" panose="02020603050405020304" pitchFamily="18" charset="0"/>
                        </a:rPr>
                        <a:t>6</a:t>
                      </a:r>
                      <a:endParaRPr lang="en-GB" sz="1000">
                        <a:effectLst/>
                        <a:latin typeface="Calibri" panose="020F0502020204030204" pitchFamily="34" charset="0"/>
                        <a:ea typeface="Calibri" panose="020F0502020204030204" pitchFamily="34" charset="0"/>
                        <a:cs typeface="Times New Roman" panose="02020603050405020304" pitchFamily="18" charset="0"/>
                      </a:endParaRPr>
                    </a:p>
                  </a:txBody>
                  <a:tcPr marL="60135" marR="601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36C0A"/>
                    </a:solidFill>
                  </a:tcPr>
                </a:tc>
                <a:tc>
                  <a:txBody>
                    <a:bodyPr/>
                    <a:lstStyle/>
                    <a:p>
                      <a:pPr algn="ctr">
                        <a:lnSpc>
                          <a:spcPct val="115000"/>
                        </a:lnSpc>
                        <a:spcAft>
                          <a:spcPts val="0"/>
                        </a:spcAft>
                      </a:pPr>
                      <a:r>
                        <a:rPr lang="en-GB" sz="2500" b="1">
                          <a:effectLst/>
                          <a:latin typeface="Calibri" panose="020F0502020204030204" pitchFamily="34" charset="0"/>
                          <a:ea typeface="Calibri" panose="020F0502020204030204" pitchFamily="34" charset="0"/>
                          <a:cs typeface="Times New Roman" panose="02020603050405020304" pitchFamily="18" charset="0"/>
                        </a:rPr>
                        <a:t>9</a:t>
                      </a:r>
                      <a:endParaRPr lang="en-GB" sz="1000">
                        <a:effectLst/>
                        <a:latin typeface="Calibri" panose="020F0502020204030204" pitchFamily="34" charset="0"/>
                        <a:ea typeface="Calibri" panose="020F0502020204030204" pitchFamily="34" charset="0"/>
                        <a:cs typeface="Times New Roman" panose="02020603050405020304" pitchFamily="18" charset="0"/>
                      </a:endParaRPr>
                    </a:p>
                  </a:txBody>
                  <a:tcPr marL="60135" marR="601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36C0A"/>
                    </a:solidFill>
                  </a:tcPr>
                </a:tc>
                <a:tc>
                  <a:txBody>
                    <a:bodyPr/>
                    <a:lstStyle/>
                    <a:p>
                      <a:pPr algn="ctr">
                        <a:lnSpc>
                          <a:spcPct val="115000"/>
                        </a:lnSpc>
                        <a:spcAft>
                          <a:spcPts val="0"/>
                        </a:spcAft>
                      </a:pPr>
                      <a:r>
                        <a:rPr lang="en-GB" sz="2500" b="1">
                          <a:effectLst/>
                          <a:latin typeface="Calibri" panose="020F0502020204030204" pitchFamily="34" charset="0"/>
                          <a:ea typeface="Calibri" panose="020F0502020204030204" pitchFamily="34" charset="0"/>
                          <a:cs typeface="Times New Roman" panose="02020603050405020304" pitchFamily="18" charset="0"/>
                        </a:rPr>
                        <a:t>12</a:t>
                      </a:r>
                      <a:endParaRPr lang="en-GB" sz="1000">
                        <a:effectLst/>
                        <a:latin typeface="Calibri" panose="020F0502020204030204" pitchFamily="34" charset="0"/>
                        <a:ea typeface="Calibri" panose="020F0502020204030204" pitchFamily="34" charset="0"/>
                        <a:cs typeface="Times New Roman" panose="02020603050405020304" pitchFamily="18" charset="0"/>
                      </a:endParaRPr>
                    </a:p>
                  </a:txBody>
                  <a:tcPr marL="60135" marR="601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36C0A"/>
                    </a:solidFill>
                  </a:tcPr>
                </a:tc>
                <a:tc>
                  <a:txBody>
                    <a:bodyPr/>
                    <a:lstStyle/>
                    <a:p>
                      <a:pPr algn="ctr">
                        <a:lnSpc>
                          <a:spcPct val="115000"/>
                        </a:lnSpc>
                        <a:spcAft>
                          <a:spcPts val="0"/>
                        </a:spcAft>
                      </a:pPr>
                      <a:r>
                        <a:rPr lang="en-GB" sz="2500" b="1">
                          <a:solidFill>
                            <a:srgbClr val="FFFFFF"/>
                          </a:solidFill>
                          <a:effectLst/>
                          <a:latin typeface="Calibri" panose="020F0502020204030204" pitchFamily="34" charset="0"/>
                          <a:ea typeface="Calibri" panose="020F0502020204030204" pitchFamily="34" charset="0"/>
                          <a:cs typeface="Times New Roman" panose="02020603050405020304" pitchFamily="18" charset="0"/>
                        </a:rPr>
                        <a:t>15</a:t>
                      </a:r>
                      <a:endParaRPr lang="en-GB" sz="1000">
                        <a:effectLst/>
                        <a:latin typeface="Calibri" panose="020F0502020204030204" pitchFamily="34" charset="0"/>
                        <a:ea typeface="Calibri" panose="020F0502020204030204" pitchFamily="34" charset="0"/>
                        <a:cs typeface="Times New Roman" panose="02020603050405020304" pitchFamily="18" charset="0"/>
                      </a:endParaRPr>
                    </a:p>
                  </a:txBody>
                  <a:tcPr marL="60135" marR="601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0000"/>
                    </a:solidFill>
                  </a:tcPr>
                </a:tc>
                <a:extLst>
                  <a:ext uri="{0D108BD9-81ED-4DB2-BD59-A6C34878D82A}">
                    <a16:rowId xmlns:a16="http://schemas.microsoft.com/office/drawing/2014/main" val="2410630895"/>
                  </a:ext>
                </a:extLst>
              </a:tr>
              <a:tr h="959641">
                <a:tc vMerge="1">
                  <a:txBody>
                    <a:bodyPr/>
                    <a:lstStyle/>
                    <a:p>
                      <a:endParaRPr lang="en-GB"/>
                    </a:p>
                  </a:txBody>
                  <a:tcPr/>
                </a:tc>
                <a:tc>
                  <a:txBody>
                    <a:bodyPr/>
                    <a:lstStyle/>
                    <a:p>
                      <a:pPr algn="ctr">
                        <a:lnSpc>
                          <a:spcPct val="115000"/>
                        </a:lnSpc>
                        <a:spcAft>
                          <a:spcPts val="0"/>
                        </a:spcAft>
                      </a:pPr>
                      <a:r>
                        <a:rPr lang="en-GB" sz="1400" b="1">
                          <a:effectLst/>
                          <a:latin typeface="Calibri" panose="020F0502020204030204" pitchFamily="34" charset="0"/>
                          <a:ea typeface="Calibri" panose="020F0502020204030204" pitchFamily="34" charset="0"/>
                          <a:cs typeface="Times New Roman" panose="02020603050405020304" pitchFamily="18" charset="0"/>
                        </a:rPr>
                        <a:t> </a:t>
                      </a:r>
                      <a:endParaRPr lang="en-GB" sz="100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15000"/>
                        </a:lnSpc>
                        <a:spcAft>
                          <a:spcPts val="0"/>
                        </a:spcAft>
                      </a:pPr>
                      <a:r>
                        <a:rPr lang="en-GB" sz="1400" b="1">
                          <a:effectLst/>
                          <a:latin typeface="Calibri" panose="020F0502020204030204" pitchFamily="34" charset="0"/>
                          <a:ea typeface="Calibri" panose="020F0502020204030204" pitchFamily="34" charset="0"/>
                          <a:cs typeface="Times New Roman" panose="02020603050405020304" pitchFamily="18" charset="0"/>
                        </a:rPr>
                        <a:t>SERIOUS</a:t>
                      </a:r>
                      <a:endParaRPr lang="en-GB" sz="100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15000"/>
                        </a:lnSpc>
                        <a:spcAft>
                          <a:spcPts val="0"/>
                        </a:spcAft>
                      </a:pPr>
                      <a:r>
                        <a:rPr lang="en-GB" sz="1400" b="1">
                          <a:effectLst/>
                          <a:latin typeface="Calibri" panose="020F0502020204030204" pitchFamily="34" charset="0"/>
                          <a:ea typeface="Calibri" panose="020F0502020204030204" pitchFamily="34" charset="0"/>
                          <a:cs typeface="Times New Roman" panose="02020603050405020304" pitchFamily="18" charset="0"/>
                        </a:rPr>
                        <a:t> </a:t>
                      </a:r>
                      <a:endParaRPr lang="en-GB" sz="1000">
                        <a:effectLst/>
                        <a:latin typeface="Calibri" panose="020F0502020204030204" pitchFamily="34" charset="0"/>
                        <a:ea typeface="Calibri" panose="020F0502020204030204" pitchFamily="34" charset="0"/>
                        <a:cs typeface="Times New Roman" panose="02020603050405020304" pitchFamily="18" charset="0"/>
                      </a:endParaRPr>
                    </a:p>
                  </a:txBody>
                  <a:tcPr marL="60135" marR="601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a:lnSpc>
                          <a:spcPct val="115000"/>
                        </a:lnSpc>
                        <a:spcAft>
                          <a:spcPts val="0"/>
                        </a:spcAft>
                      </a:pPr>
                      <a:r>
                        <a:rPr lang="en-GB" sz="2500" b="1">
                          <a:effectLst/>
                          <a:latin typeface="Calibri" panose="020F0502020204030204" pitchFamily="34" charset="0"/>
                          <a:ea typeface="Calibri" panose="020F0502020204030204" pitchFamily="34" charset="0"/>
                          <a:cs typeface="Times New Roman" panose="02020603050405020304" pitchFamily="18" charset="0"/>
                        </a:rPr>
                        <a:t>4</a:t>
                      </a:r>
                      <a:endParaRPr lang="en-GB" sz="1000">
                        <a:effectLst/>
                        <a:latin typeface="Calibri" panose="020F0502020204030204" pitchFamily="34" charset="0"/>
                        <a:ea typeface="Calibri" panose="020F0502020204030204" pitchFamily="34" charset="0"/>
                        <a:cs typeface="Times New Roman" panose="02020603050405020304" pitchFamily="18" charset="0"/>
                      </a:endParaRPr>
                    </a:p>
                  </a:txBody>
                  <a:tcPr marL="60135" marR="601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6923C"/>
                    </a:solidFill>
                  </a:tcPr>
                </a:tc>
                <a:tc>
                  <a:txBody>
                    <a:bodyPr/>
                    <a:lstStyle/>
                    <a:p>
                      <a:pPr algn="ctr">
                        <a:lnSpc>
                          <a:spcPct val="115000"/>
                        </a:lnSpc>
                        <a:spcAft>
                          <a:spcPts val="0"/>
                        </a:spcAft>
                      </a:pPr>
                      <a:r>
                        <a:rPr lang="en-GB" sz="2500" b="1">
                          <a:effectLst/>
                          <a:latin typeface="Calibri" panose="020F0502020204030204" pitchFamily="34" charset="0"/>
                          <a:ea typeface="Calibri" panose="020F0502020204030204" pitchFamily="34" charset="0"/>
                          <a:cs typeface="Times New Roman" panose="02020603050405020304" pitchFamily="18" charset="0"/>
                        </a:rPr>
                        <a:t>8</a:t>
                      </a:r>
                      <a:endParaRPr lang="en-GB" sz="1000">
                        <a:effectLst/>
                        <a:latin typeface="Calibri" panose="020F0502020204030204" pitchFamily="34" charset="0"/>
                        <a:ea typeface="Calibri" panose="020F0502020204030204" pitchFamily="34" charset="0"/>
                        <a:cs typeface="Times New Roman" panose="02020603050405020304" pitchFamily="18" charset="0"/>
                      </a:endParaRPr>
                    </a:p>
                  </a:txBody>
                  <a:tcPr marL="60135" marR="601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36C0A"/>
                    </a:solidFill>
                  </a:tcPr>
                </a:tc>
                <a:tc>
                  <a:txBody>
                    <a:bodyPr/>
                    <a:lstStyle/>
                    <a:p>
                      <a:pPr algn="ctr">
                        <a:lnSpc>
                          <a:spcPct val="115000"/>
                        </a:lnSpc>
                        <a:spcAft>
                          <a:spcPts val="0"/>
                        </a:spcAft>
                      </a:pPr>
                      <a:r>
                        <a:rPr lang="en-GB" sz="2500" b="1">
                          <a:effectLst/>
                          <a:latin typeface="Calibri" panose="020F0502020204030204" pitchFamily="34" charset="0"/>
                          <a:ea typeface="Calibri" panose="020F0502020204030204" pitchFamily="34" charset="0"/>
                          <a:cs typeface="Times New Roman" panose="02020603050405020304" pitchFamily="18" charset="0"/>
                        </a:rPr>
                        <a:t>12</a:t>
                      </a:r>
                      <a:endParaRPr lang="en-GB" sz="1000">
                        <a:effectLst/>
                        <a:latin typeface="Calibri" panose="020F0502020204030204" pitchFamily="34" charset="0"/>
                        <a:ea typeface="Calibri" panose="020F0502020204030204" pitchFamily="34" charset="0"/>
                        <a:cs typeface="Times New Roman" panose="02020603050405020304" pitchFamily="18" charset="0"/>
                      </a:endParaRPr>
                    </a:p>
                  </a:txBody>
                  <a:tcPr marL="60135" marR="601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36C0A"/>
                    </a:solidFill>
                  </a:tcPr>
                </a:tc>
                <a:tc>
                  <a:txBody>
                    <a:bodyPr/>
                    <a:lstStyle/>
                    <a:p>
                      <a:pPr algn="ctr">
                        <a:lnSpc>
                          <a:spcPct val="115000"/>
                        </a:lnSpc>
                        <a:spcAft>
                          <a:spcPts val="0"/>
                        </a:spcAft>
                      </a:pPr>
                      <a:r>
                        <a:rPr lang="en-GB" sz="2500" b="1">
                          <a:solidFill>
                            <a:srgbClr val="FFFFFF"/>
                          </a:solidFill>
                          <a:effectLst/>
                          <a:latin typeface="Calibri" panose="020F0502020204030204" pitchFamily="34" charset="0"/>
                          <a:ea typeface="Calibri" panose="020F0502020204030204" pitchFamily="34" charset="0"/>
                          <a:cs typeface="Times New Roman" panose="02020603050405020304" pitchFamily="18" charset="0"/>
                        </a:rPr>
                        <a:t>16</a:t>
                      </a:r>
                      <a:endParaRPr lang="en-GB" sz="1000">
                        <a:effectLst/>
                        <a:latin typeface="Calibri" panose="020F0502020204030204" pitchFamily="34" charset="0"/>
                        <a:ea typeface="Calibri" panose="020F0502020204030204" pitchFamily="34" charset="0"/>
                        <a:cs typeface="Times New Roman" panose="02020603050405020304" pitchFamily="18" charset="0"/>
                      </a:endParaRPr>
                    </a:p>
                  </a:txBody>
                  <a:tcPr marL="60135" marR="601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0000"/>
                    </a:solidFill>
                  </a:tcPr>
                </a:tc>
                <a:tc>
                  <a:txBody>
                    <a:bodyPr/>
                    <a:lstStyle/>
                    <a:p>
                      <a:pPr algn="ctr">
                        <a:lnSpc>
                          <a:spcPct val="115000"/>
                        </a:lnSpc>
                        <a:spcAft>
                          <a:spcPts val="0"/>
                        </a:spcAft>
                      </a:pPr>
                      <a:r>
                        <a:rPr lang="en-GB" sz="2500" b="1">
                          <a:solidFill>
                            <a:srgbClr val="FFFFFF"/>
                          </a:solidFill>
                          <a:effectLst/>
                          <a:latin typeface="Calibri" panose="020F0502020204030204" pitchFamily="34" charset="0"/>
                          <a:ea typeface="Calibri" panose="020F0502020204030204" pitchFamily="34" charset="0"/>
                          <a:cs typeface="Times New Roman" panose="02020603050405020304" pitchFamily="18" charset="0"/>
                        </a:rPr>
                        <a:t>20</a:t>
                      </a:r>
                      <a:endParaRPr lang="en-GB" sz="1000">
                        <a:effectLst/>
                        <a:latin typeface="Calibri" panose="020F0502020204030204" pitchFamily="34" charset="0"/>
                        <a:ea typeface="Calibri" panose="020F0502020204030204" pitchFamily="34" charset="0"/>
                        <a:cs typeface="Times New Roman" panose="02020603050405020304" pitchFamily="18" charset="0"/>
                      </a:endParaRPr>
                    </a:p>
                  </a:txBody>
                  <a:tcPr marL="60135" marR="601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0000"/>
                    </a:solidFill>
                  </a:tcPr>
                </a:tc>
                <a:extLst>
                  <a:ext uri="{0D108BD9-81ED-4DB2-BD59-A6C34878D82A}">
                    <a16:rowId xmlns:a16="http://schemas.microsoft.com/office/drawing/2014/main" val="32943513"/>
                  </a:ext>
                </a:extLst>
              </a:tr>
              <a:tr h="959641">
                <a:tc vMerge="1">
                  <a:txBody>
                    <a:bodyPr/>
                    <a:lstStyle/>
                    <a:p>
                      <a:endParaRPr lang="en-GB"/>
                    </a:p>
                  </a:txBody>
                  <a:tcPr/>
                </a:tc>
                <a:tc>
                  <a:txBody>
                    <a:bodyPr/>
                    <a:lstStyle/>
                    <a:p>
                      <a:pPr algn="ctr">
                        <a:lnSpc>
                          <a:spcPct val="115000"/>
                        </a:lnSpc>
                        <a:spcAft>
                          <a:spcPts val="0"/>
                        </a:spcAft>
                      </a:pPr>
                      <a:r>
                        <a:rPr lang="en-GB" sz="1400" b="1">
                          <a:effectLst/>
                          <a:latin typeface="Calibri" panose="020F0502020204030204" pitchFamily="34" charset="0"/>
                          <a:ea typeface="Calibri" panose="020F0502020204030204" pitchFamily="34" charset="0"/>
                          <a:cs typeface="Times New Roman" panose="02020603050405020304" pitchFamily="18" charset="0"/>
                        </a:rPr>
                        <a:t> </a:t>
                      </a:r>
                      <a:endParaRPr lang="en-GB" sz="100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15000"/>
                        </a:lnSpc>
                        <a:spcAft>
                          <a:spcPts val="0"/>
                        </a:spcAft>
                      </a:pPr>
                      <a:r>
                        <a:rPr lang="en-GB" sz="1400" b="1">
                          <a:effectLst/>
                          <a:latin typeface="Calibri" panose="020F0502020204030204" pitchFamily="34" charset="0"/>
                          <a:ea typeface="Calibri" panose="020F0502020204030204" pitchFamily="34" charset="0"/>
                          <a:cs typeface="Times New Roman" panose="02020603050405020304" pitchFamily="18" charset="0"/>
                        </a:rPr>
                        <a:t>FATAL</a:t>
                      </a:r>
                      <a:endParaRPr lang="en-GB" sz="100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15000"/>
                        </a:lnSpc>
                        <a:spcAft>
                          <a:spcPts val="0"/>
                        </a:spcAft>
                      </a:pPr>
                      <a:r>
                        <a:rPr lang="en-GB" sz="1400" b="1">
                          <a:effectLst/>
                          <a:latin typeface="Calibri" panose="020F0502020204030204" pitchFamily="34" charset="0"/>
                          <a:ea typeface="Calibri" panose="020F0502020204030204" pitchFamily="34" charset="0"/>
                          <a:cs typeface="Times New Roman" panose="02020603050405020304" pitchFamily="18" charset="0"/>
                        </a:rPr>
                        <a:t> </a:t>
                      </a:r>
                      <a:endParaRPr lang="en-GB" sz="1000">
                        <a:effectLst/>
                        <a:latin typeface="Calibri" panose="020F0502020204030204" pitchFamily="34" charset="0"/>
                        <a:ea typeface="Calibri" panose="020F0502020204030204" pitchFamily="34" charset="0"/>
                        <a:cs typeface="Times New Roman" panose="02020603050405020304" pitchFamily="18" charset="0"/>
                      </a:endParaRPr>
                    </a:p>
                  </a:txBody>
                  <a:tcPr marL="60135" marR="601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a:lnSpc>
                          <a:spcPct val="115000"/>
                        </a:lnSpc>
                        <a:spcAft>
                          <a:spcPts val="0"/>
                        </a:spcAft>
                      </a:pPr>
                      <a:r>
                        <a:rPr lang="en-GB" sz="2500" b="1">
                          <a:effectLst/>
                          <a:latin typeface="Calibri" panose="020F0502020204030204" pitchFamily="34" charset="0"/>
                          <a:ea typeface="Calibri" panose="020F0502020204030204" pitchFamily="34" charset="0"/>
                          <a:cs typeface="Times New Roman" panose="02020603050405020304" pitchFamily="18" charset="0"/>
                        </a:rPr>
                        <a:t>5</a:t>
                      </a:r>
                      <a:endParaRPr lang="en-GB" sz="1000">
                        <a:effectLst/>
                        <a:latin typeface="Calibri" panose="020F0502020204030204" pitchFamily="34" charset="0"/>
                        <a:ea typeface="Calibri" panose="020F0502020204030204" pitchFamily="34" charset="0"/>
                        <a:cs typeface="Times New Roman" panose="02020603050405020304" pitchFamily="18" charset="0"/>
                      </a:endParaRPr>
                    </a:p>
                  </a:txBody>
                  <a:tcPr marL="60135" marR="601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36C0A"/>
                    </a:solidFill>
                  </a:tcPr>
                </a:tc>
                <a:tc>
                  <a:txBody>
                    <a:bodyPr/>
                    <a:lstStyle/>
                    <a:p>
                      <a:pPr algn="ctr">
                        <a:lnSpc>
                          <a:spcPct val="115000"/>
                        </a:lnSpc>
                        <a:spcAft>
                          <a:spcPts val="0"/>
                        </a:spcAft>
                      </a:pPr>
                      <a:r>
                        <a:rPr lang="en-GB" sz="2500" b="1">
                          <a:effectLst/>
                          <a:latin typeface="Calibri" panose="020F0502020204030204" pitchFamily="34" charset="0"/>
                          <a:ea typeface="Calibri" panose="020F0502020204030204" pitchFamily="34" charset="0"/>
                          <a:cs typeface="Times New Roman" panose="02020603050405020304" pitchFamily="18" charset="0"/>
                        </a:rPr>
                        <a:t>10</a:t>
                      </a:r>
                      <a:endParaRPr lang="en-GB" sz="1000">
                        <a:effectLst/>
                        <a:latin typeface="Calibri" panose="020F0502020204030204" pitchFamily="34" charset="0"/>
                        <a:ea typeface="Calibri" panose="020F0502020204030204" pitchFamily="34" charset="0"/>
                        <a:cs typeface="Times New Roman" panose="02020603050405020304" pitchFamily="18" charset="0"/>
                      </a:endParaRPr>
                    </a:p>
                  </a:txBody>
                  <a:tcPr marL="60135" marR="601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36C0A"/>
                    </a:solidFill>
                  </a:tcPr>
                </a:tc>
                <a:tc>
                  <a:txBody>
                    <a:bodyPr/>
                    <a:lstStyle/>
                    <a:p>
                      <a:pPr algn="ctr">
                        <a:lnSpc>
                          <a:spcPct val="115000"/>
                        </a:lnSpc>
                        <a:spcAft>
                          <a:spcPts val="0"/>
                        </a:spcAft>
                      </a:pPr>
                      <a:r>
                        <a:rPr lang="en-GB" sz="2500" b="1">
                          <a:effectLst/>
                          <a:latin typeface="Calibri" panose="020F0502020204030204" pitchFamily="34" charset="0"/>
                          <a:ea typeface="Calibri" panose="020F0502020204030204" pitchFamily="34" charset="0"/>
                          <a:cs typeface="Times New Roman" panose="02020603050405020304" pitchFamily="18" charset="0"/>
                        </a:rPr>
                        <a:t>15</a:t>
                      </a:r>
                      <a:endParaRPr lang="en-GB" sz="1000">
                        <a:effectLst/>
                        <a:latin typeface="Calibri" panose="020F0502020204030204" pitchFamily="34" charset="0"/>
                        <a:ea typeface="Calibri" panose="020F0502020204030204" pitchFamily="34" charset="0"/>
                        <a:cs typeface="Times New Roman" panose="02020603050405020304" pitchFamily="18" charset="0"/>
                      </a:endParaRPr>
                    </a:p>
                  </a:txBody>
                  <a:tcPr marL="60135" marR="601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0000"/>
                    </a:solidFill>
                  </a:tcPr>
                </a:tc>
                <a:tc>
                  <a:txBody>
                    <a:bodyPr/>
                    <a:lstStyle/>
                    <a:p>
                      <a:pPr algn="ctr">
                        <a:lnSpc>
                          <a:spcPct val="115000"/>
                        </a:lnSpc>
                        <a:spcAft>
                          <a:spcPts val="0"/>
                        </a:spcAft>
                      </a:pPr>
                      <a:r>
                        <a:rPr lang="en-GB" sz="2500" b="1">
                          <a:effectLst/>
                          <a:latin typeface="Calibri" panose="020F0502020204030204" pitchFamily="34" charset="0"/>
                          <a:ea typeface="Calibri" panose="020F0502020204030204" pitchFamily="34" charset="0"/>
                          <a:cs typeface="Times New Roman" panose="02020603050405020304" pitchFamily="18" charset="0"/>
                        </a:rPr>
                        <a:t>20</a:t>
                      </a:r>
                      <a:endParaRPr lang="en-GB" sz="1000">
                        <a:effectLst/>
                        <a:latin typeface="Calibri" panose="020F0502020204030204" pitchFamily="34" charset="0"/>
                        <a:ea typeface="Calibri" panose="020F0502020204030204" pitchFamily="34" charset="0"/>
                        <a:cs typeface="Times New Roman" panose="02020603050405020304" pitchFamily="18" charset="0"/>
                      </a:endParaRPr>
                    </a:p>
                  </a:txBody>
                  <a:tcPr marL="60135" marR="601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0000"/>
                    </a:solidFill>
                  </a:tcPr>
                </a:tc>
                <a:tc>
                  <a:txBody>
                    <a:bodyPr/>
                    <a:lstStyle/>
                    <a:p>
                      <a:pPr algn="ctr">
                        <a:lnSpc>
                          <a:spcPct val="115000"/>
                        </a:lnSpc>
                        <a:spcAft>
                          <a:spcPts val="0"/>
                        </a:spcAft>
                      </a:pPr>
                      <a:r>
                        <a:rPr lang="en-GB" sz="2500" b="1" dirty="0">
                          <a:effectLst/>
                          <a:latin typeface="Calibri" panose="020F0502020204030204" pitchFamily="34" charset="0"/>
                          <a:ea typeface="Calibri" panose="020F0502020204030204" pitchFamily="34" charset="0"/>
                          <a:cs typeface="Times New Roman" panose="02020603050405020304" pitchFamily="18" charset="0"/>
                        </a:rPr>
                        <a:t>25</a:t>
                      </a:r>
                      <a:endParaRPr lang="en-GB"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0135" marR="601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0000"/>
                    </a:solidFill>
                  </a:tcPr>
                </a:tc>
                <a:extLst>
                  <a:ext uri="{0D108BD9-81ED-4DB2-BD59-A6C34878D82A}">
                    <a16:rowId xmlns:a16="http://schemas.microsoft.com/office/drawing/2014/main" val="2364202815"/>
                  </a:ext>
                </a:extLst>
              </a:tr>
            </a:tbl>
          </a:graphicData>
        </a:graphic>
      </p:graphicFrame>
      <p:sp>
        <p:nvSpPr>
          <p:cNvPr id="3" name="Rectangle 1"/>
          <p:cNvSpPr>
            <a:spLocks noChangeArrowheads="1"/>
          </p:cNvSpPr>
          <p:nvPr/>
        </p:nvSpPr>
        <p:spPr bwMode="auto">
          <a:xfrm>
            <a:off x="-3792" y="2110360"/>
            <a:ext cx="9274792" cy="5741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GB"/>
          </a:p>
        </p:txBody>
      </p:sp>
    </p:spTree>
    <p:extLst>
      <p:ext uri="{BB962C8B-B14F-4D97-AF65-F5344CB8AC3E}">
        <p14:creationId xmlns:p14="http://schemas.microsoft.com/office/powerpoint/2010/main" val="387322597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6B1F7C"/>
                </a:solidFill>
              </a:rPr>
              <a:t>Intro - What’s in this pack?</a:t>
            </a:r>
            <a:br>
              <a:rPr lang="en-GB" dirty="0">
                <a:solidFill>
                  <a:srgbClr val="6B1F7C"/>
                </a:solidFill>
              </a:rPr>
            </a:br>
            <a:endParaRPr lang="en-GB" dirty="0">
              <a:solidFill>
                <a:srgbClr val="6B1F7C"/>
              </a:solidFill>
            </a:endParaRPr>
          </a:p>
        </p:txBody>
      </p:sp>
      <p:sp>
        <p:nvSpPr>
          <p:cNvPr id="3" name="Content Placeholder 2"/>
          <p:cNvSpPr>
            <a:spLocks noGrp="1"/>
          </p:cNvSpPr>
          <p:nvPr>
            <p:ph idx="1"/>
          </p:nvPr>
        </p:nvSpPr>
        <p:spPr/>
        <p:txBody>
          <a:bodyPr>
            <a:normAutofit/>
          </a:bodyPr>
          <a:lstStyle/>
          <a:p>
            <a:pPr hangingPunct="0"/>
            <a:r>
              <a:rPr lang="en-US" sz="1200" dirty="0">
                <a:solidFill>
                  <a:srgbClr val="6B1F7C"/>
                </a:solidFill>
              </a:rPr>
              <a:t>Together, the Event Supplier and Services Association (ESSA), the Association of Event Venues (AEV), and the Association of Event </a:t>
            </a:r>
            <a:r>
              <a:rPr lang="en-US" sz="1200" dirty="0" err="1">
                <a:solidFill>
                  <a:srgbClr val="6B1F7C"/>
                </a:solidFill>
              </a:rPr>
              <a:t>Organisers</a:t>
            </a:r>
            <a:r>
              <a:rPr lang="en-US" sz="1200" dirty="0">
                <a:solidFill>
                  <a:srgbClr val="6B1F7C"/>
                </a:solidFill>
              </a:rPr>
              <a:t> (AEO) have worked with their members and the wider industry to drive towards a smooth implementation of The Construction (Design and Management) Regulations (CDM 2015).</a:t>
            </a:r>
            <a:endParaRPr lang="en-GB" sz="1200" dirty="0">
              <a:solidFill>
                <a:srgbClr val="6B1F7C"/>
              </a:solidFill>
            </a:endParaRPr>
          </a:p>
          <a:p>
            <a:endParaRPr lang="en-GB" sz="1200" dirty="0">
              <a:solidFill>
                <a:srgbClr val="6B1F7C"/>
              </a:solidFill>
            </a:endParaRPr>
          </a:p>
          <a:p>
            <a:pPr hangingPunct="0"/>
            <a:r>
              <a:rPr lang="en-US" sz="1200" dirty="0">
                <a:solidFill>
                  <a:srgbClr val="6B1F7C"/>
                </a:solidFill>
              </a:rPr>
              <a:t>This resource pack has been created following almost 4 years of working closely with the Health &amp; Safety Executive (HSE), via cross-association member working groups, sector committees, one-to-one meetings and industry forums. The resource pack, website and the accompanying app have been developed for people in the events industry, specifically those in the exhibition, trade fairs and conference sector, who have legal duties under CDM 2015.</a:t>
            </a:r>
            <a:endParaRPr lang="en-GB" sz="1200" dirty="0">
              <a:solidFill>
                <a:srgbClr val="6B1F7C"/>
              </a:solidFill>
            </a:endParaRPr>
          </a:p>
          <a:p>
            <a:endParaRPr lang="en-GB" sz="1200" dirty="0">
              <a:solidFill>
                <a:srgbClr val="6B1F7C"/>
              </a:solidFill>
            </a:endParaRPr>
          </a:p>
          <a:p>
            <a:pPr hangingPunct="0"/>
            <a:r>
              <a:rPr lang="en-US" sz="1200" dirty="0">
                <a:solidFill>
                  <a:srgbClr val="6B1F7C"/>
                </a:solidFill>
              </a:rPr>
              <a:t>The resource pack outlines the responsibilities of those people with key roles under CDM 2015 and provides proportionate, best practice consideration for the actions that could be taken to discharge those duties.</a:t>
            </a:r>
            <a:endParaRPr lang="en-GB" sz="1200" dirty="0">
              <a:solidFill>
                <a:srgbClr val="6B1F7C"/>
              </a:solidFill>
            </a:endParaRPr>
          </a:p>
          <a:p>
            <a:endParaRPr lang="en-GB" sz="1200" dirty="0">
              <a:solidFill>
                <a:srgbClr val="6B1F7C"/>
              </a:solidFill>
            </a:endParaRPr>
          </a:p>
          <a:p>
            <a:pPr hangingPunct="0"/>
            <a:r>
              <a:rPr lang="en-US" sz="1200" dirty="0">
                <a:solidFill>
                  <a:srgbClr val="6B1F7C"/>
                </a:solidFill>
              </a:rPr>
              <a:t>This resource pack should be viewed as a summary for meeting minimum requirements and should at all times be used in conjunction with Health and Safety at Work Etc. Act, the HSE’s event specific guidance on CDM 2015 and the HSE’s official L153 guidance document on CDM 2015*.</a:t>
            </a:r>
            <a:endParaRPr lang="en-GB" sz="1200" dirty="0">
              <a:solidFill>
                <a:srgbClr val="6B1F7C"/>
              </a:solidFill>
            </a:endParaRPr>
          </a:p>
          <a:p>
            <a:endParaRPr lang="en-GB" dirty="0">
              <a:solidFill>
                <a:srgbClr val="6B1F7C"/>
              </a:solidFill>
            </a:endParaRPr>
          </a:p>
        </p:txBody>
      </p:sp>
    </p:spTree>
    <p:extLst>
      <p:ext uri="{BB962C8B-B14F-4D97-AF65-F5344CB8AC3E}">
        <p14:creationId xmlns:p14="http://schemas.microsoft.com/office/powerpoint/2010/main" val="297035312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solidFill>
                  <a:srgbClr val="6B1F7C"/>
                </a:solidFill>
              </a:rPr>
              <a:t>Risk Rating System</a:t>
            </a:r>
          </a:p>
        </p:txBody>
      </p:sp>
      <p:sp>
        <p:nvSpPr>
          <p:cNvPr id="3" name="Content Placeholder 2"/>
          <p:cNvSpPr>
            <a:spLocks noGrp="1"/>
          </p:cNvSpPr>
          <p:nvPr>
            <p:ph idx="1"/>
          </p:nvPr>
        </p:nvSpPr>
        <p:spPr>
          <a:xfrm>
            <a:off x="126277" y="2139518"/>
            <a:ext cx="8880212" cy="4415955"/>
          </a:xfrm>
        </p:spPr>
        <p:txBody>
          <a:bodyPr>
            <a:normAutofit fontScale="77500" lnSpcReduction="20000"/>
          </a:bodyPr>
          <a:lstStyle/>
          <a:p>
            <a:pPr marL="0" indent="0">
              <a:buNone/>
            </a:pPr>
            <a:r>
              <a:rPr lang="en-GB" dirty="0">
                <a:solidFill>
                  <a:srgbClr val="7030A0"/>
                </a:solidFill>
              </a:rPr>
              <a:t>Risks are rated a) with existing control measures in place and b) once additional recommendations are implemented</a:t>
            </a:r>
          </a:p>
          <a:p>
            <a:pPr marL="0" indent="0">
              <a:buNone/>
            </a:pPr>
            <a:r>
              <a:rPr lang="en-GB" dirty="0">
                <a:solidFill>
                  <a:srgbClr val="7030A0"/>
                </a:solidFill>
              </a:rPr>
              <a:t>Severity and likelihood of harm are estimated.</a:t>
            </a:r>
          </a:p>
          <a:p>
            <a:pPr marL="0" indent="0">
              <a:buNone/>
            </a:pPr>
            <a:endParaRPr lang="en-GB" dirty="0">
              <a:solidFill>
                <a:srgbClr val="7030A0"/>
              </a:solidFill>
            </a:endParaRPr>
          </a:p>
          <a:p>
            <a:pPr marL="0" indent="0">
              <a:buNone/>
            </a:pPr>
            <a:r>
              <a:rPr lang="en-GB" b="1" dirty="0">
                <a:solidFill>
                  <a:srgbClr val="7030A0"/>
                </a:solidFill>
              </a:rPr>
              <a:t>Severity of harm most likely to arise from the hazard:</a:t>
            </a:r>
          </a:p>
          <a:p>
            <a:pPr marL="342900" indent="-342900">
              <a:buAutoNum type="arabicParenR"/>
            </a:pPr>
            <a:r>
              <a:rPr lang="en-GB" b="1" dirty="0">
                <a:solidFill>
                  <a:srgbClr val="7030A0"/>
                </a:solidFill>
              </a:rPr>
              <a:t>Insignificant</a:t>
            </a:r>
            <a:r>
              <a:rPr lang="en-GB" dirty="0">
                <a:solidFill>
                  <a:srgbClr val="7030A0"/>
                </a:solidFill>
              </a:rPr>
              <a:t> - no injury. </a:t>
            </a:r>
          </a:p>
          <a:p>
            <a:pPr marL="342900" indent="-342900">
              <a:buAutoNum type="arabicParenR"/>
            </a:pPr>
            <a:r>
              <a:rPr lang="en-GB" b="1" dirty="0">
                <a:solidFill>
                  <a:srgbClr val="7030A0"/>
                </a:solidFill>
              </a:rPr>
              <a:t>Minor</a:t>
            </a:r>
            <a:r>
              <a:rPr lang="en-GB" dirty="0">
                <a:solidFill>
                  <a:srgbClr val="7030A0"/>
                </a:solidFill>
              </a:rPr>
              <a:t> – minor injuries needing first aid.</a:t>
            </a:r>
          </a:p>
          <a:p>
            <a:pPr marL="342900" indent="-342900">
              <a:buAutoNum type="arabicParenR"/>
            </a:pPr>
            <a:r>
              <a:rPr lang="en-GB" b="1" dirty="0">
                <a:solidFill>
                  <a:srgbClr val="7030A0"/>
                </a:solidFill>
              </a:rPr>
              <a:t>Moderate </a:t>
            </a:r>
            <a:r>
              <a:rPr lang="en-GB" dirty="0">
                <a:solidFill>
                  <a:srgbClr val="7030A0"/>
                </a:solidFill>
              </a:rPr>
              <a:t>– up to three days absence.</a:t>
            </a:r>
          </a:p>
          <a:p>
            <a:pPr marL="342900" indent="-342900">
              <a:buAutoNum type="arabicParenR"/>
            </a:pPr>
            <a:r>
              <a:rPr lang="en-GB" b="1" dirty="0">
                <a:solidFill>
                  <a:srgbClr val="7030A0"/>
                </a:solidFill>
              </a:rPr>
              <a:t>Major</a:t>
            </a:r>
            <a:r>
              <a:rPr lang="en-GB" dirty="0">
                <a:solidFill>
                  <a:srgbClr val="7030A0"/>
                </a:solidFill>
              </a:rPr>
              <a:t> – more than seven days absence.</a:t>
            </a:r>
          </a:p>
          <a:p>
            <a:pPr marL="342900" indent="-342900">
              <a:buAutoNum type="arabicParenR"/>
            </a:pPr>
            <a:r>
              <a:rPr lang="en-GB" b="1" dirty="0">
                <a:solidFill>
                  <a:srgbClr val="7030A0"/>
                </a:solidFill>
              </a:rPr>
              <a:t>Catastrophic </a:t>
            </a:r>
            <a:r>
              <a:rPr lang="en-GB" dirty="0">
                <a:solidFill>
                  <a:srgbClr val="7030A0"/>
                </a:solidFill>
              </a:rPr>
              <a:t>– death.</a:t>
            </a:r>
          </a:p>
          <a:p>
            <a:pPr marL="0" indent="0">
              <a:buNone/>
            </a:pPr>
            <a:endParaRPr lang="en-GB" dirty="0">
              <a:solidFill>
                <a:srgbClr val="7030A0"/>
              </a:solidFill>
            </a:endParaRPr>
          </a:p>
          <a:p>
            <a:pPr marL="0" indent="0">
              <a:buNone/>
            </a:pPr>
            <a:r>
              <a:rPr lang="en-GB" b="1" dirty="0">
                <a:solidFill>
                  <a:srgbClr val="7030A0"/>
                </a:solidFill>
              </a:rPr>
              <a:t>Likelihood of the potential incident:</a:t>
            </a:r>
          </a:p>
          <a:p>
            <a:pPr marL="342900" indent="-342900">
              <a:buAutoNum type="arabicParenR"/>
            </a:pPr>
            <a:r>
              <a:rPr lang="en-GB" b="1" dirty="0">
                <a:solidFill>
                  <a:srgbClr val="7030A0"/>
                </a:solidFill>
              </a:rPr>
              <a:t>Unlikely	</a:t>
            </a:r>
          </a:p>
          <a:p>
            <a:pPr marL="342900" indent="-342900">
              <a:buAutoNum type="arabicParenR"/>
            </a:pPr>
            <a:r>
              <a:rPr lang="en-GB" b="1" dirty="0">
                <a:solidFill>
                  <a:srgbClr val="7030A0"/>
                </a:solidFill>
              </a:rPr>
              <a:t>Low</a:t>
            </a:r>
          </a:p>
          <a:p>
            <a:pPr marL="342900" indent="-342900">
              <a:buAutoNum type="arabicParenR"/>
            </a:pPr>
            <a:r>
              <a:rPr lang="en-GB" b="1" dirty="0">
                <a:solidFill>
                  <a:srgbClr val="7030A0"/>
                </a:solidFill>
              </a:rPr>
              <a:t>Medium</a:t>
            </a:r>
          </a:p>
          <a:p>
            <a:pPr marL="342900" indent="-342900">
              <a:buAutoNum type="arabicParenR"/>
            </a:pPr>
            <a:r>
              <a:rPr lang="en-GB" b="1" dirty="0">
                <a:solidFill>
                  <a:srgbClr val="7030A0"/>
                </a:solidFill>
              </a:rPr>
              <a:t>High</a:t>
            </a:r>
          </a:p>
          <a:p>
            <a:pPr marL="342900" indent="-342900">
              <a:buAutoNum type="arabicParenR"/>
            </a:pPr>
            <a:r>
              <a:rPr lang="en-GB" b="1" dirty="0">
                <a:solidFill>
                  <a:srgbClr val="7030A0"/>
                </a:solidFill>
              </a:rPr>
              <a:t>Certain</a:t>
            </a:r>
          </a:p>
          <a:p>
            <a:pPr marL="0" indent="0">
              <a:buNone/>
            </a:pPr>
            <a:endParaRPr lang="en-GB" b="1" dirty="0">
              <a:solidFill>
                <a:srgbClr val="6B1F7C"/>
              </a:solidFill>
            </a:endParaRPr>
          </a:p>
          <a:p>
            <a:pPr marL="0" indent="0">
              <a:buNone/>
            </a:pPr>
            <a:r>
              <a:rPr lang="en-GB" b="1" dirty="0">
                <a:solidFill>
                  <a:srgbClr val="6B1F7C"/>
                </a:solidFill>
              </a:rPr>
              <a:t>Risk Rating = Severity x likelihood </a:t>
            </a:r>
            <a:r>
              <a:rPr lang="en-GB" dirty="0">
                <a:solidFill>
                  <a:srgbClr val="6B1F7C"/>
                </a:solidFill>
              </a:rPr>
              <a:t>(as shown in the table)</a:t>
            </a:r>
          </a:p>
          <a:p>
            <a:pPr marL="0" indent="0">
              <a:buNone/>
            </a:pPr>
            <a:r>
              <a:rPr lang="en-GB" dirty="0">
                <a:solidFill>
                  <a:srgbClr val="6B1F7C"/>
                </a:solidFill>
              </a:rPr>
              <a:t>The priority of actions arising from the assessment depend on the overall risk rating.</a:t>
            </a:r>
          </a:p>
        </p:txBody>
      </p:sp>
    </p:spTree>
    <p:extLst>
      <p:ext uri="{BB962C8B-B14F-4D97-AF65-F5344CB8AC3E}">
        <p14:creationId xmlns:p14="http://schemas.microsoft.com/office/powerpoint/2010/main" val="406652420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6B1F7C"/>
                </a:solidFill>
              </a:rPr>
              <a:t>Intro - What is CDM 2015</a:t>
            </a:r>
            <a:br>
              <a:rPr lang="en-GB" dirty="0">
                <a:solidFill>
                  <a:srgbClr val="6B1F7C"/>
                </a:solidFill>
              </a:rPr>
            </a:br>
            <a:endParaRPr lang="en-GB" dirty="0">
              <a:solidFill>
                <a:srgbClr val="6B1F7C"/>
              </a:solidFill>
            </a:endParaRPr>
          </a:p>
        </p:txBody>
      </p:sp>
      <p:sp>
        <p:nvSpPr>
          <p:cNvPr id="3" name="Content Placeholder 2"/>
          <p:cNvSpPr>
            <a:spLocks noGrp="1"/>
          </p:cNvSpPr>
          <p:nvPr>
            <p:ph idx="1"/>
          </p:nvPr>
        </p:nvSpPr>
        <p:spPr/>
        <p:txBody>
          <a:bodyPr/>
          <a:lstStyle/>
          <a:p>
            <a:r>
              <a:rPr lang="en-US" sz="1200" dirty="0">
                <a:solidFill>
                  <a:srgbClr val="6B1F7C"/>
                </a:solidFill>
              </a:rPr>
              <a:t>The regulations cover the management of health, safety and welfare when carrying out construction projects. The regulations replace The Construction (Design and Management) Regulations 2007 (CDM 2007) and are applicable to event construction in addition to all existing relevant health and safety law which must also be complied with. Construction work includes, but is not limited to, the assembly or </a:t>
            </a:r>
            <a:r>
              <a:rPr lang="en-US" sz="1200" u="sng" dirty="0">
                <a:solidFill>
                  <a:srgbClr val="6B1F7C"/>
                </a:solidFill>
              </a:rPr>
              <a:t>disassembly</a:t>
            </a:r>
            <a:r>
              <a:rPr lang="en-US" sz="1200" dirty="0">
                <a:solidFill>
                  <a:srgbClr val="6B1F7C"/>
                </a:solidFill>
              </a:rPr>
              <a:t> (e.g. phases within build up and breakdown) of prefabricated elements to form a structure (e.g. shell scheme, features and space only stands). The regulations identify key roles (duty holders) who each have specific responsibilities (duties) to fulfil. A summary of the roles and responsibilities under CDM 2015 is provided below. It is important to note that </a:t>
            </a:r>
            <a:r>
              <a:rPr lang="en-US" sz="1200" dirty="0" err="1">
                <a:solidFill>
                  <a:srgbClr val="6B1F7C"/>
                </a:solidFill>
              </a:rPr>
              <a:t>organisations</a:t>
            </a:r>
            <a:r>
              <a:rPr lang="en-US" sz="1200" dirty="0">
                <a:solidFill>
                  <a:srgbClr val="6B1F7C"/>
                </a:solidFill>
              </a:rPr>
              <a:t> or individuals can assume more than one role for a project e.g. a Client can act as their own Principal Designer and Principal Contractor.</a:t>
            </a:r>
            <a:endParaRPr lang="en-GB" sz="1200" dirty="0">
              <a:solidFill>
                <a:srgbClr val="6B1F7C"/>
              </a:solidFill>
            </a:endParaRPr>
          </a:p>
          <a:p>
            <a:endParaRPr lang="en-GB" dirty="0">
              <a:solidFill>
                <a:srgbClr val="6B1F7C"/>
              </a:solidFill>
            </a:endParaRPr>
          </a:p>
        </p:txBody>
      </p:sp>
    </p:spTree>
    <p:extLst>
      <p:ext uri="{BB962C8B-B14F-4D97-AF65-F5344CB8AC3E}">
        <p14:creationId xmlns:p14="http://schemas.microsoft.com/office/powerpoint/2010/main" val="235640030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2757595567"/>
              </p:ext>
            </p:extLst>
          </p:nvPr>
        </p:nvGraphicFramePr>
        <p:xfrm>
          <a:off x="1266092" y="763480"/>
          <a:ext cx="7025651" cy="5809096"/>
        </p:xfrm>
        <a:graphic>
          <a:graphicData uri="http://schemas.openxmlformats.org/drawingml/2006/table">
            <a:tbl>
              <a:tblPr>
                <a:tableStyleId>{5C22544A-7EE6-4342-B048-85BDC9FD1C3A}</a:tableStyleId>
              </a:tblPr>
              <a:tblGrid>
                <a:gridCol w="2861548">
                  <a:extLst>
                    <a:ext uri="{9D8B030D-6E8A-4147-A177-3AD203B41FA5}">
                      <a16:colId xmlns:a16="http://schemas.microsoft.com/office/drawing/2014/main" val="1575276768"/>
                    </a:ext>
                  </a:extLst>
                </a:gridCol>
                <a:gridCol w="4164103">
                  <a:extLst>
                    <a:ext uri="{9D8B030D-6E8A-4147-A177-3AD203B41FA5}">
                      <a16:colId xmlns:a16="http://schemas.microsoft.com/office/drawing/2014/main" val="1314624508"/>
                    </a:ext>
                  </a:extLst>
                </a:gridCol>
              </a:tblGrid>
              <a:tr h="163228">
                <a:tc>
                  <a:txBody>
                    <a:bodyPr/>
                    <a:lstStyle/>
                    <a:p>
                      <a:pPr marL="1231900">
                        <a:lnSpc>
                          <a:spcPct val="115000"/>
                        </a:lnSpc>
                        <a:spcAft>
                          <a:spcPts val="0"/>
                        </a:spcAft>
                      </a:pPr>
                      <a:r>
                        <a:rPr lang="en-US" sz="900" b="1" dirty="0">
                          <a:solidFill>
                            <a:srgbClr val="6B1F7C"/>
                          </a:solidFill>
                          <a:effectLst/>
                        </a:rPr>
                        <a:t>Role</a:t>
                      </a:r>
                      <a:endParaRPr lang="en-GB" sz="900" b="1"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B1F7C"/>
                    </a:solidFill>
                  </a:tcPr>
                </a:tc>
                <a:tc>
                  <a:txBody>
                    <a:bodyPr/>
                    <a:lstStyle/>
                    <a:p>
                      <a:pPr marL="863600">
                        <a:lnSpc>
                          <a:spcPct val="115000"/>
                        </a:lnSpc>
                        <a:spcAft>
                          <a:spcPts val="0"/>
                        </a:spcAft>
                      </a:pPr>
                      <a:r>
                        <a:rPr lang="en-US" sz="900" b="1" dirty="0">
                          <a:solidFill>
                            <a:srgbClr val="6B1F7C"/>
                          </a:solidFill>
                          <a:effectLst/>
                        </a:rPr>
                        <a:t>Summary of Main Responsibilities</a:t>
                      </a:r>
                      <a:endParaRPr lang="en-GB" sz="900" b="1"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B1F7C"/>
                    </a:solidFill>
                  </a:tcPr>
                </a:tc>
                <a:extLst>
                  <a:ext uri="{0D108BD9-81ED-4DB2-BD59-A6C34878D82A}">
                    <a16:rowId xmlns:a16="http://schemas.microsoft.com/office/drawing/2014/main" val="2913392540"/>
                  </a:ext>
                </a:extLst>
              </a:tr>
              <a:tr h="191024">
                <a:tc>
                  <a:txBody>
                    <a:bodyPr/>
                    <a:lstStyle/>
                    <a:p>
                      <a:pPr marL="88900">
                        <a:lnSpc>
                          <a:spcPct val="115000"/>
                        </a:lnSpc>
                        <a:spcAft>
                          <a:spcPts val="0"/>
                        </a:spcAft>
                      </a:pPr>
                      <a:r>
                        <a:rPr lang="en-US" sz="900" dirty="0">
                          <a:solidFill>
                            <a:srgbClr val="6B1F7C"/>
                          </a:solidFill>
                          <a:effectLst/>
                        </a:rPr>
                        <a:t>Clients are the </a:t>
                      </a:r>
                      <a:r>
                        <a:rPr lang="en-US" sz="900" dirty="0" err="1">
                          <a:solidFill>
                            <a:srgbClr val="6B1F7C"/>
                          </a:solidFill>
                          <a:effectLst/>
                        </a:rPr>
                        <a:t>organisations</a:t>
                      </a:r>
                      <a:r>
                        <a:rPr lang="en-US" sz="900" dirty="0">
                          <a:solidFill>
                            <a:srgbClr val="6B1F7C"/>
                          </a:solidFill>
                          <a:effectLst/>
                        </a:rPr>
                        <a:t> or individuals for</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tc>
                  <a:txBody>
                    <a:bodyPr/>
                    <a:lstStyle/>
                    <a:p>
                      <a:pPr marL="63500">
                        <a:lnSpc>
                          <a:spcPct val="115000"/>
                        </a:lnSpc>
                        <a:spcAft>
                          <a:spcPts val="0"/>
                        </a:spcAft>
                      </a:pPr>
                      <a:r>
                        <a:rPr lang="en-US" sz="900" dirty="0">
                          <a:solidFill>
                            <a:srgbClr val="6B1F7C"/>
                          </a:solidFill>
                          <a:effectLst/>
                        </a:rPr>
                        <a:t>Make suitable arrangements for managing a project. This includes making</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048097262"/>
                  </a:ext>
                </a:extLst>
              </a:tr>
              <a:tr h="177421">
                <a:tc>
                  <a:txBody>
                    <a:bodyPr/>
                    <a:lstStyle/>
                    <a:p>
                      <a:pPr marL="88900">
                        <a:lnSpc>
                          <a:spcPct val="115000"/>
                        </a:lnSpc>
                        <a:spcAft>
                          <a:spcPts val="0"/>
                        </a:spcAft>
                      </a:pPr>
                      <a:r>
                        <a:rPr lang="en-US" sz="900" dirty="0">
                          <a:solidFill>
                            <a:srgbClr val="6B1F7C"/>
                          </a:solidFill>
                          <a:effectLst/>
                        </a:rPr>
                        <a:t>whom a construction project is carried out.</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63500">
                        <a:lnSpc>
                          <a:spcPct val="115000"/>
                        </a:lnSpc>
                        <a:spcAft>
                          <a:spcPts val="0"/>
                        </a:spcAft>
                      </a:pPr>
                      <a:r>
                        <a:rPr lang="en-US" sz="900" dirty="0">
                          <a:solidFill>
                            <a:srgbClr val="6B1F7C"/>
                          </a:solidFill>
                          <a:effectLst/>
                        </a:rPr>
                        <a:t>sure:</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87861201"/>
                  </a:ext>
                </a:extLst>
              </a:tr>
              <a:tr h="195874">
                <a:tc>
                  <a:txBody>
                    <a:bodyPr/>
                    <a:lstStyle/>
                    <a:p>
                      <a:pPr>
                        <a:lnSpc>
                          <a:spcPct val="115000"/>
                        </a:lnSpc>
                        <a:spcAft>
                          <a:spcPts val="0"/>
                        </a:spcAft>
                      </a:pPr>
                      <a:r>
                        <a:rPr lang="en-US" sz="900" dirty="0">
                          <a:solidFill>
                            <a:srgbClr val="6B1F7C"/>
                          </a:solidFill>
                          <a:effectLst/>
                        </a:rPr>
                        <a:t> </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304800">
                        <a:lnSpc>
                          <a:spcPct val="115000"/>
                        </a:lnSpc>
                        <a:spcAft>
                          <a:spcPts val="0"/>
                        </a:spcAft>
                      </a:pPr>
                      <a:r>
                        <a:rPr lang="en-US" sz="900" dirty="0">
                          <a:solidFill>
                            <a:srgbClr val="6B1F7C"/>
                          </a:solidFill>
                          <a:effectLst/>
                        </a:rPr>
                        <a:t>● Robust coordination and cooperation between those involved.</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46454683"/>
                  </a:ext>
                </a:extLst>
              </a:tr>
              <a:tr h="195874">
                <a:tc>
                  <a:txBody>
                    <a:bodyPr/>
                    <a:lstStyle/>
                    <a:p>
                      <a:pPr>
                        <a:lnSpc>
                          <a:spcPct val="115000"/>
                        </a:lnSpc>
                        <a:spcAft>
                          <a:spcPts val="0"/>
                        </a:spcAft>
                      </a:pPr>
                      <a:r>
                        <a:rPr lang="en-US" sz="900" dirty="0">
                          <a:solidFill>
                            <a:srgbClr val="6B1F7C"/>
                          </a:solidFill>
                          <a:effectLst/>
                        </a:rPr>
                        <a:t> </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304800">
                        <a:lnSpc>
                          <a:spcPct val="115000"/>
                        </a:lnSpc>
                        <a:spcAft>
                          <a:spcPts val="0"/>
                        </a:spcAft>
                      </a:pPr>
                      <a:r>
                        <a:rPr lang="en-US" sz="900" dirty="0">
                          <a:solidFill>
                            <a:srgbClr val="6B1F7C"/>
                          </a:solidFill>
                          <a:effectLst/>
                        </a:rPr>
                        <a:t>● Other duty holders are appointed.</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420651848"/>
                  </a:ext>
                </a:extLst>
              </a:tr>
              <a:tr h="195874">
                <a:tc>
                  <a:txBody>
                    <a:bodyPr/>
                    <a:lstStyle/>
                    <a:p>
                      <a:pPr>
                        <a:lnSpc>
                          <a:spcPct val="115000"/>
                        </a:lnSpc>
                        <a:spcAft>
                          <a:spcPts val="0"/>
                        </a:spcAft>
                      </a:pPr>
                      <a:r>
                        <a:rPr lang="en-US" sz="900" dirty="0">
                          <a:solidFill>
                            <a:srgbClr val="6B1F7C"/>
                          </a:solidFill>
                          <a:effectLst/>
                        </a:rPr>
                        <a:t> </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304800">
                        <a:lnSpc>
                          <a:spcPct val="115000"/>
                        </a:lnSpc>
                        <a:spcAft>
                          <a:spcPts val="0"/>
                        </a:spcAft>
                      </a:pPr>
                      <a:r>
                        <a:rPr lang="en-US" sz="900" dirty="0">
                          <a:solidFill>
                            <a:srgbClr val="6B1F7C"/>
                          </a:solidFill>
                          <a:effectLst/>
                        </a:rPr>
                        <a:t>● Sufficient time and resources are allocated.</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573800423"/>
                  </a:ext>
                </a:extLst>
              </a:tr>
              <a:tr h="195874">
                <a:tc>
                  <a:txBody>
                    <a:bodyPr/>
                    <a:lstStyle/>
                    <a:p>
                      <a:pPr>
                        <a:lnSpc>
                          <a:spcPct val="115000"/>
                        </a:lnSpc>
                        <a:spcAft>
                          <a:spcPts val="0"/>
                        </a:spcAft>
                      </a:pPr>
                      <a:r>
                        <a:rPr lang="en-US" sz="900" dirty="0">
                          <a:solidFill>
                            <a:srgbClr val="6B1F7C"/>
                          </a:solidFill>
                          <a:effectLst/>
                        </a:rPr>
                        <a:t> </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304800">
                        <a:lnSpc>
                          <a:spcPct val="115000"/>
                        </a:lnSpc>
                        <a:spcAft>
                          <a:spcPts val="0"/>
                        </a:spcAft>
                      </a:pPr>
                      <a:r>
                        <a:rPr lang="en-US" sz="900" dirty="0">
                          <a:solidFill>
                            <a:srgbClr val="6B1F7C"/>
                          </a:solidFill>
                          <a:effectLst/>
                        </a:rPr>
                        <a:t>● Relevant pre-construction information is prepared and provided to</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270440052"/>
                  </a:ext>
                </a:extLst>
              </a:tr>
              <a:tr h="195874">
                <a:tc>
                  <a:txBody>
                    <a:bodyPr/>
                    <a:lstStyle/>
                    <a:p>
                      <a:pPr>
                        <a:lnSpc>
                          <a:spcPct val="115000"/>
                        </a:lnSpc>
                        <a:spcAft>
                          <a:spcPts val="0"/>
                        </a:spcAft>
                      </a:pPr>
                      <a:r>
                        <a:rPr lang="en-US" sz="900" dirty="0">
                          <a:solidFill>
                            <a:srgbClr val="6B1F7C"/>
                          </a:solidFill>
                          <a:effectLst/>
                        </a:rPr>
                        <a:t> </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444500">
                        <a:lnSpc>
                          <a:spcPct val="115000"/>
                        </a:lnSpc>
                        <a:spcAft>
                          <a:spcPts val="0"/>
                        </a:spcAft>
                      </a:pPr>
                      <a:r>
                        <a:rPr lang="en-US" sz="900" dirty="0">
                          <a:solidFill>
                            <a:srgbClr val="6B1F7C"/>
                          </a:solidFill>
                          <a:effectLst/>
                        </a:rPr>
                        <a:t>other duty holders.</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132646552"/>
                  </a:ext>
                </a:extLst>
              </a:tr>
              <a:tr h="195874">
                <a:tc>
                  <a:txBody>
                    <a:bodyPr/>
                    <a:lstStyle/>
                    <a:p>
                      <a:pPr>
                        <a:lnSpc>
                          <a:spcPct val="115000"/>
                        </a:lnSpc>
                        <a:spcAft>
                          <a:spcPts val="0"/>
                        </a:spcAft>
                      </a:pPr>
                      <a:r>
                        <a:rPr lang="en-US" sz="900" dirty="0">
                          <a:solidFill>
                            <a:srgbClr val="6B1F7C"/>
                          </a:solidFill>
                          <a:effectLst/>
                        </a:rPr>
                        <a:t> </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304800">
                        <a:lnSpc>
                          <a:spcPct val="115000"/>
                        </a:lnSpc>
                        <a:spcAft>
                          <a:spcPts val="0"/>
                        </a:spcAft>
                      </a:pPr>
                      <a:r>
                        <a:rPr lang="en-US" sz="900" dirty="0">
                          <a:solidFill>
                            <a:srgbClr val="6B1F7C"/>
                          </a:solidFill>
                          <a:effectLst/>
                        </a:rPr>
                        <a:t>● The Principal Designer and Principal Contractor carry out their</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845213510"/>
                  </a:ext>
                </a:extLst>
              </a:tr>
              <a:tr h="195874">
                <a:tc>
                  <a:txBody>
                    <a:bodyPr/>
                    <a:lstStyle/>
                    <a:p>
                      <a:pPr>
                        <a:lnSpc>
                          <a:spcPct val="115000"/>
                        </a:lnSpc>
                        <a:spcAft>
                          <a:spcPts val="0"/>
                        </a:spcAft>
                      </a:pPr>
                      <a:r>
                        <a:rPr lang="en-US" sz="900" dirty="0">
                          <a:solidFill>
                            <a:srgbClr val="6B1F7C"/>
                          </a:solidFill>
                          <a:effectLst/>
                        </a:rPr>
                        <a:t> </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444500">
                        <a:lnSpc>
                          <a:spcPct val="115000"/>
                        </a:lnSpc>
                        <a:spcAft>
                          <a:spcPts val="0"/>
                        </a:spcAft>
                      </a:pPr>
                      <a:r>
                        <a:rPr lang="en-US" sz="900" dirty="0">
                          <a:solidFill>
                            <a:srgbClr val="6B1F7C"/>
                          </a:solidFill>
                          <a:effectLst/>
                        </a:rPr>
                        <a:t>duties.</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106531865"/>
                  </a:ext>
                </a:extLst>
              </a:tr>
              <a:tr h="195874">
                <a:tc>
                  <a:txBody>
                    <a:bodyPr/>
                    <a:lstStyle/>
                    <a:p>
                      <a:pPr>
                        <a:lnSpc>
                          <a:spcPct val="115000"/>
                        </a:lnSpc>
                        <a:spcAft>
                          <a:spcPts val="0"/>
                        </a:spcAft>
                      </a:pPr>
                      <a:r>
                        <a:rPr lang="en-US" sz="900" dirty="0">
                          <a:solidFill>
                            <a:srgbClr val="6B1F7C"/>
                          </a:solidFill>
                          <a:effectLst/>
                        </a:rPr>
                        <a:t> </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304800">
                        <a:lnSpc>
                          <a:spcPct val="115000"/>
                        </a:lnSpc>
                        <a:spcAft>
                          <a:spcPts val="0"/>
                        </a:spcAft>
                      </a:pPr>
                      <a:r>
                        <a:rPr lang="en-US" sz="900" dirty="0">
                          <a:solidFill>
                            <a:srgbClr val="6B1F7C"/>
                          </a:solidFill>
                          <a:effectLst/>
                        </a:rPr>
                        <a:t>● Suitable welfare arrangements are in place.</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728323949"/>
                  </a:ext>
                </a:extLst>
              </a:tr>
              <a:tr h="163228">
                <a:tc>
                  <a:txBody>
                    <a:bodyPr/>
                    <a:lstStyle/>
                    <a:p>
                      <a:pPr>
                        <a:lnSpc>
                          <a:spcPct val="115000"/>
                        </a:lnSpc>
                        <a:spcAft>
                          <a:spcPts val="0"/>
                        </a:spcAft>
                      </a:pPr>
                      <a:r>
                        <a:rPr lang="en-US" sz="900" dirty="0">
                          <a:solidFill>
                            <a:srgbClr val="6B1F7C"/>
                          </a:solidFill>
                          <a:effectLst/>
                        </a:rPr>
                        <a:t> </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nSpc>
                          <a:spcPct val="115000"/>
                        </a:lnSpc>
                        <a:spcAft>
                          <a:spcPts val="0"/>
                        </a:spcAft>
                      </a:pPr>
                      <a:r>
                        <a:rPr lang="en-US" sz="900" dirty="0">
                          <a:solidFill>
                            <a:srgbClr val="6B1F7C"/>
                          </a:solidFill>
                          <a:effectLst/>
                        </a:rPr>
                        <a:t> </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771881795"/>
                  </a:ext>
                </a:extLst>
              </a:tr>
              <a:tr h="191024">
                <a:tc>
                  <a:txBody>
                    <a:bodyPr/>
                    <a:lstStyle/>
                    <a:p>
                      <a:pPr marL="88900">
                        <a:lnSpc>
                          <a:spcPct val="115000"/>
                        </a:lnSpc>
                        <a:spcAft>
                          <a:spcPts val="0"/>
                        </a:spcAft>
                      </a:pPr>
                      <a:r>
                        <a:rPr lang="en-US" sz="900" dirty="0">
                          <a:solidFill>
                            <a:srgbClr val="6B1F7C"/>
                          </a:solidFill>
                          <a:effectLst/>
                        </a:rPr>
                        <a:t>Designers are </a:t>
                      </a:r>
                      <a:r>
                        <a:rPr lang="en-US" sz="900" dirty="0" err="1">
                          <a:solidFill>
                            <a:srgbClr val="6B1F7C"/>
                          </a:solidFill>
                          <a:effectLst/>
                        </a:rPr>
                        <a:t>organisations</a:t>
                      </a:r>
                      <a:r>
                        <a:rPr lang="en-US" sz="900" dirty="0">
                          <a:solidFill>
                            <a:srgbClr val="6B1F7C"/>
                          </a:solidFill>
                          <a:effectLst/>
                        </a:rPr>
                        <a:t>, or individuals, who</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tc>
                  <a:txBody>
                    <a:bodyPr/>
                    <a:lstStyle/>
                    <a:p>
                      <a:pPr marL="76200">
                        <a:lnSpc>
                          <a:spcPct val="115000"/>
                        </a:lnSpc>
                        <a:spcAft>
                          <a:spcPts val="0"/>
                        </a:spcAft>
                      </a:pPr>
                      <a:r>
                        <a:rPr lang="en-US" sz="900" dirty="0">
                          <a:solidFill>
                            <a:srgbClr val="6B1F7C"/>
                          </a:solidFill>
                          <a:effectLst/>
                        </a:rPr>
                        <a:t>When preparing or modifying designs, to eliminate, reduce or control</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30775100"/>
                  </a:ext>
                </a:extLst>
              </a:tr>
              <a:tr h="177421">
                <a:tc>
                  <a:txBody>
                    <a:bodyPr/>
                    <a:lstStyle/>
                    <a:p>
                      <a:pPr marL="88900">
                        <a:lnSpc>
                          <a:spcPct val="115000"/>
                        </a:lnSpc>
                        <a:spcAft>
                          <a:spcPts val="0"/>
                        </a:spcAft>
                      </a:pPr>
                      <a:r>
                        <a:rPr lang="en-US" sz="900" dirty="0">
                          <a:solidFill>
                            <a:srgbClr val="6B1F7C"/>
                          </a:solidFill>
                          <a:effectLst/>
                        </a:rPr>
                        <a:t>prepare or modify designs for a building, product or</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76200">
                        <a:lnSpc>
                          <a:spcPct val="115000"/>
                        </a:lnSpc>
                        <a:spcAft>
                          <a:spcPts val="0"/>
                        </a:spcAft>
                      </a:pPr>
                      <a:r>
                        <a:rPr lang="en-US" sz="900" dirty="0">
                          <a:solidFill>
                            <a:srgbClr val="6B1F7C"/>
                          </a:solidFill>
                          <a:effectLst/>
                        </a:rPr>
                        <a:t>foreseeable risks that may arise during:</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112913874"/>
                  </a:ext>
                </a:extLst>
              </a:tr>
              <a:tr h="186885">
                <a:tc>
                  <a:txBody>
                    <a:bodyPr/>
                    <a:lstStyle/>
                    <a:p>
                      <a:pPr marL="88900">
                        <a:lnSpc>
                          <a:spcPct val="115000"/>
                        </a:lnSpc>
                        <a:spcAft>
                          <a:spcPts val="0"/>
                        </a:spcAft>
                      </a:pPr>
                      <a:r>
                        <a:rPr lang="en-US" sz="900" dirty="0">
                          <a:solidFill>
                            <a:srgbClr val="6B1F7C"/>
                          </a:solidFill>
                          <a:effectLst/>
                        </a:rPr>
                        <a:t>system relating to construction work or arrange for</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304800">
                        <a:lnSpc>
                          <a:spcPct val="115000"/>
                        </a:lnSpc>
                        <a:spcAft>
                          <a:spcPts val="0"/>
                        </a:spcAft>
                      </a:pPr>
                      <a:r>
                        <a:rPr lang="en-US" sz="900" dirty="0">
                          <a:solidFill>
                            <a:srgbClr val="6B1F7C"/>
                          </a:solidFill>
                          <a:effectLst/>
                        </a:rPr>
                        <a:t>● Construction.</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64685046"/>
                  </a:ext>
                </a:extLst>
              </a:tr>
              <a:tr h="177421">
                <a:tc>
                  <a:txBody>
                    <a:bodyPr/>
                    <a:lstStyle/>
                    <a:p>
                      <a:pPr marL="88900">
                        <a:lnSpc>
                          <a:spcPct val="115000"/>
                        </a:lnSpc>
                        <a:spcAft>
                          <a:spcPts val="0"/>
                        </a:spcAft>
                      </a:pPr>
                      <a:r>
                        <a:rPr lang="en-US" sz="900" dirty="0">
                          <a:solidFill>
                            <a:srgbClr val="6B1F7C"/>
                          </a:solidFill>
                          <a:effectLst/>
                        </a:rPr>
                        <a:t>or instruct others to do so.</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304800">
                        <a:lnSpc>
                          <a:spcPct val="115000"/>
                        </a:lnSpc>
                        <a:spcAft>
                          <a:spcPts val="0"/>
                        </a:spcAft>
                      </a:pPr>
                      <a:r>
                        <a:rPr lang="en-US" sz="900" dirty="0">
                          <a:solidFill>
                            <a:srgbClr val="6B1F7C"/>
                          </a:solidFill>
                          <a:effectLst/>
                        </a:rPr>
                        <a:t>● The maintenance and use of a structure once it is built.</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598439038"/>
                  </a:ext>
                </a:extLst>
              </a:tr>
              <a:tr h="195874">
                <a:tc>
                  <a:txBody>
                    <a:bodyPr/>
                    <a:lstStyle/>
                    <a:p>
                      <a:pPr>
                        <a:lnSpc>
                          <a:spcPct val="115000"/>
                        </a:lnSpc>
                        <a:spcAft>
                          <a:spcPts val="0"/>
                        </a:spcAft>
                      </a:pPr>
                      <a:r>
                        <a:rPr lang="en-US" sz="900" dirty="0">
                          <a:solidFill>
                            <a:srgbClr val="6B1F7C"/>
                          </a:solidFill>
                          <a:effectLst/>
                        </a:rPr>
                        <a:t> </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76200">
                        <a:lnSpc>
                          <a:spcPct val="115000"/>
                        </a:lnSpc>
                        <a:spcAft>
                          <a:spcPts val="0"/>
                        </a:spcAft>
                      </a:pPr>
                      <a:r>
                        <a:rPr lang="en-US" sz="900" dirty="0">
                          <a:solidFill>
                            <a:srgbClr val="6B1F7C"/>
                          </a:solidFill>
                          <a:effectLst/>
                        </a:rPr>
                        <a:t>Take account of pre-construction information and provide information to</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110929559"/>
                  </a:ext>
                </a:extLst>
              </a:tr>
              <a:tr h="195874">
                <a:tc>
                  <a:txBody>
                    <a:bodyPr/>
                    <a:lstStyle/>
                    <a:p>
                      <a:pPr>
                        <a:lnSpc>
                          <a:spcPct val="115000"/>
                        </a:lnSpc>
                        <a:spcAft>
                          <a:spcPts val="0"/>
                        </a:spcAft>
                      </a:pPr>
                      <a:r>
                        <a:rPr lang="en-US" sz="900" dirty="0">
                          <a:solidFill>
                            <a:srgbClr val="6B1F7C"/>
                          </a:solidFill>
                          <a:effectLst/>
                        </a:rPr>
                        <a:t> </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76200">
                        <a:lnSpc>
                          <a:spcPct val="115000"/>
                        </a:lnSpc>
                        <a:spcAft>
                          <a:spcPts val="0"/>
                        </a:spcAft>
                      </a:pPr>
                      <a:r>
                        <a:rPr lang="en-US" sz="900" dirty="0">
                          <a:solidFill>
                            <a:srgbClr val="6B1F7C"/>
                          </a:solidFill>
                          <a:effectLst/>
                        </a:rPr>
                        <a:t>assist others.</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310205815"/>
                  </a:ext>
                </a:extLst>
              </a:tr>
              <a:tr h="195874">
                <a:tc>
                  <a:txBody>
                    <a:bodyPr/>
                    <a:lstStyle/>
                    <a:p>
                      <a:pPr>
                        <a:lnSpc>
                          <a:spcPct val="115000"/>
                        </a:lnSpc>
                        <a:spcAft>
                          <a:spcPts val="0"/>
                        </a:spcAft>
                      </a:pPr>
                      <a:r>
                        <a:rPr lang="en-US" sz="900" dirty="0">
                          <a:solidFill>
                            <a:srgbClr val="6B1F7C"/>
                          </a:solidFill>
                          <a:effectLst/>
                        </a:rPr>
                        <a:t> </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76200">
                        <a:lnSpc>
                          <a:spcPct val="115000"/>
                        </a:lnSpc>
                        <a:spcAft>
                          <a:spcPts val="0"/>
                        </a:spcAft>
                      </a:pPr>
                      <a:r>
                        <a:rPr lang="en-US" sz="900" dirty="0">
                          <a:solidFill>
                            <a:srgbClr val="6B1F7C"/>
                          </a:solidFill>
                          <a:effectLst/>
                        </a:rPr>
                        <a:t>Not start work until they are satisfied that a Client is aware of their duties.</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09927849"/>
                  </a:ext>
                </a:extLst>
              </a:tr>
              <a:tr h="157734">
                <a:tc>
                  <a:txBody>
                    <a:bodyPr/>
                    <a:lstStyle/>
                    <a:p>
                      <a:pPr>
                        <a:lnSpc>
                          <a:spcPct val="115000"/>
                        </a:lnSpc>
                        <a:spcAft>
                          <a:spcPts val="0"/>
                        </a:spcAft>
                      </a:pPr>
                      <a:r>
                        <a:rPr lang="en-US" sz="900" dirty="0">
                          <a:solidFill>
                            <a:srgbClr val="6B1F7C"/>
                          </a:solidFill>
                          <a:effectLst/>
                        </a:rPr>
                        <a:t> </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nSpc>
                          <a:spcPct val="115000"/>
                        </a:lnSpc>
                        <a:spcAft>
                          <a:spcPts val="0"/>
                        </a:spcAft>
                      </a:pPr>
                      <a:r>
                        <a:rPr lang="en-US" sz="900" dirty="0">
                          <a:solidFill>
                            <a:srgbClr val="6B1F7C"/>
                          </a:solidFill>
                          <a:effectLst/>
                        </a:rPr>
                        <a:t> </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646935046"/>
                  </a:ext>
                </a:extLst>
              </a:tr>
              <a:tr h="191024">
                <a:tc>
                  <a:txBody>
                    <a:bodyPr/>
                    <a:lstStyle/>
                    <a:p>
                      <a:pPr marL="88900">
                        <a:lnSpc>
                          <a:spcPct val="115000"/>
                        </a:lnSpc>
                        <a:spcAft>
                          <a:spcPts val="0"/>
                        </a:spcAft>
                      </a:pPr>
                      <a:r>
                        <a:rPr lang="en-US" sz="900" dirty="0">
                          <a:solidFill>
                            <a:srgbClr val="6B1F7C"/>
                          </a:solidFill>
                          <a:effectLst/>
                        </a:rPr>
                        <a:t>Principal Designers are </a:t>
                      </a:r>
                      <a:r>
                        <a:rPr lang="en-US" sz="900" dirty="0" err="1">
                          <a:solidFill>
                            <a:srgbClr val="6B1F7C"/>
                          </a:solidFill>
                          <a:effectLst/>
                        </a:rPr>
                        <a:t>organisations</a:t>
                      </a:r>
                      <a:r>
                        <a:rPr lang="en-US" sz="900" dirty="0">
                          <a:solidFill>
                            <a:srgbClr val="6B1F7C"/>
                          </a:solidFill>
                          <a:effectLst/>
                        </a:rPr>
                        <a:t>, or</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tc>
                  <a:txBody>
                    <a:bodyPr/>
                    <a:lstStyle/>
                    <a:p>
                      <a:pPr marL="63500">
                        <a:lnSpc>
                          <a:spcPct val="115000"/>
                        </a:lnSpc>
                        <a:spcAft>
                          <a:spcPts val="0"/>
                        </a:spcAft>
                      </a:pPr>
                      <a:r>
                        <a:rPr lang="en-US" sz="900" dirty="0">
                          <a:solidFill>
                            <a:srgbClr val="6B1F7C"/>
                          </a:solidFill>
                          <a:effectLst/>
                        </a:rPr>
                        <a:t>Plan, manage, monitor and coordinate health and safety in the pre-</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397878413"/>
                  </a:ext>
                </a:extLst>
              </a:tr>
              <a:tr h="177421">
                <a:tc>
                  <a:txBody>
                    <a:bodyPr/>
                    <a:lstStyle/>
                    <a:p>
                      <a:pPr marL="88900">
                        <a:lnSpc>
                          <a:spcPct val="115000"/>
                        </a:lnSpc>
                        <a:spcAft>
                          <a:spcPts val="0"/>
                        </a:spcAft>
                      </a:pPr>
                      <a:r>
                        <a:rPr lang="en-US" sz="900" dirty="0">
                          <a:solidFill>
                            <a:srgbClr val="6B1F7C"/>
                          </a:solidFill>
                          <a:effectLst/>
                        </a:rPr>
                        <a:t>individuals, in control of the pre-construction phase</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63500">
                        <a:lnSpc>
                          <a:spcPct val="115000"/>
                        </a:lnSpc>
                        <a:spcAft>
                          <a:spcPts val="0"/>
                        </a:spcAft>
                      </a:pPr>
                      <a:r>
                        <a:rPr lang="en-US" sz="900" dirty="0">
                          <a:solidFill>
                            <a:srgbClr val="6B1F7C"/>
                          </a:solidFill>
                          <a:effectLst/>
                        </a:rPr>
                        <a:t>construction phase of a project. This includes:</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146054806"/>
                  </a:ext>
                </a:extLst>
              </a:tr>
              <a:tr h="186885">
                <a:tc>
                  <a:txBody>
                    <a:bodyPr/>
                    <a:lstStyle/>
                    <a:p>
                      <a:pPr marL="88900">
                        <a:lnSpc>
                          <a:spcPct val="115000"/>
                        </a:lnSpc>
                        <a:spcAft>
                          <a:spcPts val="0"/>
                        </a:spcAft>
                      </a:pPr>
                      <a:r>
                        <a:rPr lang="en-US" sz="900" dirty="0">
                          <a:solidFill>
                            <a:srgbClr val="6B1F7C"/>
                          </a:solidFill>
                          <a:effectLst/>
                        </a:rPr>
                        <a:t>where a project involves more than one Contractor.</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304800">
                        <a:lnSpc>
                          <a:spcPct val="115000"/>
                        </a:lnSpc>
                        <a:spcAft>
                          <a:spcPts val="0"/>
                        </a:spcAft>
                      </a:pPr>
                      <a:r>
                        <a:rPr lang="en-US" sz="900" dirty="0">
                          <a:solidFill>
                            <a:srgbClr val="6B1F7C"/>
                          </a:solidFill>
                          <a:effectLst/>
                        </a:rPr>
                        <a:t>● Helping and advising the Client in bringing together the pre-</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665584878"/>
                  </a:ext>
                </a:extLst>
              </a:tr>
              <a:tr h="167960">
                <a:tc>
                  <a:txBody>
                    <a:bodyPr/>
                    <a:lstStyle/>
                    <a:p>
                      <a:pPr marL="88900">
                        <a:lnSpc>
                          <a:spcPct val="115000"/>
                        </a:lnSpc>
                        <a:spcAft>
                          <a:spcPts val="0"/>
                        </a:spcAft>
                      </a:pPr>
                      <a:r>
                        <a:rPr lang="en-US" sz="900" dirty="0">
                          <a:solidFill>
                            <a:srgbClr val="6B1F7C"/>
                          </a:solidFill>
                          <a:effectLst/>
                        </a:rPr>
                        <a:t>Appointed by the Client or if not appointed, the role</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406400">
                        <a:lnSpc>
                          <a:spcPct val="115000"/>
                        </a:lnSpc>
                        <a:spcAft>
                          <a:spcPts val="0"/>
                        </a:spcAft>
                      </a:pPr>
                      <a:r>
                        <a:rPr lang="en-US" sz="900" dirty="0">
                          <a:solidFill>
                            <a:srgbClr val="6B1F7C"/>
                          </a:solidFill>
                          <a:effectLst/>
                        </a:rPr>
                        <a:t>construction information.</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4111680"/>
                  </a:ext>
                </a:extLst>
              </a:tr>
              <a:tr h="186885">
                <a:tc>
                  <a:txBody>
                    <a:bodyPr/>
                    <a:lstStyle/>
                    <a:p>
                      <a:pPr marL="88900">
                        <a:lnSpc>
                          <a:spcPct val="115000"/>
                        </a:lnSpc>
                        <a:spcAft>
                          <a:spcPts val="0"/>
                        </a:spcAft>
                      </a:pPr>
                      <a:r>
                        <a:rPr lang="en-US" sz="900" dirty="0">
                          <a:solidFill>
                            <a:srgbClr val="6B1F7C"/>
                          </a:solidFill>
                          <a:effectLst/>
                        </a:rPr>
                        <a:t>is undertaken by the Client.</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304800">
                        <a:lnSpc>
                          <a:spcPct val="115000"/>
                        </a:lnSpc>
                        <a:spcAft>
                          <a:spcPts val="0"/>
                        </a:spcAft>
                      </a:pPr>
                      <a:r>
                        <a:rPr lang="en-US" sz="900" dirty="0">
                          <a:solidFill>
                            <a:srgbClr val="6B1F7C"/>
                          </a:solidFill>
                          <a:effectLst/>
                        </a:rPr>
                        <a:t>● Working with other Designers to identify, eliminate or control</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98092844"/>
                  </a:ext>
                </a:extLst>
              </a:tr>
              <a:tr h="195874">
                <a:tc>
                  <a:txBody>
                    <a:bodyPr/>
                    <a:lstStyle/>
                    <a:p>
                      <a:pPr>
                        <a:lnSpc>
                          <a:spcPct val="115000"/>
                        </a:lnSpc>
                        <a:spcAft>
                          <a:spcPts val="0"/>
                        </a:spcAft>
                      </a:pPr>
                      <a:r>
                        <a:rPr lang="en-US" sz="900" dirty="0">
                          <a:solidFill>
                            <a:srgbClr val="6B1F7C"/>
                          </a:solidFill>
                          <a:effectLst/>
                        </a:rPr>
                        <a:t> </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406400">
                        <a:lnSpc>
                          <a:spcPct val="115000"/>
                        </a:lnSpc>
                        <a:spcAft>
                          <a:spcPts val="0"/>
                        </a:spcAft>
                      </a:pPr>
                      <a:r>
                        <a:rPr lang="en-US" sz="900" dirty="0">
                          <a:solidFill>
                            <a:srgbClr val="6B1F7C"/>
                          </a:solidFill>
                          <a:effectLst/>
                        </a:rPr>
                        <a:t>foreseeable risks.</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040456656"/>
                  </a:ext>
                </a:extLst>
              </a:tr>
              <a:tr h="195874">
                <a:tc>
                  <a:txBody>
                    <a:bodyPr/>
                    <a:lstStyle/>
                    <a:p>
                      <a:pPr>
                        <a:lnSpc>
                          <a:spcPct val="115000"/>
                        </a:lnSpc>
                        <a:spcAft>
                          <a:spcPts val="0"/>
                        </a:spcAft>
                      </a:pPr>
                      <a:r>
                        <a:rPr lang="en-US" sz="900" dirty="0">
                          <a:solidFill>
                            <a:srgbClr val="6B1F7C"/>
                          </a:solidFill>
                          <a:effectLst/>
                        </a:rPr>
                        <a:t> </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304800">
                        <a:lnSpc>
                          <a:spcPct val="115000"/>
                        </a:lnSpc>
                        <a:spcAft>
                          <a:spcPts val="0"/>
                        </a:spcAft>
                      </a:pPr>
                      <a:r>
                        <a:rPr lang="en-US" sz="900" dirty="0">
                          <a:solidFill>
                            <a:srgbClr val="6B1F7C"/>
                          </a:solidFill>
                          <a:effectLst/>
                        </a:rPr>
                        <a:t>● Ensuring Designers carry out their duties.</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139724697"/>
                  </a:ext>
                </a:extLst>
              </a:tr>
              <a:tr h="195874">
                <a:tc>
                  <a:txBody>
                    <a:bodyPr/>
                    <a:lstStyle/>
                    <a:p>
                      <a:pPr>
                        <a:lnSpc>
                          <a:spcPct val="115000"/>
                        </a:lnSpc>
                        <a:spcAft>
                          <a:spcPts val="0"/>
                        </a:spcAft>
                      </a:pPr>
                      <a:r>
                        <a:rPr lang="en-US" sz="900" dirty="0">
                          <a:solidFill>
                            <a:srgbClr val="6B1F7C"/>
                          </a:solidFill>
                          <a:effectLst/>
                        </a:rPr>
                        <a:t> </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63500">
                        <a:lnSpc>
                          <a:spcPct val="115000"/>
                        </a:lnSpc>
                        <a:spcAft>
                          <a:spcPts val="0"/>
                        </a:spcAft>
                      </a:pPr>
                      <a:r>
                        <a:rPr lang="en-US" sz="900" dirty="0">
                          <a:solidFill>
                            <a:srgbClr val="6B1F7C"/>
                          </a:solidFill>
                          <a:effectLst/>
                        </a:rPr>
                        <a:t>Prepare and provide relevant information to other duty holders, including</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118908011"/>
                  </a:ext>
                </a:extLst>
              </a:tr>
              <a:tr h="195874">
                <a:tc>
                  <a:txBody>
                    <a:bodyPr/>
                    <a:lstStyle/>
                    <a:p>
                      <a:pPr>
                        <a:lnSpc>
                          <a:spcPct val="115000"/>
                        </a:lnSpc>
                        <a:spcAft>
                          <a:spcPts val="0"/>
                        </a:spcAft>
                      </a:pPr>
                      <a:r>
                        <a:rPr lang="en-US" sz="900" dirty="0">
                          <a:solidFill>
                            <a:srgbClr val="6B1F7C"/>
                          </a:solidFill>
                          <a:effectLst/>
                        </a:rPr>
                        <a:t> </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63500">
                        <a:lnSpc>
                          <a:spcPct val="115000"/>
                        </a:lnSpc>
                        <a:spcAft>
                          <a:spcPts val="0"/>
                        </a:spcAft>
                      </a:pPr>
                      <a:r>
                        <a:rPr lang="en-US" sz="900" dirty="0">
                          <a:solidFill>
                            <a:srgbClr val="6B1F7C"/>
                          </a:solidFill>
                          <a:effectLst/>
                        </a:rPr>
                        <a:t>the Principal Contractor to help them plan, manage, monitor and coordinate</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02140218"/>
                  </a:ext>
                </a:extLst>
              </a:tr>
              <a:tr h="195874">
                <a:tc>
                  <a:txBody>
                    <a:bodyPr/>
                    <a:lstStyle/>
                    <a:p>
                      <a:pPr>
                        <a:lnSpc>
                          <a:spcPct val="115000"/>
                        </a:lnSpc>
                        <a:spcAft>
                          <a:spcPts val="0"/>
                        </a:spcAft>
                      </a:pPr>
                      <a:r>
                        <a:rPr lang="en-US" sz="900" dirty="0">
                          <a:solidFill>
                            <a:srgbClr val="6B1F7C"/>
                          </a:solidFill>
                          <a:effectLst/>
                        </a:rPr>
                        <a:t> </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63500">
                        <a:lnSpc>
                          <a:spcPct val="115000"/>
                        </a:lnSpc>
                        <a:spcAft>
                          <a:spcPts val="0"/>
                        </a:spcAft>
                      </a:pPr>
                      <a:r>
                        <a:rPr lang="en-US" sz="900" dirty="0">
                          <a:solidFill>
                            <a:srgbClr val="6B1F7C"/>
                          </a:solidFill>
                          <a:effectLst/>
                        </a:rPr>
                        <a:t>health and safety in the construction phase.</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56584861"/>
                  </a:ext>
                </a:extLst>
              </a:tr>
              <a:tr h="179551">
                <a:tc>
                  <a:txBody>
                    <a:bodyPr/>
                    <a:lstStyle/>
                    <a:p>
                      <a:pPr>
                        <a:lnSpc>
                          <a:spcPct val="115000"/>
                        </a:lnSpc>
                        <a:spcAft>
                          <a:spcPts val="0"/>
                        </a:spcAft>
                      </a:pPr>
                      <a:r>
                        <a:rPr lang="en-US" sz="800" dirty="0">
                          <a:solidFill>
                            <a:srgbClr val="6B1F7C"/>
                          </a:solidFill>
                          <a:effectLst/>
                        </a:rPr>
                        <a:t> </a:t>
                      </a:r>
                      <a:endParaRPr lang="en-GB" sz="8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nSpc>
                          <a:spcPct val="115000"/>
                        </a:lnSpc>
                        <a:spcAft>
                          <a:spcPts val="0"/>
                        </a:spcAft>
                      </a:pPr>
                      <a:r>
                        <a:rPr lang="en-US" sz="800" dirty="0">
                          <a:solidFill>
                            <a:srgbClr val="6B1F7C"/>
                          </a:solidFill>
                          <a:effectLst/>
                        </a:rPr>
                        <a:t> </a:t>
                      </a:r>
                      <a:endParaRPr lang="en-GB" sz="8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166740264"/>
                  </a:ext>
                </a:extLst>
              </a:tr>
            </a:tbl>
          </a:graphicData>
        </a:graphic>
      </p:graphicFrame>
    </p:spTree>
    <p:extLst>
      <p:ext uri="{BB962C8B-B14F-4D97-AF65-F5344CB8AC3E}">
        <p14:creationId xmlns:p14="http://schemas.microsoft.com/office/powerpoint/2010/main" val="185939915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4054208740"/>
              </p:ext>
            </p:extLst>
          </p:nvPr>
        </p:nvGraphicFramePr>
        <p:xfrm>
          <a:off x="1012874" y="800340"/>
          <a:ext cx="6657154" cy="5978658"/>
        </p:xfrm>
        <a:graphic>
          <a:graphicData uri="http://schemas.openxmlformats.org/drawingml/2006/table">
            <a:tbl>
              <a:tblPr>
                <a:tableStyleId>{5C22544A-7EE6-4342-B048-85BDC9FD1C3A}</a:tableStyleId>
              </a:tblPr>
              <a:tblGrid>
                <a:gridCol w="2500313">
                  <a:extLst>
                    <a:ext uri="{9D8B030D-6E8A-4147-A177-3AD203B41FA5}">
                      <a16:colId xmlns:a16="http://schemas.microsoft.com/office/drawing/2014/main" val="1797730882"/>
                    </a:ext>
                  </a:extLst>
                </a:gridCol>
                <a:gridCol w="4156841">
                  <a:extLst>
                    <a:ext uri="{9D8B030D-6E8A-4147-A177-3AD203B41FA5}">
                      <a16:colId xmlns:a16="http://schemas.microsoft.com/office/drawing/2014/main" val="350728447"/>
                    </a:ext>
                  </a:extLst>
                </a:gridCol>
              </a:tblGrid>
              <a:tr h="170331">
                <a:tc>
                  <a:txBody>
                    <a:bodyPr/>
                    <a:lstStyle/>
                    <a:p>
                      <a:pPr marL="1193800">
                        <a:lnSpc>
                          <a:spcPct val="115000"/>
                        </a:lnSpc>
                        <a:spcAft>
                          <a:spcPts val="0"/>
                        </a:spcAft>
                      </a:pPr>
                      <a:r>
                        <a:rPr lang="en-US" sz="900" b="1" dirty="0">
                          <a:solidFill>
                            <a:srgbClr val="6B1F7C"/>
                          </a:solidFill>
                          <a:effectLst/>
                        </a:rPr>
                        <a:t>Role</a:t>
                      </a:r>
                      <a:endParaRPr lang="en-GB" sz="900" b="1"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B1F7C"/>
                    </a:solidFill>
                  </a:tcPr>
                </a:tc>
                <a:tc>
                  <a:txBody>
                    <a:bodyPr/>
                    <a:lstStyle/>
                    <a:p>
                      <a:pPr marL="876300">
                        <a:lnSpc>
                          <a:spcPct val="115000"/>
                        </a:lnSpc>
                        <a:spcAft>
                          <a:spcPts val="0"/>
                        </a:spcAft>
                      </a:pPr>
                      <a:r>
                        <a:rPr lang="en-US" sz="900" b="1" dirty="0">
                          <a:solidFill>
                            <a:srgbClr val="6B1F7C"/>
                          </a:solidFill>
                          <a:effectLst/>
                        </a:rPr>
                        <a:t>Summary of Main Responsibilities</a:t>
                      </a:r>
                      <a:endParaRPr lang="en-GB" sz="900" b="1"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B1F7C"/>
                    </a:solidFill>
                  </a:tcPr>
                </a:tc>
                <a:extLst>
                  <a:ext uri="{0D108BD9-81ED-4DB2-BD59-A6C34878D82A}">
                    <a16:rowId xmlns:a16="http://schemas.microsoft.com/office/drawing/2014/main" val="4084657475"/>
                  </a:ext>
                </a:extLst>
              </a:tr>
              <a:tr h="170396">
                <a:tc>
                  <a:txBody>
                    <a:bodyPr/>
                    <a:lstStyle/>
                    <a:p>
                      <a:pPr marL="50800">
                        <a:lnSpc>
                          <a:spcPct val="115000"/>
                        </a:lnSpc>
                        <a:spcAft>
                          <a:spcPts val="0"/>
                        </a:spcAft>
                      </a:pPr>
                      <a:r>
                        <a:rPr lang="en-US" sz="900" dirty="0">
                          <a:solidFill>
                            <a:srgbClr val="6B1F7C"/>
                          </a:solidFill>
                          <a:effectLst/>
                        </a:rPr>
                        <a:t>Principal Contractors are </a:t>
                      </a:r>
                      <a:r>
                        <a:rPr lang="en-US" sz="900" dirty="0" err="1">
                          <a:solidFill>
                            <a:srgbClr val="6B1F7C"/>
                          </a:solidFill>
                          <a:effectLst/>
                        </a:rPr>
                        <a:t>organisations</a:t>
                      </a:r>
                      <a:r>
                        <a:rPr lang="en-US" sz="900" dirty="0">
                          <a:solidFill>
                            <a:srgbClr val="6B1F7C"/>
                          </a:solidFill>
                          <a:effectLst/>
                        </a:rPr>
                        <a:t>, or</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chemeClr val="bg1"/>
                    </a:solidFill>
                  </a:tcPr>
                </a:tc>
                <a:tc>
                  <a:txBody>
                    <a:bodyPr/>
                    <a:lstStyle/>
                    <a:p>
                      <a:pPr marL="50800">
                        <a:lnSpc>
                          <a:spcPct val="115000"/>
                        </a:lnSpc>
                        <a:spcAft>
                          <a:spcPts val="0"/>
                        </a:spcAft>
                      </a:pPr>
                      <a:r>
                        <a:rPr lang="en-US" sz="900" dirty="0">
                          <a:solidFill>
                            <a:srgbClr val="6B1F7C"/>
                          </a:solidFill>
                          <a:effectLst/>
                        </a:rPr>
                        <a:t>Plan, manage, monitor and coordinate health and safety in the construction</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chemeClr val="bg1"/>
                    </a:solidFill>
                  </a:tcPr>
                </a:tc>
                <a:extLst>
                  <a:ext uri="{0D108BD9-81ED-4DB2-BD59-A6C34878D82A}">
                    <a16:rowId xmlns:a16="http://schemas.microsoft.com/office/drawing/2014/main" val="2040102750"/>
                  </a:ext>
                </a:extLst>
              </a:tr>
              <a:tr h="170396">
                <a:tc>
                  <a:txBody>
                    <a:bodyPr/>
                    <a:lstStyle/>
                    <a:p>
                      <a:pPr marL="50800">
                        <a:lnSpc>
                          <a:spcPct val="115000"/>
                        </a:lnSpc>
                        <a:spcAft>
                          <a:spcPts val="0"/>
                        </a:spcAft>
                      </a:pPr>
                      <a:r>
                        <a:rPr lang="en-US" sz="900" dirty="0">
                          <a:solidFill>
                            <a:srgbClr val="6B1F7C"/>
                          </a:solidFill>
                          <a:effectLst/>
                        </a:rPr>
                        <a:t>individuals, in control of the construction phase</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pPr marL="50800">
                        <a:lnSpc>
                          <a:spcPct val="115000"/>
                        </a:lnSpc>
                        <a:spcAft>
                          <a:spcPts val="0"/>
                        </a:spcAft>
                      </a:pPr>
                      <a:r>
                        <a:rPr lang="en-US" sz="900" dirty="0">
                          <a:solidFill>
                            <a:srgbClr val="6B1F7C"/>
                          </a:solidFill>
                          <a:effectLst/>
                        </a:rPr>
                        <a:t>phase of a project. This includes:</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extLst>
                  <a:ext uri="{0D108BD9-81ED-4DB2-BD59-A6C34878D82A}">
                    <a16:rowId xmlns:a16="http://schemas.microsoft.com/office/drawing/2014/main" val="2173434725"/>
                  </a:ext>
                </a:extLst>
              </a:tr>
              <a:tr h="157734">
                <a:tc>
                  <a:txBody>
                    <a:bodyPr/>
                    <a:lstStyle/>
                    <a:p>
                      <a:pPr marL="50800">
                        <a:lnSpc>
                          <a:spcPct val="115000"/>
                        </a:lnSpc>
                        <a:spcAft>
                          <a:spcPts val="0"/>
                        </a:spcAft>
                      </a:pPr>
                      <a:r>
                        <a:rPr lang="en-US" sz="900" dirty="0">
                          <a:solidFill>
                            <a:srgbClr val="6B1F7C"/>
                          </a:solidFill>
                          <a:effectLst/>
                        </a:rPr>
                        <a:t>where the project involves more than one</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pPr marL="304800">
                        <a:lnSpc>
                          <a:spcPct val="115000"/>
                        </a:lnSpc>
                        <a:spcAft>
                          <a:spcPts val="0"/>
                        </a:spcAft>
                      </a:pPr>
                      <a:r>
                        <a:rPr lang="en-US" sz="900" dirty="0">
                          <a:solidFill>
                            <a:srgbClr val="6B1F7C"/>
                          </a:solidFill>
                          <a:effectLst/>
                        </a:rPr>
                        <a:t>● </a:t>
                      </a:r>
                      <a:r>
                        <a:rPr lang="en-US" sz="900" dirty="0" err="1">
                          <a:solidFill>
                            <a:srgbClr val="6B1F7C"/>
                          </a:solidFill>
                          <a:effectLst/>
                        </a:rPr>
                        <a:t>Liasing</a:t>
                      </a:r>
                      <a:r>
                        <a:rPr lang="en-US" sz="900" dirty="0">
                          <a:solidFill>
                            <a:srgbClr val="6B1F7C"/>
                          </a:solidFill>
                          <a:effectLst/>
                        </a:rPr>
                        <a:t> with the Client and Principal Designers.</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extLst>
                  <a:ext uri="{0D108BD9-81ED-4DB2-BD59-A6C34878D82A}">
                    <a16:rowId xmlns:a16="http://schemas.microsoft.com/office/drawing/2014/main" val="2114680257"/>
                  </a:ext>
                </a:extLst>
              </a:tr>
              <a:tr h="217455">
                <a:tc>
                  <a:txBody>
                    <a:bodyPr/>
                    <a:lstStyle/>
                    <a:p>
                      <a:pPr marL="50800">
                        <a:lnSpc>
                          <a:spcPct val="115000"/>
                        </a:lnSpc>
                        <a:spcAft>
                          <a:spcPts val="0"/>
                        </a:spcAft>
                      </a:pPr>
                      <a:r>
                        <a:rPr lang="en-US" sz="900" dirty="0">
                          <a:solidFill>
                            <a:srgbClr val="6B1F7C"/>
                          </a:solidFill>
                          <a:effectLst/>
                        </a:rPr>
                        <a:t>Contractor.</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pPr marL="304800">
                        <a:lnSpc>
                          <a:spcPct val="115000"/>
                        </a:lnSpc>
                        <a:spcAft>
                          <a:spcPts val="0"/>
                        </a:spcAft>
                      </a:pPr>
                      <a:r>
                        <a:rPr lang="en-US" sz="900" dirty="0">
                          <a:solidFill>
                            <a:srgbClr val="6B1F7C"/>
                          </a:solidFill>
                          <a:effectLst/>
                        </a:rPr>
                        <a:t>● Preparing the Construction Phase Plan.</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extLst>
                  <a:ext uri="{0D108BD9-81ED-4DB2-BD59-A6C34878D82A}">
                    <a16:rowId xmlns:a16="http://schemas.microsoft.com/office/drawing/2014/main" val="464139707"/>
                  </a:ext>
                </a:extLst>
              </a:tr>
              <a:tr h="170396">
                <a:tc>
                  <a:txBody>
                    <a:bodyPr/>
                    <a:lstStyle/>
                    <a:p>
                      <a:pPr>
                        <a:lnSpc>
                          <a:spcPct val="115000"/>
                        </a:lnSpc>
                        <a:spcAft>
                          <a:spcPts val="0"/>
                        </a:spcAft>
                      </a:pPr>
                      <a:r>
                        <a:rPr lang="en-US" sz="900" dirty="0">
                          <a:solidFill>
                            <a:srgbClr val="6B1F7C"/>
                          </a:solidFill>
                          <a:effectLst/>
                        </a:rPr>
                        <a:t> </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pPr marL="304800">
                        <a:lnSpc>
                          <a:spcPct val="115000"/>
                        </a:lnSpc>
                        <a:spcAft>
                          <a:spcPts val="0"/>
                        </a:spcAft>
                      </a:pPr>
                      <a:r>
                        <a:rPr lang="en-US" sz="900" dirty="0">
                          <a:solidFill>
                            <a:srgbClr val="6B1F7C"/>
                          </a:solidFill>
                          <a:effectLst/>
                        </a:rPr>
                        <a:t>● </a:t>
                      </a:r>
                      <a:r>
                        <a:rPr lang="en-US" sz="900" dirty="0" err="1">
                          <a:solidFill>
                            <a:srgbClr val="6B1F7C"/>
                          </a:solidFill>
                          <a:effectLst/>
                        </a:rPr>
                        <a:t>Organising</a:t>
                      </a:r>
                      <a:r>
                        <a:rPr lang="en-US" sz="900" dirty="0">
                          <a:solidFill>
                            <a:srgbClr val="6B1F7C"/>
                          </a:solidFill>
                          <a:effectLst/>
                        </a:rPr>
                        <a:t> cooperation between Contractors and coordinating their</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extLst>
                  <a:ext uri="{0D108BD9-81ED-4DB2-BD59-A6C34878D82A}">
                    <a16:rowId xmlns:a16="http://schemas.microsoft.com/office/drawing/2014/main" val="2006602631"/>
                  </a:ext>
                </a:extLst>
              </a:tr>
              <a:tr h="170396">
                <a:tc>
                  <a:txBody>
                    <a:bodyPr/>
                    <a:lstStyle/>
                    <a:p>
                      <a:pPr marL="50800">
                        <a:lnSpc>
                          <a:spcPct val="115000"/>
                        </a:lnSpc>
                        <a:spcAft>
                          <a:spcPts val="0"/>
                        </a:spcAft>
                      </a:pPr>
                      <a:r>
                        <a:rPr lang="en-US" sz="900" dirty="0">
                          <a:solidFill>
                            <a:srgbClr val="6B1F7C"/>
                          </a:solidFill>
                          <a:effectLst/>
                        </a:rPr>
                        <a:t>Appointed by the Client or if not appointed, the role</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pPr marL="457200">
                        <a:lnSpc>
                          <a:spcPct val="115000"/>
                        </a:lnSpc>
                        <a:spcAft>
                          <a:spcPts val="0"/>
                        </a:spcAft>
                      </a:pPr>
                      <a:r>
                        <a:rPr lang="en-US" sz="900" dirty="0">
                          <a:solidFill>
                            <a:srgbClr val="6B1F7C"/>
                          </a:solidFill>
                          <a:effectLst/>
                        </a:rPr>
                        <a:t>work.</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extLst>
                  <a:ext uri="{0D108BD9-81ED-4DB2-BD59-A6C34878D82A}">
                    <a16:rowId xmlns:a16="http://schemas.microsoft.com/office/drawing/2014/main" val="1596330313"/>
                  </a:ext>
                </a:extLst>
              </a:tr>
              <a:tr h="157734">
                <a:tc>
                  <a:txBody>
                    <a:bodyPr/>
                    <a:lstStyle/>
                    <a:p>
                      <a:pPr marL="50800">
                        <a:lnSpc>
                          <a:spcPct val="115000"/>
                        </a:lnSpc>
                        <a:spcAft>
                          <a:spcPts val="0"/>
                        </a:spcAft>
                      </a:pPr>
                      <a:r>
                        <a:rPr lang="en-US" sz="900" dirty="0">
                          <a:solidFill>
                            <a:srgbClr val="6B1F7C"/>
                          </a:solidFill>
                          <a:effectLst/>
                        </a:rPr>
                        <a:t>is undertaken by the Client.</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pPr marL="63500">
                        <a:lnSpc>
                          <a:spcPct val="115000"/>
                        </a:lnSpc>
                        <a:spcAft>
                          <a:spcPts val="0"/>
                        </a:spcAft>
                      </a:pPr>
                      <a:r>
                        <a:rPr lang="en-US" sz="900" dirty="0">
                          <a:solidFill>
                            <a:srgbClr val="6B1F7C"/>
                          </a:solidFill>
                          <a:effectLst/>
                        </a:rPr>
                        <a:t>Ensure:</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extLst>
                  <a:ext uri="{0D108BD9-81ED-4DB2-BD59-A6C34878D82A}">
                    <a16:rowId xmlns:a16="http://schemas.microsoft.com/office/drawing/2014/main" val="2072860234"/>
                  </a:ext>
                </a:extLst>
              </a:tr>
              <a:tr h="157734">
                <a:tc>
                  <a:txBody>
                    <a:bodyPr/>
                    <a:lstStyle/>
                    <a:p>
                      <a:pPr>
                        <a:lnSpc>
                          <a:spcPct val="115000"/>
                        </a:lnSpc>
                        <a:spcAft>
                          <a:spcPts val="0"/>
                        </a:spcAft>
                      </a:pPr>
                      <a:r>
                        <a:rPr lang="en-US" sz="900" dirty="0">
                          <a:solidFill>
                            <a:srgbClr val="6B1F7C"/>
                          </a:solidFill>
                          <a:effectLst/>
                        </a:rPr>
                        <a:t> </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pPr marL="304800">
                        <a:lnSpc>
                          <a:spcPct val="115000"/>
                        </a:lnSpc>
                        <a:spcAft>
                          <a:spcPts val="0"/>
                        </a:spcAft>
                      </a:pPr>
                      <a:r>
                        <a:rPr lang="en-US" sz="900" dirty="0">
                          <a:solidFill>
                            <a:srgbClr val="6B1F7C"/>
                          </a:solidFill>
                          <a:effectLst/>
                        </a:rPr>
                        <a:t>● Suitable site inductions are provided.</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extLst>
                  <a:ext uri="{0D108BD9-81ED-4DB2-BD59-A6C34878D82A}">
                    <a16:rowId xmlns:a16="http://schemas.microsoft.com/office/drawing/2014/main" val="19395366"/>
                  </a:ext>
                </a:extLst>
              </a:tr>
              <a:tr h="157734">
                <a:tc>
                  <a:txBody>
                    <a:bodyPr/>
                    <a:lstStyle/>
                    <a:p>
                      <a:pPr>
                        <a:lnSpc>
                          <a:spcPct val="115000"/>
                        </a:lnSpc>
                        <a:spcAft>
                          <a:spcPts val="0"/>
                        </a:spcAft>
                      </a:pPr>
                      <a:r>
                        <a:rPr lang="en-US" sz="900" dirty="0">
                          <a:solidFill>
                            <a:srgbClr val="6B1F7C"/>
                          </a:solidFill>
                          <a:effectLst/>
                        </a:rPr>
                        <a:t> </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pPr marL="304800">
                        <a:lnSpc>
                          <a:spcPct val="115000"/>
                        </a:lnSpc>
                        <a:spcAft>
                          <a:spcPts val="0"/>
                        </a:spcAft>
                      </a:pPr>
                      <a:r>
                        <a:rPr lang="en-US" sz="900" dirty="0">
                          <a:solidFill>
                            <a:srgbClr val="6B1F7C"/>
                          </a:solidFill>
                          <a:effectLst/>
                        </a:rPr>
                        <a:t>● Reasonable steps are taken to prevent </a:t>
                      </a:r>
                      <a:r>
                        <a:rPr lang="en-US" sz="900" dirty="0" err="1">
                          <a:solidFill>
                            <a:srgbClr val="6B1F7C"/>
                          </a:solidFill>
                          <a:effectLst/>
                        </a:rPr>
                        <a:t>unauthorised</a:t>
                      </a:r>
                      <a:r>
                        <a:rPr lang="en-US" sz="900" dirty="0">
                          <a:solidFill>
                            <a:srgbClr val="6B1F7C"/>
                          </a:solidFill>
                          <a:effectLst/>
                        </a:rPr>
                        <a:t> access.</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extLst>
                  <a:ext uri="{0D108BD9-81ED-4DB2-BD59-A6C34878D82A}">
                    <a16:rowId xmlns:a16="http://schemas.microsoft.com/office/drawing/2014/main" val="3485073988"/>
                  </a:ext>
                </a:extLst>
              </a:tr>
              <a:tr h="170396">
                <a:tc>
                  <a:txBody>
                    <a:bodyPr/>
                    <a:lstStyle/>
                    <a:p>
                      <a:pPr>
                        <a:lnSpc>
                          <a:spcPct val="115000"/>
                        </a:lnSpc>
                        <a:spcAft>
                          <a:spcPts val="0"/>
                        </a:spcAft>
                      </a:pPr>
                      <a:r>
                        <a:rPr lang="en-US" sz="900" dirty="0">
                          <a:solidFill>
                            <a:srgbClr val="6B1F7C"/>
                          </a:solidFill>
                          <a:effectLst/>
                        </a:rPr>
                        <a:t> </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pPr marL="304800">
                        <a:lnSpc>
                          <a:spcPct val="115000"/>
                        </a:lnSpc>
                        <a:spcAft>
                          <a:spcPts val="0"/>
                        </a:spcAft>
                      </a:pPr>
                      <a:r>
                        <a:rPr lang="en-US" sz="900" dirty="0">
                          <a:solidFill>
                            <a:srgbClr val="6B1F7C"/>
                          </a:solidFill>
                          <a:effectLst/>
                        </a:rPr>
                        <a:t>● Workers are consulted and engaged in securing their health and</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extLst>
                  <a:ext uri="{0D108BD9-81ED-4DB2-BD59-A6C34878D82A}">
                    <a16:rowId xmlns:a16="http://schemas.microsoft.com/office/drawing/2014/main" val="3786897017"/>
                  </a:ext>
                </a:extLst>
              </a:tr>
              <a:tr h="157734">
                <a:tc>
                  <a:txBody>
                    <a:bodyPr/>
                    <a:lstStyle/>
                    <a:p>
                      <a:pPr>
                        <a:lnSpc>
                          <a:spcPct val="115000"/>
                        </a:lnSpc>
                        <a:spcAft>
                          <a:spcPts val="0"/>
                        </a:spcAft>
                      </a:pPr>
                      <a:r>
                        <a:rPr lang="en-US" sz="900" dirty="0">
                          <a:solidFill>
                            <a:srgbClr val="6B1F7C"/>
                          </a:solidFill>
                          <a:effectLst/>
                        </a:rPr>
                        <a:t> </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pPr marL="457200">
                        <a:lnSpc>
                          <a:spcPct val="115000"/>
                        </a:lnSpc>
                        <a:spcAft>
                          <a:spcPts val="0"/>
                        </a:spcAft>
                      </a:pPr>
                      <a:r>
                        <a:rPr lang="en-US" sz="900" dirty="0">
                          <a:solidFill>
                            <a:srgbClr val="6B1F7C"/>
                          </a:solidFill>
                          <a:effectLst/>
                        </a:rPr>
                        <a:t>safety.</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extLst>
                  <a:ext uri="{0D108BD9-81ED-4DB2-BD59-A6C34878D82A}">
                    <a16:rowId xmlns:a16="http://schemas.microsoft.com/office/drawing/2014/main" val="3308474206"/>
                  </a:ext>
                </a:extLst>
              </a:tr>
              <a:tr h="157734">
                <a:tc>
                  <a:txBody>
                    <a:bodyPr/>
                    <a:lstStyle/>
                    <a:p>
                      <a:pPr>
                        <a:lnSpc>
                          <a:spcPct val="115000"/>
                        </a:lnSpc>
                        <a:spcAft>
                          <a:spcPts val="0"/>
                        </a:spcAft>
                      </a:pPr>
                      <a:r>
                        <a:rPr lang="en-US" sz="900" dirty="0">
                          <a:solidFill>
                            <a:srgbClr val="6B1F7C"/>
                          </a:solidFill>
                          <a:effectLst/>
                        </a:rPr>
                        <a:t> </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pPr marL="304800">
                        <a:lnSpc>
                          <a:spcPct val="115000"/>
                        </a:lnSpc>
                        <a:spcAft>
                          <a:spcPts val="0"/>
                        </a:spcAft>
                      </a:pPr>
                      <a:r>
                        <a:rPr lang="en-US" sz="900" dirty="0">
                          <a:solidFill>
                            <a:srgbClr val="6B1F7C"/>
                          </a:solidFill>
                          <a:effectLst/>
                        </a:rPr>
                        <a:t>● Provide suitable welfare arrangements.</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extLst>
                  <a:ext uri="{0D108BD9-81ED-4DB2-BD59-A6C34878D82A}">
                    <a16:rowId xmlns:a16="http://schemas.microsoft.com/office/drawing/2014/main" val="1682606044"/>
                  </a:ext>
                </a:extLst>
              </a:tr>
              <a:tr h="157734">
                <a:tc>
                  <a:txBody>
                    <a:bodyPr/>
                    <a:lstStyle/>
                    <a:p>
                      <a:pPr>
                        <a:lnSpc>
                          <a:spcPct val="115000"/>
                        </a:lnSpc>
                        <a:spcAft>
                          <a:spcPts val="0"/>
                        </a:spcAft>
                      </a:pPr>
                      <a:r>
                        <a:rPr lang="en-US" sz="900" dirty="0">
                          <a:solidFill>
                            <a:srgbClr val="6B1F7C"/>
                          </a:solidFill>
                          <a:effectLst/>
                        </a:rPr>
                        <a:t> </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bg1"/>
                    </a:solidFill>
                  </a:tcPr>
                </a:tc>
                <a:tc>
                  <a:txBody>
                    <a:bodyPr/>
                    <a:lstStyle/>
                    <a:p>
                      <a:pPr>
                        <a:lnSpc>
                          <a:spcPct val="115000"/>
                        </a:lnSpc>
                        <a:spcAft>
                          <a:spcPts val="0"/>
                        </a:spcAft>
                      </a:pPr>
                      <a:r>
                        <a:rPr lang="en-US" sz="900" dirty="0">
                          <a:solidFill>
                            <a:srgbClr val="6B1F7C"/>
                          </a:solidFill>
                          <a:effectLst/>
                        </a:rPr>
                        <a:t> </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879336877"/>
                  </a:ext>
                </a:extLst>
              </a:tr>
              <a:tr h="170396">
                <a:tc>
                  <a:txBody>
                    <a:bodyPr/>
                    <a:lstStyle/>
                    <a:p>
                      <a:pPr marL="50800">
                        <a:lnSpc>
                          <a:spcPct val="115000"/>
                        </a:lnSpc>
                        <a:spcAft>
                          <a:spcPts val="0"/>
                        </a:spcAft>
                      </a:pPr>
                      <a:r>
                        <a:rPr lang="en-US" sz="900" dirty="0">
                          <a:solidFill>
                            <a:srgbClr val="6B1F7C"/>
                          </a:solidFill>
                          <a:effectLst/>
                        </a:rPr>
                        <a:t>Contractors are </a:t>
                      </a:r>
                      <a:r>
                        <a:rPr lang="en-US" sz="900" dirty="0" err="1">
                          <a:solidFill>
                            <a:srgbClr val="6B1F7C"/>
                          </a:solidFill>
                          <a:effectLst/>
                        </a:rPr>
                        <a:t>organisations</a:t>
                      </a:r>
                      <a:r>
                        <a:rPr lang="en-US" sz="900" dirty="0">
                          <a:solidFill>
                            <a:srgbClr val="6B1F7C"/>
                          </a:solidFill>
                          <a:effectLst/>
                        </a:rPr>
                        <a:t>, or individuals, who</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chemeClr val="bg1"/>
                    </a:solidFill>
                  </a:tcPr>
                </a:tc>
                <a:tc>
                  <a:txBody>
                    <a:bodyPr/>
                    <a:lstStyle/>
                    <a:p>
                      <a:pPr marL="304800">
                        <a:lnSpc>
                          <a:spcPct val="115000"/>
                        </a:lnSpc>
                        <a:spcAft>
                          <a:spcPts val="0"/>
                        </a:spcAft>
                      </a:pPr>
                      <a:r>
                        <a:rPr lang="en-US" sz="900" dirty="0">
                          <a:solidFill>
                            <a:srgbClr val="6B1F7C"/>
                          </a:solidFill>
                          <a:effectLst/>
                        </a:rPr>
                        <a:t>● Plan, manage and monitor construction work under their control so</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chemeClr val="bg1"/>
                    </a:solidFill>
                  </a:tcPr>
                </a:tc>
                <a:extLst>
                  <a:ext uri="{0D108BD9-81ED-4DB2-BD59-A6C34878D82A}">
                    <a16:rowId xmlns:a16="http://schemas.microsoft.com/office/drawing/2014/main" val="3633528663"/>
                  </a:ext>
                </a:extLst>
              </a:tr>
              <a:tr h="170396">
                <a:tc>
                  <a:txBody>
                    <a:bodyPr/>
                    <a:lstStyle/>
                    <a:p>
                      <a:pPr marL="50800">
                        <a:lnSpc>
                          <a:spcPct val="115000"/>
                        </a:lnSpc>
                        <a:spcAft>
                          <a:spcPts val="0"/>
                        </a:spcAft>
                      </a:pPr>
                      <a:r>
                        <a:rPr lang="en-US" sz="900" dirty="0">
                          <a:solidFill>
                            <a:srgbClr val="6B1F7C"/>
                          </a:solidFill>
                          <a:effectLst/>
                        </a:rPr>
                        <a:t>directly employ or engage with construction</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pPr marL="457200">
                        <a:lnSpc>
                          <a:spcPct val="115000"/>
                        </a:lnSpc>
                        <a:spcAft>
                          <a:spcPts val="0"/>
                        </a:spcAft>
                      </a:pPr>
                      <a:r>
                        <a:rPr lang="en-US" sz="900" dirty="0">
                          <a:solidFill>
                            <a:srgbClr val="6B1F7C"/>
                          </a:solidFill>
                          <a:effectLst/>
                        </a:rPr>
                        <a:t>that it is carried out without risks to health and safety. Cooperate</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extLst>
                  <a:ext uri="{0D108BD9-81ED-4DB2-BD59-A6C34878D82A}">
                    <a16:rowId xmlns:a16="http://schemas.microsoft.com/office/drawing/2014/main" val="4089628596"/>
                  </a:ext>
                </a:extLst>
              </a:tr>
              <a:tr h="170396">
                <a:tc>
                  <a:txBody>
                    <a:bodyPr/>
                    <a:lstStyle/>
                    <a:p>
                      <a:pPr marL="50800">
                        <a:lnSpc>
                          <a:spcPct val="115000"/>
                        </a:lnSpc>
                        <a:spcAft>
                          <a:spcPts val="0"/>
                        </a:spcAft>
                      </a:pPr>
                      <a:r>
                        <a:rPr lang="en-US" sz="900" dirty="0">
                          <a:solidFill>
                            <a:srgbClr val="6B1F7C"/>
                          </a:solidFill>
                          <a:effectLst/>
                        </a:rPr>
                        <a:t>workers or manage construction work.</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pPr marL="457200">
                        <a:lnSpc>
                          <a:spcPct val="115000"/>
                        </a:lnSpc>
                        <a:spcAft>
                          <a:spcPts val="0"/>
                        </a:spcAft>
                      </a:pPr>
                      <a:r>
                        <a:rPr lang="en-US" sz="900" dirty="0">
                          <a:solidFill>
                            <a:srgbClr val="6B1F7C"/>
                          </a:solidFill>
                          <a:effectLst/>
                        </a:rPr>
                        <a:t>and coordinate their activities with others in the project team - in</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extLst>
                  <a:ext uri="{0D108BD9-81ED-4DB2-BD59-A6C34878D82A}">
                    <a16:rowId xmlns:a16="http://schemas.microsoft.com/office/drawing/2014/main" val="2550406538"/>
                  </a:ext>
                </a:extLst>
              </a:tr>
              <a:tr h="170396">
                <a:tc>
                  <a:txBody>
                    <a:bodyPr/>
                    <a:lstStyle/>
                    <a:p>
                      <a:pPr>
                        <a:lnSpc>
                          <a:spcPct val="115000"/>
                        </a:lnSpc>
                        <a:spcAft>
                          <a:spcPts val="0"/>
                        </a:spcAft>
                      </a:pPr>
                      <a:r>
                        <a:rPr lang="en-US" sz="900" dirty="0">
                          <a:solidFill>
                            <a:srgbClr val="6B1F7C"/>
                          </a:solidFill>
                          <a:effectLst/>
                        </a:rPr>
                        <a:t> </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pPr marL="457200">
                        <a:lnSpc>
                          <a:spcPct val="115000"/>
                        </a:lnSpc>
                        <a:spcAft>
                          <a:spcPts val="0"/>
                        </a:spcAft>
                      </a:pPr>
                      <a:r>
                        <a:rPr lang="en-US" sz="900" dirty="0">
                          <a:solidFill>
                            <a:srgbClr val="6B1F7C"/>
                          </a:solidFill>
                          <a:effectLst/>
                        </a:rPr>
                        <a:t>particular, comply with directions given to them by the Principal</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extLst>
                  <a:ext uri="{0D108BD9-81ED-4DB2-BD59-A6C34878D82A}">
                    <a16:rowId xmlns:a16="http://schemas.microsoft.com/office/drawing/2014/main" val="3210379808"/>
                  </a:ext>
                </a:extLst>
              </a:tr>
              <a:tr h="170396">
                <a:tc>
                  <a:txBody>
                    <a:bodyPr/>
                    <a:lstStyle/>
                    <a:p>
                      <a:pPr>
                        <a:lnSpc>
                          <a:spcPct val="115000"/>
                        </a:lnSpc>
                        <a:spcAft>
                          <a:spcPts val="0"/>
                        </a:spcAft>
                      </a:pPr>
                      <a:r>
                        <a:rPr lang="en-US" sz="900" dirty="0">
                          <a:solidFill>
                            <a:srgbClr val="6B1F7C"/>
                          </a:solidFill>
                          <a:effectLst/>
                        </a:rPr>
                        <a:t> </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pPr marL="457200">
                        <a:lnSpc>
                          <a:spcPct val="115000"/>
                        </a:lnSpc>
                        <a:spcAft>
                          <a:spcPts val="0"/>
                        </a:spcAft>
                      </a:pPr>
                      <a:r>
                        <a:rPr lang="en-US" sz="900" dirty="0">
                          <a:solidFill>
                            <a:srgbClr val="6B1F7C"/>
                          </a:solidFill>
                          <a:effectLst/>
                        </a:rPr>
                        <a:t>Designer or Principal Contractor. For single-Contractor projects,</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extLst>
                  <a:ext uri="{0D108BD9-81ED-4DB2-BD59-A6C34878D82A}">
                    <a16:rowId xmlns:a16="http://schemas.microsoft.com/office/drawing/2014/main" val="2731589060"/>
                  </a:ext>
                </a:extLst>
              </a:tr>
              <a:tr h="157734">
                <a:tc>
                  <a:txBody>
                    <a:bodyPr/>
                    <a:lstStyle/>
                    <a:p>
                      <a:pPr>
                        <a:lnSpc>
                          <a:spcPct val="115000"/>
                        </a:lnSpc>
                        <a:spcAft>
                          <a:spcPts val="0"/>
                        </a:spcAft>
                      </a:pPr>
                      <a:r>
                        <a:rPr lang="en-US" sz="900" dirty="0">
                          <a:solidFill>
                            <a:srgbClr val="6B1F7C"/>
                          </a:solidFill>
                          <a:effectLst/>
                        </a:rPr>
                        <a:t> </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pPr marL="457200">
                        <a:lnSpc>
                          <a:spcPct val="115000"/>
                        </a:lnSpc>
                        <a:spcAft>
                          <a:spcPts val="0"/>
                        </a:spcAft>
                      </a:pPr>
                      <a:r>
                        <a:rPr lang="en-US" sz="900" dirty="0">
                          <a:solidFill>
                            <a:srgbClr val="6B1F7C"/>
                          </a:solidFill>
                          <a:effectLst/>
                        </a:rPr>
                        <a:t>prepare a Construction Phase Plan.</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extLst>
                  <a:ext uri="{0D108BD9-81ED-4DB2-BD59-A6C34878D82A}">
                    <a16:rowId xmlns:a16="http://schemas.microsoft.com/office/drawing/2014/main" val="2737885711"/>
                  </a:ext>
                </a:extLst>
              </a:tr>
              <a:tr h="170396">
                <a:tc>
                  <a:txBody>
                    <a:bodyPr/>
                    <a:lstStyle/>
                    <a:p>
                      <a:pPr>
                        <a:lnSpc>
                          <a:spcPct val="115000"/>
                        </a:lnSpc>
                        <a:spcAft>
                          <a:spcPts val="0"/>
                        </a:spcAft>
                      </a:pPr>
                      <a:r>
                        <a:rPr lang="en-US" sz="900" dirty="0">
                          <a:solidFill>
                            <a:srgbClr val="6B1F7C"/>
                          </a:solidFill>
                          <a:effectLst/>
                        </a:rPr>
                        <a:t> </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pPr marL="304800">
                        <a:lnSpc>
                          <a:spcPct val="115000"/>
                        </a:lnSpc>
                        <a:spcAft>
                          <a:spcPts val="0"/>
                        </a:spcAft>
                      </a:pPr>
                      <a:r>
                        <a:rPr lang="en-US" sz="900" dirty="0">
                          <a:solidFill>
                            <a:srgbClr val="6B1F7C"/>
                          </a:solidFill>
                          <a:effectLst/>
                        </a:rPr>
                        <a:t>● Not start work until steps have been taken to prevent </a:t>
                      </a:r>
                      <a:r>
                        <a:rPr lang="en-US" sz="900" dirty="0" err="1">
                          <a:solidFill>
                            <a:srgbClr val="6B1F7C"/>
                          </a:solidFill>
                          <a:effectLst/>
                        </a:rPr>
                        <a:t>unauthorised</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extLst>
                  <a:ext uri="{0D108BD9-81ED-4DB2-BD59-A6C34878D82A}">
                    <a16:rowId xmlns:a16="http://schemas.microsoft.com/office/drawing/2014/main" val="943606579"/>
                  </a:ext>
                </a:extLst>
              </a:tr>
              <a:tr h="157734">
                <a:tc>
                  <a:txBody>
                    <a:bodyPr/>
                    <a:lstStyle/>
                    <a:p>
                      <a:pPr>
                        <a:lnSpc>
                          <a:spcPct val="115000"/>
                        </a:lnSpc>
                        <a:spcAft>
                          <a:spcPts val="0"/>
                        </a:spcAft>
                      </a:pPr>
                      <a:r>
                        <a:rPr lang="en-US" sz="900" dirty="0">
                          <a:solidFill>
                            <a:srgbClr val="6B1F7C"/>
                          </a:solidFill>
                          <a:effectLst/>
                        </a:rPr>
                        <a:t> </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pPr marL="457200">
                        <a:lnSpc>
                          <a:spcPct val="115000"/>
                        </a:lnSpc>
                        <a:spcAft>
                          <a:spcPts val="0"/>
                        </a:spcAft>
                      </a:pPr>
                      <a:r>
                        <a:rPr lang="en-US" sz="900" dirty="0">
                          <a:solidFill>
                            <a:srgbClr val="6B1F7C"/>
                          </a:solidFill>
                          <a:effectLst/>
                        </a:rPr>
                        <a:t>access to areas where construction work is taking place.</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extLst>
                  <a:ext uri="{0D108BD9-81ED-4DB2-BD59-A6C34878D82A}">
                    <a16:rowId xmlns:a16="http://schemas.microsoft.com/office/drawing/2014/main" val="2274318337"/>
                  </a:ext>
                </a:extLst>
              </a:tr>
              <a:tr h="170396">
                <a:tc>
                  <a:txBody>
                    <a:bodyPr/>
                    <a:lstStyle/>
                    <a:p>
                      <a:pPr>
                        <a:lnSpc>
                          <a:spcPct val="115000"/>
                        </a:lnSpc>
                        <a:spcAft>
                          <a:spcPts val="0"/>
                        </a:spcAft>
                      </a:pPr>
                      <a:r>
                        <a:rPr lang="en-US" sz="900" dirty="0">
                          <a:solidFill>
                            <a:srgbClr val="6B1F7C"/>
                          </a:solidFill>
                          <a:effectLst/>
                        </a:rPr>
                        <a:t> </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pPr marL="304800">
                        <a:lnSpc>
                          <a:spcPct val="115000"/>
                        </a:lnSpc>
                        <a:spcAft>
                          <a:spcPts val="0"/>
                        </a:spcAft>
                      </a:pPr>
                      <a:r>
                        <a:rPr lang="en-US" sz="900" dirty="0">
                          <a:solidFill>
                            <a:srgbClr val="6B1F7C"/>
                          </a:solidFill>
                          <a:effectLst/>
                        </a:rPr>
                        <a:t>● Take reasonable practicable steps to ensure suitable welfare is in</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extLst>
                  <a:ext uri="{0D108BD9-81ED-4DB2-BD59-A6C34878D82A}">
                    <a16:rowId xmlns:a16="http://schemas.microsoft.com/office/drawing/2014/main" val="289706453"/>
                  </a:ext>
                </a:extLst>
              </a:tr>
              <a:tr h="157734">
                <a:tc>
                  <a:txBody>
                    <a:bodyPr/>
                    <a:lstStyle/>
                    <a:p>
                      <a:pPr>
                        <a:lnSpc>
                          <a:spcPct val="115000"/>
                        </a:lnSpc>
                        <a:spcAft>
                          <a:spcPts val="0"/>
                        </a:spcAft>
                      </a:pPr>
                      <a:r>
                        <a:rPr lang="en-US" sz="900" dirty="0">
                          <a:solidFill>
                            <a:srgbClr val="6B1F7C"/>
                          </a:solidFill>
                          <a:effectLst/>
                        </a:rPr>
                        <a:t> </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pPr marL="457200">
                        <a:lnSpc>
                          <a:spcPct val="115000"/>
                        </a:lnSpc>
                        <a:spcAft>
                          <a:spcPts val="0"/>
                        </a:spcAft>
                      </a:pPr>
                      <a:r>
                        <a:rPr lang="en-US" sz="900" dirty="0">
                          <a:solidFill>
                            <a:srgbClr val="6B1F7C"/>
                          </a:solidFill>
                          <a:effectLst/>
                        </a:rPr>
                        <a:t>place for their workers.</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extLst>
                  <a:ext uri="{0D108BD9-81ED-4DB2-BD59-A6C34878D82A}">
                    <a16:rowId xmlns:a16="http://schemas.microsoft.com/office/drawing/2014/main" val="1423992832"/>
                  </a:ext>
                </a:extLst>
              </a:tr>
              <a:tr h="170396">
                <a:tc>
                  <a:txBody>
                    <a:bodyPr/>
                    <a:lstStyle/>
                    <a:p>
                      <a:pPr>
                        <a:lnSpc>
                          <a:spcPct val="115000"/>
                        </a:lnSpc>
                        <a:spcAft>
                          <a:spcPts val="0"/>
                        </a:spcAft>
                      </a:pPr>
                      <a:r>
                        <a:rPr lang="en-US" sz="900" dirty="0">
                          <a:solidFill>
                            <a:srgbClr val="6B1F7C"/>
                          </a:solidFill>
                          <a:effectLst/>
                        </a:rPr>
                        <a:t> </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pPr marL="304800">
                        <a:lnSpc>
                          <a:spcPct val="115000"/>
                        </a:lnSpc>
                        <a:spcAft>
                          <a:spcPts val="0"/>
                        </a:spcAft>
                      </a:pPr>
                      <a:r>
                        <a:rPr lang="en-US" sz="900" dirty="0">
                          <a:solidFill>
                            <a:srgbClr val="6B1F7C"/>
                          </a:solidFill>
                          <a:effectLst/>
                        </a:rPr>
                        <a:t>● Not start work until they are satisfied that the Client is aware of</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extLst>
                  <a:ext uri="{0D108BD9-81ED-4DB2-BD59-A6C34878D82A}">
                    <a16:rowId xmlns:a16="http://schemas.microsoft.com/office/drawing/2014/main" val="1476206690"/>
                  </a:ext>
                </a:extLst>
              </a:tr>
              <a:tr h="157734">
                <a:tc>
                  <a:txBody>
                    <a:bodyPr/>
                    <a:lstStyle/>
                    <a:p>
                      <a:pPr>
                        <a:lnSpc>
                          <a:spcPct val="115000"/>
                        </a:lnSpc>
                        <a:spcAft>
                          <a:spcPts val="0"/>
                        </a:spcAft>
                      </a:pPr>
                      <a:r>
                        <a:rPr lang="en-US" sz="900" dirty="0">
                          <a:solidFill>
                            <a:srgbClr val="6B1F7C"/>
                          </a:solidFill>
                          <a:effectLst/>
                        </a:rPr>
                        <a:t> </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pPr marL="457200">
                        <a:lnSpc>
                          <a:spcPct val="115000"/>
                        </a:lnSpc>
                        <a:spcAft>
                          <a:spcPts val="0"/>
                        </a:spcAft>
                      </a:pPr>
                      <a:r>
                        <a:rPr lang="en-US" sz="900" dirty="0">
                          <a:solidFill>
                            <a:srgbClr val="6B1F7C"/>
                          </a:solidFill>
                          <a:effectLst/>
                        </a:rPr>
                        <a:t>their duties.</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extLst>
                  <a:ext uri="{0D108BD9-81ED-4DB2-BD59-A6C34878D82A}">
                    <a16:rowId xmlns:a16="http://schemas.microsoft.com/office/drawing/2014/main" val="886058814"/>
                  </a:ext>
                </a:extLst>
              </a:tr>
              <a:tr h="157734">
                <a:tc>
                  <a:txBody>
                    <a:bodyPr/>
                    <a:lstStyle/>
                    <a:p>
                      <a:pPr>
                        <a:lnSpc>
                          <a:spcPct val="115000"/>
                        </a:lnSpc>
                        <a:spcAft>
                          <a:spcPts val="0"/>
                        </a:spcAft>
                      </a:pPr>
                      <a:r>
                        <a:rPr lang="en-US" sz="900" dirty="0">
                          <a:solidFill>
                            <a:srgbClr val="6B1F7C"/>
                          </a:solidFill>
                          <a:effectLst/>
                        </a:rPr>
                        <a:t> </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bg1"/>
                    </a:solidFill>
                  </a:tcPr>
                </a:tc>
                <a:tc>
                  <a:txBody>
                    <a:bodyPr/>
                    <a:lstStyle/>
                    <a:p>
                      <a:pPr>
                        <a:lnSpc>
                          <a:spcPct val="115000"/>
                        </a:lnSpc>
                        <a:spcAft>
                          <a:spcPts val="0"/>
                        </a:spcAft>
                      </a:pPr>
                      <a:r>
                        <a:rPr lang="en-US" sz="900" dirty="0">
                          <a:solidFill>
                            <a:srgbClr val="6B1F7C"/>
                          </a:solidFill>
                          <a:effectLst/>
                        </a:rPr>
                        <a:t> </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10523872"/>
                  </a:ext>
                </a:extLst>
              </a:tr>
              <a:tr h="170396">
                <a:tc>
                  <a:txBody>
                    <a:bodyPr/>
                    <a:lstStyle/>
                    <a:p>
                      <a:pPr marL="50800">
                        <a:lnSpc>
                          <a:spcPct val="115000"/>
                        </a:lnSpc>
                        <a:spcAft>
                          <a:spcPts val="0"/>
                        </a:spcAft>
                      </a:pPr>
                      <a:r>
                        <a:rPr lang="en-US" sz="900" dirty="0">
                          <a:solidFill>
                            <a:srgbClr val="6B1F7C"/>
                          </a:solidFill>
                          <a:effectLst/>
                        </a:rPr>
                        <a:t>Workers are the people who work for or are under</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chemeClr val="bg1"/>
                    </a:solidFill>
                  </a:tcPr>
                </a:tc>
                <a:tc>
                  <a:txBody>
                    <a:bodyPr/>
                    <a:lstStyle/>
                    <a:p>
                      <a:pPr marL="63500">
                        <a:lnSpc>
                          <a:spcPct val="115000"/>
                        </a:lnSpc>
                        <a:spcAft>
                          <a:spcPts val="0"/>
                        </a:spcAft>
                      </a:pPr>
                      <a:r>
                        <a:rPr lang="en-US" sz="900" dirty="0">
                          <a:solidFill>
                            <a:srgbClr val="6B1F7C"/>
                          </a:solidFill>
                          <a:effectLst/>
                        </a:rPr>
                        <a:t>They must:</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chemeClr val="bg1"/>
                    </a:solidFill>
                  </a:tcPr>
                </a:tc>
                <a:extLst>
                  <a:ext uri="{0D108BD9-81ED-4DB2-BD59-A6C34878D82A}">
                    <a16:rowId xmlns:a16="http://schemas.microsoft.com/office/drawing/2014/main" val="1453403560"/>
                  </a:ext>
                </a:extLst>
              </a:tr>
              <a:tr h="170396">
                <a:tc>
                  <a:txBody>
                    <a:bodyPr/>
                    <a:lstStyle/>
                    <a:p>
                      <a:pPr marL="50800">
                        <a:lnSpc>
                          <a:spcPct val="115000"/>
                        </a:lnSpc>
                        <a:spcAft>
                          <a:spcPts val="0"/>
                        </a:spcAft>
                      </a:pPr>
                      <a:r>
                        <a:rPr lang="en-US" sz="900" dirty="0">
                          <a:solidFill>
                            <a:srgbClr val="6B1F7C"/>
                          </a:solidFill>
                          <a:effectLst/>
                        </a:rPr>
                        <a:t>the control of Contractors on a construction site.</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pPr marL="304800">
                        <a:lnSpc>
                          <a:spcPct val="115000"/>
                        </a:lnSpc>
                        <a:spcAft>
                          <a:spcPts val="0"/>
                        </a:spcAft>
                      </a:pPr>
                      <a:r>
                        <a:rPr lang="en-US" sz="900" dirty="0">
                          <a:solidFill>
                            <a:srgbClr val="6B1F7C"/>
                          </a:solidFill>
                          <a:effectLst/>
                        </a:rPr>
                        <a:t>● Be consulted about matters which affect their health, safety and</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extLst>
                  <a:ext uri="{0D108BD9-81ED-4DB2-BD59-A6C34878D82A}">
                    <a16:rowId xmlns:a16="http://schemas.microsoft.com/office/drawing/2014/main" val="1803899097"/>
                  </a:ext>
                </a:extLst>
              </a:tr>
              <a:tr h="157734">
                <a:tc>
                  <a:txBody>
                    <a:bodyPr/>
                    <a:lstStyle/>
                    <a:p>
                      <a:pPr>
                        <a:lnSpc>
                          <a:spcPct val="115000"/>
                        </a:lnSpc>
                        <a:spcAft>
                          <a:spcPts val="0"/>
                        </a:spcAft>
                      </a:pPr>
                      <a:r>
                        <a:rPr lang="en-US" sz="900" dirty="0">
                          <a:solidFill>
                            <a:srgbClr val="6B1F7C"/>
                          </a:solidFill>
                          <a:effectLst/>
                        </a:rPr>
                        <a:t> </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pPr marL="457200">
                        <a:lnSpc>
                          <a:spcPct val="115000"/>
                        </a:lnSpc>
                        <a:spcAft>
                          <a:spcPts val="0"/>
                        </a:spcAft>
                      </a:pPr>
                      <a:r>
                        <a:rPr lang="en-US" sz="900" dirty="0">
                          <a:solidFill>
                            <a:srgbClr val="6B1F7C"/>
                          </a:solidFill>
                          <a:effectLst/>
                        </a:rPr>
                        <a:t>welfare.</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extLst>
                  <a:ext uri="{0D108BD9-81ED-4DB2-BD59-A6C34878D82A}">
                    <a16:rowId xmlns:a16="http://schemas.microsoft.com/office/drawing/2014/main" val="2937898827"/>
                  </a:ext>
                </a:extLst>
              </a:tr>
              <a:tr h="170396">
                <a:tc>
                  <a:txBody>
                    <a:bodyPr/>
                    <a:lstStyle/>
                    <a:p>
                      <a:pPr>
                        <a:lnSpc>
                          <a:spcPct val="115000"/>
                        </a:lnSpc>
                        <a:spcAft>
                          <a:spcPts val="0"/>
                        </a:spcAft>
                      </a:pPr>
                      <a:r>
                        <a:rPr lang="en-US" sz="900" dirty="0">
                          <a:solidFill>
                            <a:srgbClr val="6B1F7C"/>
                          </a:solidFill>
                          <a:effectLst/>
                        </a:rPr>
                        <a:t> </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pPr marL="304800">
                        <a:lnSpc>
                          <a:spcPct val="115000"/>
                        </a:lnSpc>
                        <a:spcAft>
                          <a:spcPts val="0"/>
                        </a:spcAft>
                      </a:pPr>
                      <a:r>
                        <a:rPr lang="en-US" sz="900" dirty="0">
                          <a:solidFill>
                            <a:srgbClr val="6B1F7C"/>
                          </a:solidFill>
                          <a:effectLst/>
                        </a:rPr>
                        <a:t>● Take care of their own health and safety and others who may be</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extLst>
                  <a:ext uri="{0D108BD9-81ED-4DB2-BD59-A6C34878D82A}">
                    <a16:rowId xmlns:a16="http://schemas.microsoft.com/office/drawing/2014/main" val="1352365143"/>
                  </a:ext>
                </a:extLst>
              </a:tr>
              <a:tr h="157734">
                <a:tc>
                  <a:txBody>
                    <a:bodyPr/>
                    <a:lstStyle/>
                    <a:p>
                      <a:pPr>
                        <a:lnSpc>
                          <a:spcPct val="115000"/>
                        </a:lnSpc>
                        <a:spcAft>
                          <a:spcPts val="0"/>
                        </a:spcAft>
                      </a:pPr>
                      <a:r>
                        <a:rPr lang="en-US" sz="900" dirty="0">
                          <a:solidFill>
                            <a:srgbClr val="6B1F7C"/>
                          </a:solidFill>
                          <a:effectLst/>
                        </a:rPr>
                        <a:t> </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pPr marL="457200">
                        <a:lnSpc>
                          <a:spcPct val="115000"/>
                        </a:lnSpc>
                        <a:spcAft>
                          <a:spcPts val="0"/>
                        </a:spcAft>
                      </a:pPr>
                      <a:r>
                        <a:rPr lang="en-US" sz="900" dirty="0">
                          <a:solidFill>
                            <a:srgbClr val="6B1F7C"/>
                          </a:solidFill>
                          <a:effectLst/>
                        </a:rPr>
                        <a:t>affected by their actions.</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extLst>
                  <a:ext uri="{0D108BD9-81ED-4DB2-BD59-A6C34878D82A}">
                    <a16:rowId xmlns:a16="http://schemas.microsoft.com/office/drawing/2014/main" val="4082667128"/>
                  </a:ext>
                </a:extLst>
              </a:tr>
              <a:tr h="170396">
                <a:tc>
                  <a:txBody>
                    <a:bodyPr/>
                    <a:lstStyle/>
                    <a:p>
                      <a:pPr>
                        <a:lnSpc>
                          <a:spcPct val="115000"/>
                        </a:lnSpc>
                        <a:spcAft>
                          <a:spcPts val="0"/>
                        </a:spcAft>
                      </a:pPr>
                      <a:r>
                        <a:rPr lang="en-US" sz="900" dirty="0">
                          <a:solidFill>
                            <a:srgbClr val="6B1F7C"/>
                          </a:solidFill>
                          <a:effectLst/>
                        </a:rPr>
                        <a:t> </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pPr marL="304800">
                        <a:lnSpc>
                          <a:spcPct val="115000"/>
                        </a:lnSpc>
                        <a:spcAft>
                          <a:spcPts val="0"/>
                        </a:spcAft>
                      </a:pPr>
                      <a:r>
                        <a:rPr lang="en-US" sz="900" dirty="0">
                          <a:solidFill>
                            <a:srgbClr val="6B1F7C"/>
                          </a:solidFill>
                          <a:effectLst/>
                        </a:rPr>
                        <a:t>● Report anything they see which is likely to endanger either their</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extLst>
                  <a:ext uri="{0D108BD9-81ED-4DB2-BD59-A6C34878D82A}">
                    <a16:rowId xmlns:a16="http://schemas.microsoft.com/office/drawing/2014/main" val="1627943207"/>
                  </a:ext>
                </a:extLst>
              </a:tr>
              <a:tr h="157734">
                <a:tc>
                  <a:txBody>
                    <a:bodyPr/>
                    <a:lstStyle/>
                    <a:p>
                      <a:pPr>
                        <a:lnSpc>
                          <a:spcPct val="115000"/>
                        </a:lnSpc>
                        <a:spcAft>
                          <a:spcPts val="0"/>
                        </a:spcAft>
                      </a:pPr>
                      <a:r>
                        <a:rPr lang="en-US" sz="900" dirty="0">
                          <a:solidFill>
                            <a:srgbClr val="6B1F7C"/>
                          </a:solidFill>
                          <a:effectLst/>
                        </a:rPr>
                        <a:t> </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pPr marL="457200">
                        <a:lnSpc>
                          <a:spcPct val="115000"/>
                        </a:lnSpc>
                        <a:spcAft>
                          <a:spcPts val="0"/>
                        </a:spcAft>
                      </a:pPr>
                      <a:r>
                        <a:rPr lang="en-US" sz="900" dirty="0">
                          <a:solidFill>
                            <a:srgbClr val="6B1F7C"/>
                          </a:solidFill>
                          <a:effectLst/>
                        </a:rPr>
                        <a:t>own or others’ health and safety.</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extLst>
                  <a:ext uri="{0D108BD9-81ED-4DB2-BD59-A6C34878D82A}">
                    <a16:rowId xmlns:a16="http://schemas.microsoft.com/office/drawing/2014/main" val="2958247120"/>
                  </a:ext>
                </a:extLst>
              </a:tr>
              <a:tr h="170396">
                <a:tc>
                  <a:txBody>
                    <a:bodyPr/>
                    <a:lstStyle/>
                    <a:p>
                      <a:pPr>
                        <a:lnSpc>
                          <a:spcPct val="115000"/>
                        </a:lnSpc>
                        <a:spcAft>
                          <a:spcPts val="0"/>
                        </a:spcAft>
                      </a:pPr>
                      <a:r>
                        <a:rPr lang="en-US" sz="900" dirty="0">
                          <a:solidFill>
                            <a:srgbClr val="6B1F7C"/>
                          </a:solidFill>
                          <a:effectLst/>
                        </a:rPr>
                        <a:t> </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pPr marL="304800">
                        <a:lnSpc>
                          <a:spcPct val="115000"/>
                        </a:lnSpc>
                        <a:spcAft>
                          <a:spcPts val="0"/>
                        </a:spcAft>
                      </a:pPr>
                      <a:r>
                        <a:rPr lang="en-US" sz="900" dirty="0">
                          <a:solidFill>
                            <a:srgbClr val="6B1F7C"/>
                          </a:solidFill>
                          <a:effectLst/>
                        </a:rPr>
                        <a:t>● Cooperate with their employer, fellow workers, Contractors and</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extLst>
                  <a:ext uri="{0D108BD9-81ED-4DB2-BD59-A6C34878D82A}">
                    <a16:rowId xmlns:a16="http://schemas.microsoft.com/office/drawing/2014/main" val="4093291994"/>
                  </a:ext>
                </a:extLst>
              </a:tr>
              <a:tr h="157734">
                <a:tc>
                  <a:txBody>
                    <a:bodyPr/>
                    <a:lstStyle/>
                    <a:p>
                      <a:pPr>
                        <a:lnSpc>
                          <a:spcPct val="115000"/>
                        </a:lnSpc>
                        <a:spcAft>
                          <a:spcPts val="0"/>
                        </a:spcAft>
                      </a:pPr>
                      <a:r>
                        <a:rPr lang="en-US" sz="900" dirty="0">
                          <a:solidFill>
                            <a:srgbClr val="6B1F7C"/>
                          </a:solidFill>
                          <a:effectLst/>
                        </a:rPr>
                        <a:t> </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bg1"/>
                    </a:solidFill>
                  </a:tcPr>
                </a:tc>
                <a:tc>
                  <a:txBody>
                    <a:bodyPr/>
                    <a:lstStyle/>
                    <a:p>
                      <a:pPr marL="457200">
                        <a:lnSpc>
                          <a:spcPct val="115000"/>
                        </a:lnSpc>
                        <a:spcAft>
                          <a:spcPts val="0"/>
                        </a:spcAft>
                      </a:pPr>
                      <a:r>
                        <a:rPr lang="en-US" sz="900" dirty="0">
                          <a:solidFill>
                            <a:srgbClr val="6B1F7C"/>
                          </a:solidFill>
                          <a:effectLst/>
                        </a:rPr>
                        <a:t>other </a:t>
                      </a:r>
                      <a:r>
                        <a:rPr lang="en-US" sz="900" dirty="0" err="1">
                          <a:solidFill>
                            <a:srgbClr val="6B1F7C"/>
                          </a:solidFill>
                          <a:effectLst/>
                        </a:rPr>
                        <a:t>dutyholders</a:t>
                      </a:r>
                      <a:r>
                        <a:rPr lang="en-US" sz="900" dirty="0">
                          <a:solidFill>
                            <a:srgbClr val="6B1F7C"/>
                          </a:solidFill>
                          <a:effectLst/>
                        </a:rPr>
                        <a:t>.</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537436149"/>
                  </a:ext>
                </a:extLst>
              </a:tr>
            </a:tbl>
          </a:graphicData>
        </a:graphic>
      </p:graphicFrame>
    </p:spTree>
    <p:extLst>
      <p:ext uri="{BB962C8B-B14F-4D97-AF65-F5344CB8AC3E}">
        <p14:creationId xmlns:p14="http://schemas.microsoft.com/office/powerpoint/2010/main" val="46774926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6277" y="1420426"/>
            <a:ext cx="8880212" cy="426519"/>
          </a:xfrm>
        </p:spPr>
        <p:txBody>
          <a:bodyPr>
            <a:normAutofit fontScale="90000"/>
          </a:bodyPr>
          <a:lstStyle/>
          <a:p>
            <a:r>
              <a:rPr lang="en-US" dirty="0">
                <a:solidFill>
                  <a:srgbClr val="6B1F7C"/>
                </a:solidFill>
              </a:rPr>
              <a:t>Organisers - What they need to do</a:t>
            </a:r>
            <a:br>
              <a:rPr lang="en-US" dirty="0">
                <a:solidFill>
                  <a:srgbClr val="6B1F7C"/>
                </a:solidFill>
              </a:rPr>
            </a:br>
            <a:endParaRPr lang="en-GB" dirty="0">
              <a:solidFill>
                <a:srgbClr val="6B1F7C"/>
              </a:solidFill>
            </a:endParaRPr>
          </a:p>
        </p:txBody>
      </p:sp>
      <p:sp>
        <p:nvSpPr>
          <p:cNvPr id="3" name="Content Placeholder 2"/>
          <p:cNvSpPr>
            <a:spLocks noGrp="1"/>
          </p:cNvSpPr>
          <p:nvPr>
            <p:ph idx="1"/>
          </p:nvPr>
        </p:nvSpPr>
        <p:spPr/>
        <p:txBody>
          <a:bodyPr/>
          <a:lstStyle/>
          <a:p>
            <a:pPr hangingPunct="0"/>
            <a:r>
              <a:rPr lang="en-US" sz="1200" dirty="0">
                <a:solidFill>
                  <a:srgbClr val="6B1F7C"/>
                </a:solidFill>
              </a:rPr>
              <a:t>The regulations cover the management of health, safety and welfare when carrying out construction projects. The regulations replace The Construction (Design and Management) Regulations 2007 (CDM 2007) and are applicable to event construction in addition to all existing relevant health and safety law which must also be complied with. Construction work includes, but is not limited to, the assembly or </a:t>
            </a:r>
            <a:r>
              <a:rPr lang="en-US" sz="1200" u="sng" dirty="0">
                <a:solidFill>
                  <a:srgbClr val="6B1F7C"/>
                </a:solidFill>
              </a:rPr>
              <a:t>disassembly</a:t>
            </a:r>
            <a:r>
              <a:rPr lang="en-US" sz="1200" dirty="0">
                <a:solidFill>
                  <a:srgbClr val="6B1F7C"/>
                </a:solidFill>
              </a:rPr>
              <a:t> (e.g. phases within build up and breakdown) of prefabricated elements to form a structure (e.g. shell scheme, features and space only stands). The regulations identify key roles (duty holders) who each have specific responsibilities (duties) to fulfil.</a:t>
            </a:r>
            <a:endParaRPr lang="en-GB" sz="1200" dirty="0">
              <a:solidFill>
                <a:srgbClr val="6B1F7C"/>
              </a:solidFill>
            </a:endParaRPr>
          </a:p>
          <a:p>
            <a:endParaRPr lang="en-GB" sz="1200" dirty="0">
              <a:solidFill>
                <a:srgbClr val="6B1F7C"/>
              </a:solidFill>
            </a:endParaRPr>
          </a:p>
          <a:p>
            <a:r>
              <a:rPr lang="en-US" sz="1200" b="1" dirty="0">
                <a:solidFill>
                  <a:srgbClr val="6B1F7C"/>
                </a:solidFill>
              </a:rPr>
              <a:t>Understand your roles and responsibilities:</a:t>
            </a:r>
            <a:endParaRPr lang="en-GB" sz="1200" dirty="0">
              <a:solidFill>
                <a:srgbClr val="6B1F7C"/>
              </a:solidFill>
            </a:endParaRPr>
          </a:p>
          <a:p>
            <a:pPr marL="0" indent="0">
              <a:buNone/>
            </a:pPr>
            <a:endParaRPr lang="en-GB" sz="1200" dirty="0">
              <a:solidFill>
                <a:srgbClr val="6B1F7C"/>
              </a:solidFill>
            </a:endParaRPr>
          </a:p>
          <a:p>
            <a:r>
              <a:rPr lang="en-US" sz="1200" dirty="0">
                <a:solidFill>
                  <a:srgbClr val="6B1F7C"/>
                </a:solidFill>
              </a:rPr>
              <a:t>As illustrated in the organogram in Appendix 1 the </a:t>
            </a:r>
            <a:r>
              <a:rPr lang="en-US" sz="1200" dirty="0" err="1">
                <a:solidFill>
                  <a:srgbClr val="6B1F7C"/>
                </a:solidFill>
              </a:rPr>
              <a:t>organiser</a:t>
            </a:r>
            <a:r>
              <a:rPr lang="en-US" sz="1200" dirty="0">
                <a:solidFill>
                  <a:srgbClr val="6B1F7C"/>
                </a:solidFill>
              </a:rPr>
              <a:t> is likely to take the following role/s with the assigned responsibilities:</a:t>
            </a:r>
            <a:endParaRPr lang="en-GB" sz="1200" dirty="0">
              <a:solidFill>
                <a:srgbClr val="6B1F7C"/>
              </a:solidFill>
            </a:endParaRPr>
          </a:p>
          <a:p>
            <a:endParaRPr lang="en-GB" dirty="0">
              <a:solidFill>
                <a:srgbClr val="6B1F7C"/>
              </a:solidFill>
            </a:endParaRPr>
          </a:p>
        </p:txBody>
      </p:sp>
    </p:spTree>
    <p:extLst>
      <p:ext uri="{BB962C8B-B14F-4D97-AF65-F5344CB8AC3E}">
        <p14:creationId xmlns:p14="http://schemas.microsoft.com/office/powerpoint/2010/main" val="107295902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2538624394"/>
              </p:ext>
            </p:extLst>
          </p:nvPr>
        </p:nvGraphicFramePr>
        <p:xfrm>
          <a:off x="1189608" y="719096"/>
          <a:ext cx="7164280" cy="5906547"/>
        </p:xfrm>
        <a:graphic>
          <a:graphicData uri="http://schemas.openxmlformats.org/drawingml/2006/table">
            <a:tbl>
              <a:tblPr>
                <a:tableStyleId>{5C22544A-7EE6-4342-B048-85BDC9FD1C3A}</a:tableStyleId>
              </a:tblPr>
              <a:tblGrid>
                <a:gridCol w="3582140">
                  <a:extLst>
                    <a:ext uri="{9D8B030D-6E8A-4147-A177-3AD203B41FA5}">
                      <a16:colId xmlns:a16="http://schemas.microsoft.com/office/drawing/2014/main" val="1899655600"/>
                    </a:ext>
                  </a:extLst>
                </a:gridCol>
                <a:gridCol w="3582140">
                  <a:extLst>
                    <a:ext uri="{9D8B030D-6E8A-4147-A177-3AD203B41FA5}">
                      <a16:colId xmlns:a16="http://schemas.microsoft.com/office/drawing/2014/main" val="1669546058"/>
                    </a:ext>
                  </a:extLst>
                </a:gridCol>
              </a:tblGrid>
              <a:tr h="157734">
                <a:tc>
                  <a:txBody>
                    <a:bodyPr/>
                    <a:lstStyle/>
                    <a:p>
                      <a:pPr marL="1219200">
                        <a:lnSpc>
                          <a:spcPct val="115000"/>
                        </a:lnSpc>
                        <a:spcAft>
                          <a:spcPts val="0"/>
                        </a:spcAft>
                      </a:pPr>
                      <a:r>
                        <a:rPr lang="en-US" sz="900" b="1" dirty="0">
                          <a:solidFill>
                            <a:srgbClr val="6B1F7C"/>
                          </a:solidFill>
                          <a:effectLst/>
                        </a:rPr>
                        <a:t>Role</a:t>
                      </a:r>
                      <a:endParaRPr lang="en-GB" sz="900" b="1"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B1F7C"/>
                    </a:solidFill>
                  </a:tcPr>
                </a:tc>
                <a:tc>
                  <a:txBody>
                    <a:bodyPr/>
                    <a:lstStyle/>
                    <a:p>
                      <a:pPr marL="863600">
                        <a:lnSpc>
                          <a:spcPct val="115000"/>
                        </a:lnSpc>
                        <a:spcAft>
                          <a:spcPts val="0"/>
                        </a:spcAft>
                      </a:pPr>
                      <a:r>
                        <a:rPr lang="en-US" sz="900" b="1" dirty="0">
                          <a:solidFill>
                            <a:srgbClr val="6B1F7C"/>
                          </a:solidFill>
                          <a:effectLst/>
                        </a:rPr>
                        <a:t>Summary of Main Responsibilities</a:t>
                      </a:r>
                      <a:endParaRPr lang="en-GB" sz="900" b="1"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B1F7C"/>
                    </a:solidFill>
                  </a:tcPr>
                </a:tc>
                <a:extLst>
                  <a:ext uri="{0D108BD9-81ED-4DB2-BD59-A6C34878D82A}">
                    <a16:rowId xmlns:a16="http://schemas.microsoft.com/office/drawing/2014/main" val="4264831204"/>
                  </a:ext>
                </a:extLst>
              </a:tr>
              <a:tr h="157734">
                <a:tc>
                  <a:txBody>
                    <a:bodyPr/>
                    <a:lstStyle/>
                    <a:p>
                      <a:pPr marL="63500">
                        <a:lnSpc>
                          <a:spcPct val="115000"/>
                        </a:lnSpc>
                        <a:spcAft>
                          <a:spcPts val="0"/>
                        </a:spcAft>
                      </a:pPr>
                      <a:r>
                        <a:rPr lang="en-US" sz="900" dirty="0">
                          <a:solidFill>
                            <a:srgbClr val="6B1F7C"/>
                          </a:solidFill>
                          <a:effectLst/>
                        </a:rPr>
                        <a:t>Clients are the </a:t>
                      </a:r>
                      <a:r>
                        <a:rPr lang="en-US" sz="900" dirty="0" err="1">
                          <a:solidFill>
                            <a:srgbClr val="6B1F7C"/>
                          </a:solidFill>
                          <a:effectLst/>
                        </a:rPr>
                        <a:t>organisations</a:t>
                      </a:r>
                      <a:r>
                        <a:rPr lang="en-US" sz="900" dirty="0">
                          <a:solidFill>
                            <a:srgbClr val="6B1F7C"/>
                          </a:solidFill>
                          <a:effectLst/>
                        </a:rPr>
                        <a:t>, or individuals, for</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chemeClr val="bg1"/>
                    </a:solidFill>
                  </a:tcPr>
                </a:tc>
                <a:tc>
                  <a:txBody>
                    <a:bodyPr/>
                    <a:lstStyle/>
                    <a:p>
                      <a:pPr marL="38100">
                        <a:lnSpc>
                          <a:spcPct val="115000"/>
                        </a:lnSpc>
                        <a:spcAft>
                          <a:spcPts val="0"/>
                        </a:spcAft>
                      </a:pPr>
                      <a:r>
                        <a:rPr lang="en-US" sz="900" dirty="0">
                          <a:solidFill>
                            <a:srgbClr val="6B1F7C"/>
                          </a:solidFill>
                          <a:effectLst/>
                        </a:rPr>
                        <a:t>Make suitable arrangements for managing a project. This includes making</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chemeClr val="bg1"/>
                    </a:solidFill>
                  </a:tcPr>
                </a:tc>
                <a:extLst>
                  <a:ext uri="{0D108BD9-81ED-4DB2-BD59-A6C34878D82A}">
                    <a16:rowId xmlns:a16="http://schemas.microsoft.com/office/drawing/2014/main" val="920367266"/>
                  </a:ext>
                </a:extLst>
              </a:tr>
              <a:tr h="157734">
                <a:tc>
                  <a:txBody>
                    <a:bodyPr/>
                    <a:lstStyle/>
                    <a:p>
                      <a:pPr marL="63500">
                        <a:lnSpc>
                          <a:spcPct val="115000"/>
                        </a:lnSpc>
                        <a:spcAft>
                          <a:spcPts val="0"/>
                        </a:spcAft>
                      </a:pPr>
                      <a:r>
                        <a:rPr lang="en-US" sz="900" dirty="0">
                          <a:solidFill>
                            <a:srgbClr val="6B1F7C"/>
                          </a:solidFill>
                          <a:effectLst/>
                        </a:rPr>
                        <a:t>whom a construction project is carried out.</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pPr marL="38100">
                        <a:lnSpc>
                          <a:spcPct val="115000"/>
                        </a:lnSpc>
                        <a:spcAft>
                          <a:spcPts val="0"/>
                        </a:spcAft>
                      </a:pPr>
                      <a:r>
                        <a:rPr lang="en-US" sz="900" dirty="0">
                          <a:solidFill>
                            <a:srgbClr val="6B1F7C"/>
                          </a:solidFill>
                          <a:effectLst/>
                        </a:rPr>
                        <a:t>sure:</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extLst>
                  <a:ext uri="{0D108BD9-81ED-4DB2-BD59-A6C34878D82A}">
                    <a16:rowId xmlns:a16="http://schemas.microsoft.com/office/drawing/2014/main" val="3856785171"/>
                  </a:ext>
                </a:extLst>
              </a:tr>
              <a:tr h="168910">
                <a:tc>
                  <a:txBody>
                    <a:bodyPr/>
                    <a:lstStyle/>
                    <a:p>
                      <a:pPr>
                        <a:lnSpc>
                          <a:spcPct val="115000"/>
                        </a:lnSpc>
                        <a:spcAft>
                          <a:spcPts val="0"/>
                        </a:spcAft>
                      </a:pPr>
                      <a:r>
                        <a:rPr lang="en-US" sz="900" dirty="0">
                          <a:solidFill>
                            <a:srgbClr val="6B1F7C"/>
                          </a:solidFill>
                          <a:effectLst/>
                        </a:rPr>
                        <a:t> </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pPr marL="304800">
                        <a:lnSpc>
                          <a:spcPct val="115000"/>
                        </a:lnSpc>
                        <a:spcAft>
                          <a:spcPts val="0"/>
                        </a:spcAft>
                      </a:pPr>
                      <a:r>
                        <a:rPr lang="en-US" sz="900" dirty="0">
                          <a:solidFill>
                            <a:srgbClr val="6B1F7C"/>
                          </a:solidFill>
                          <a:effectLst/>
                        </a:rPr>
                        <a:t>● Robust coordination and cooperation between those involved.</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extLst>
                  <a:ext uri="{0D108BD9-81ED-4DB2-BD59-A6C34878D82A}">
                    <a16:rowId xmlns:a16="http://schemas.microsoft.com/office/drawing/2014/main" val="2288617948"/>
                  </a:ext>
                </a:extLst>
              </a:tr>
              <a:tr h="168910">
                <a:tc>
                  <a:txBody>
                    <a:bodyPr/>
                    <a:lstStyle/>
                    <a:p>
                      <a:pPr>
                        <a:lnSpc>
                          <a:spcPct val="115000"/>
                        </a:lnSpc>
                        <a:spcAft>
                          <a:spcPts val="0"/>
                        </a:spcAft>
                      </a:pPr>
                      <a:r>
                        <a:rPr lang="en-US" sz="900" dirty="0">
                          <a:solidFill>
                            <a:srgbClr val="6B1F7C"/>
                          </a:solidFill>
                          <a:effectLst/>
                        </a:rPr>
                        <a:t> </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pPr marL="304800">
                        <a:lnSpc>
                          <a:spcPct val="115000"/>
                        </a:lnSpc>
                        <a:spcAft>
                          <a:spcPts val="0"/>
                        </a:spcAft>
                      </a:pPr>
                      <a:r>
                        <a:rPr lang="en-US" sz="900" dirty="0">
                          <a:solidFill>
                            <a:srgbClr val="6B1F7C"/>
                          </a:solidFill>
                          <a:effectLst/>
                        </a:rPr>
                        <a:t>● Other duty holders are appointed.</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extLst>
                  <a:ext uri="{0D108BD9-81ED-4DB2-BD59-A6C34878D82A}">
                    <a16:rowId xmlns:a16="http://schemas.microsoft.com/office/drawing/2014/main" val="3316286262"/>
                  </a:ext>
                </a:extLst>
              </a:tr>
              <a:tr h="168910">
                <a:tc>
                  <a:txBody>
                    <a:bodyPr/>
                    <a:lstStyle/>
                    <a:p>
                      <a:pPr>
                        <a:lnSpc>
                          <a:spcPct val="115000"/>
                        </a:lnSpc>
                        <a:spcAft>
                          <a:spcPts val="0"/>
                        </a:spcAft>
                      </a:pPr>
                      <a:r>
                        <a:rPr lang="en-US" sz="900" dirty="0">
                          <a:solidFill>
                            <a:srgbClr val="6B1F7C"/>
                          </a:solidFill>
                          <a:effectLst/>
                        </a:rPr>
                        <a:t> </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pPr marL="304800">
                        <a:lnSpc>
                          <a:spcPct val="115000"/>
                        </a:lnSpc>
                        <a:spcAft>
                          <a:spcPts val="0"/>
                        </a:spcAft>
                      </a:pPr>
                      <a:r>
                        <a:rPr lang="en-US" sz="900" dirty="0">
                          <a:solidFill>
                            <a:srgbClr val="6B1F7C"/>
                          </a:solidFill>
                          <a:effectLst/>
                        </a:rPr>
                        <a:t>● Sufficient time and resources are allocated.</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extLst>
                  <a:ext uri="{0D108BD9-81ED-4DB2-BD59-A6C34878D82A}">
                    <a16:rowId xmlns:a16="http://schemas.microsoft.com/office/drawing/2014/main" val="2481799446"/>
                  </a:ext>
                </a:extLst>
              </a:tr>
              <a:tr h="168910">
                <a:tc>
                  <a:txBody>
                    <a:bodyPr/>
                    <a:lstStyle/>
                    <a:p>
                      <a:pPr>
                        <a:lnSpc>
                          <a:spcPct val="115000"/>
                        </a:lnSpc>
                        <a:spcAft>
                          <a:spcPts val="0"/>
                        </a:spcAft>
                      </a:pPr>
                      <a:r>
                        <a:rPr lang="en-US" sz="900" dirty="0">
                          <a:solidFill>
                            <a:srgbClr val="6B1F7C"/>
                          </a:solidFill>
                          <a:effectLst/>
                        </a:rPr>
                        <a:t> </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pPr marL="304800">
                        <a:lnSpc>
                          <a:spcPct val="115000"/>
                        </a:lnSpc>
                        <a:spcAft>
                          <a:spcPts val="0"/>
                        </a:spcAft>
                      </a:pPr>
                      <a:r>
                        <a:rPr lang="en-US" sz="900" dirty="0">
                          <a:solidFill>
                            <a:srgbClr val="6B1F7C"/>
                          </a:solidFill>
                          <a:effectLst/>
                        </a:rPr>
                        <a:t>● Relevant pre-construction information is prepared and provided to</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extLst>
                  <a:ext uri="{0D108BD9-81ED-4DB2-BD59-A6C34878D82A}">
                    <a16:rowId xmlns:a16="http://schemas.microsoft.com/office/drawing/2014/main" val="3386569635"/>
                  </a:ext>
                </a:extLst>
              </a:tr>
              <a:tr h="168910">
                <a:tc>
                  <a:txBody>
                    <a:bodyPr/>
                    <a:lstStyle/>
                    <a:p>
                      <a:pPr>
                        <a:lnSpc>
                          <a:spcPct val="115000"/>
                        </a:lnSpc>
                        <a:spcAft>
                          <a:spcPts val="0"/>
                        </a:spcAft>
                      </a:pPr>
                      <a:r>
                        <a:rPr lang="en-US" sz="900" dirty="0">
                          <a:solidFill>
                            <a:srgbClr val="6B1F7C"/>
                          </a:solidFill>
                          <a:effectLst/>
                        </a:rPr>
                        <a:t> </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pPr marL="444500">
                        <a:lnSpc>
                          <a:spcPct val="115000"/>
                        </a:lnSpc>
                        <a:spcAft>
                          <a:spcPts val="0"/>
                        </a:spcAft>
                      </a:pPr>
                      <a:r>
                        <a:rPr lang="en-US" sz="900" dirty="0">
                          <a:solidFill>
                            <a:srgbClr val="6B1F7C"/>
                          </a:solidFill>
                          <a:effectLst/>
                        </a:rPr>
                        <a:t>other duty holders.</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extLst>
                  <a:ext uri="{0D108BD9-81ED-4DB2-BD59-A6C34878D82A}">
                    <a16:rowId xmlns:a16="http://schemas.microsoft.com/office/drawing/2014/main" val="512964212"/>
                  </a:ext>
                </a:extLst>
              </a:tr>
              <a:tr h="168910">
                <a:tc>
                  <a:txBody>
                    <a:bodyPr/>
                    <a:lstStyle/>
                    <a:p>
                      <a:pPr>
                        <a:lnSpc>
                          <a:spcPct val="115000"/>
                        </a:lnSpc>
                        <a:spcAft>
                          <a:spcPts val="0"/>
                        </a:spcAft>
                      </a:pPr>
                      <a:r>
                        <a:rPr lang="en-US" sz="900" dirty="0">
                          <a:solidFill>
                            <a:srgbClr val="6B1F7C"/>
                          </a:solidFill>
                          <a:effectLst/>
                        </a:rPr>
                        <a:t> </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pPr marL="304800">
                        <a:lnSpc>
                          <a:spcPct val="115000"/>
                        </a:lnSpc>
                        <a:spcAft>
                          <a:spcPts val="0"/>
                        </a:spcAft>
                      </a:pPr>
                      <a:r>
                        <a:rPr lang="en-US" sz="900" dirty="0">
                          <a:solidFill>
                            <a:srgbClr val="6B1F7C"/>
                          </a:solidFill>
                          <a:effectLst/>
                        </a:rPr>
                        <a:t>● The Principal Designer and Principal Contractor carry out their</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extLst>
                  <a:ext uri="{0D108BD9-81ED-4DB2-BD59-A6C34878D82A}">
                    <a16:rowId xmlns:a16="http://schemas.microsoft.com/office/drawing/2014/main" val="1918422301"/>
                  </a:ext>
                </a:extLst>
              </a:tr>
              <a:tr h="168910">
                <a:tc>
                  <a:txBody>
                    <a:bodyPr/>
                    <a:lstStyle/>
                    <a:p>
                      <a:pPr>
                        <a:lnSpc>
                          <a:spcPct val="115000"/>
                        </a:lnSpc>
                        <a:spcAft>
                          <a:spcPts val="0"/>
                        </a:spcAft>
                      </a:pPr>
                      <a:r>
                        <a:rPr lang="en-US" sz="900" dirty="0">
                          <a:solidFill>
                            <a:srgbClr val="6B1F7C"/>
                          </a:solidFill>
                          <a:effectLst/>
                        </a:rPr>
                        <a:t> </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pPr marL="444500">
                        <a:lnSpc>
                          <a:spcPct val="115000"/>
                        </a:lnSpc>
                        <a:spcAft>
                          <a:spcPts val="0"/>
                        </a:spcAft>
                      </a:pPr>
                      <a:r>
                        <a:rPr lang="en-US" sz="900" dirty="0">
                          <a:solidFill>
                            <a:srgbClr val="6B1F7C"/>
                          </a:solidFill>
                          <a:effectLst/>
                        </a:rPr>
                        <a:t>duties.</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extLst>
                  <a:ext uri="{0D108BD9-81ED-4DB2-BD59-A6C34878D82A}">
                    <a16:rowId xmlns:a16="http://schemas.microsoft.com/office/drawing/2014/main" val="2786337775"/>
                  </a:ext>
                </a:extLst>
              </a:tr>
              <a:tr h="168910">
                <a:tc>
                  <a:txBody>
                    <a:bodyPr/>
                    <a:lstStyle/>
                    <a:p>
                      <a:pPr>
                        <a:lnSpc>
                          <a:spcPct val="115000"/>
                        </a:lnSpc>
                        <a:spcAft>
                          <a:spcPts val="0"/>
                        </a:spcAft>
                      </a:pPr>
                      <a:r>
                        <a:rPr lang="en-US" sz="900" dirty="0">
                          <a:solidFill>
                            <a:srgbClr val="6B1F7C"/>
                          </a:solidFill>
                          <a:effectLst/>
                        </a:rPr>
                        <a:t> </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bg1"/>
                    </a:solidFill>
                  </a:tcPr>
                </a:tc>
                <a:tc>
                  <a:txBody>
                    <a:bodyPr/>
                    <a:lstStyle/>
                    <a:p>
                      <a:pPr marL="304800">
                        <a:lnSpc>
                          <a:spcPct val="115000"/>
                        </a:lnSpc>
                        <a:spcAft>
                          <a:spcPts val="0"/>
                        </a:spcAft>
                      </a:pPr>
                      <a:r>
                        <a:rPr lang="en-US" sz="900" dirty="0">
                          <a:solidFill>
                            <a:srgbClr val="6B1F7C"/>
                          </a:solidFill>
                          <a:effectLst/>
                        </a:rPr>
                        <a:t>● Suitable welfare arrangements are in place.</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700545503"/>
                  </a:ext>
                </a:extLst>
              </a:tr>
              <a:tr h="164730">
                <a:tc>
                  <a:txBody>
                    <a:bodyPr/>
                    <a:lstStyle/>
                    <a:p>
                      <a:pPr marL="63500">
                        <a:lnSpc>
                          <a:spcPct val="115000"/>
                        </a:lnSpc>
                        <a:spcAft>
                          <a:spcPts val="0"/>
                        </a:spcAft>
                      </a:pPr>
                      <a:r>
                        <a:rPr lang="en-US" sz="900" dirty="0">
                          <a:solidFill>
                            <a:srgbClr val="6B1F7C"/>
                          </a:solidFill>
                          <a:effectLst/>
                        </a:rPr>
                        <a:t>Principal Designers are </a:t>
                      </a:r>
                      <a:r>
                        <a:rPr lang="en-US" sz="900" dirty="0" err="1">
                          <a:solidFill>
                            <a:srgbClr val="6B1F7C"/>
                          </a:solidFill>
                          <a:effectLst/>
                        </a:rPr>
                        <a:t>organisations</a:t>
                      </a:r>
                      <a:r>
                        <a:rPr lang="en-US" sz="900" dirty="0">
                          <a:solidFill>
                            <a:srgbClr val="6B1F7C"/>
                          </a:solidFill>
                          <a:effectLst/>
                        </a:rPr>
                        <a:t>, or</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chemeClr val="bg1"/>
                    </a:solidFill>
                  </a:tcPr>
                </a:tc>
                <a:tc>
                  <a:txBody>
                    <a:bodyPr/>
                    <a:lstStyle/>
                    <a:p>
                      <a:pPr marL="50800">
                        <a:lnSpc>
                          <a:spcPct val="115000"/>
                        </a:lnSpc>
                        <a:spcAft>
                          <a:spcPts val="0"/>
                        </a:spcAft>
                      </a:pPr>
                      <a:r>
                        <a:rPr lang="en-US" sz="900" dirty="0">
                          <a:solidFill>
                            <a:srgbClr val="6B1F7C"/>
                          </a:solidFill>
                          <a:effectLst/>
                        </a:rPr>
                        <a:t>Plan, manage, monitor and coordinate health and safety in the pre-</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chemeClr val="bg1"/>
                    </a:solidFill>
                  </a:tcPr>
                </a:tc>
                <a:extLst>
                  <a:ext uri="{0D108BD9-81ED-4DB2-BD59-A6C34878D82A}">
                    <a16:rowId xmlns:a16="http://schemas.microsoft.com/office/drawing/2014/main" val="301479204"/>
                  </a:ext>
                </a:extLst>
              </a:tr>
              <a:tr h="157734">
                <a:tc>
                  <a:txBody>
                    <a:bodyPr/>
                    <a:lstStyle/>
                    <a:p>
                      <a:pPr marL="63500">
                        <a:lnSpc>
                          <a:spcPct val="115000"/>
                        </a:lnSpc>
                        <a:spcAft>
                          <a:spcPts val="0"/>
                        </a:spcAft>
                      </a:pPr>
                      <a:r>
                        <a:rPr lang="en-US" sz="900" dirty="0">
                          <a:solidFill>
                            <a:srgbClr val="6B1F7C"/>
                          </a:solidFill>
                          <a:effectLst/>
                        </a:rPr>
                        <a:t>individuals, in control of the pre-construction phase</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pPr marL="50800">
                        <a:lnSpc>
                          <a:spcPct val="115000"/>
                        </a:lnSpc>
                        <a:spcAft>
                          <a:spcPts val="0"/>
                        </a:spcAft>
                      </a:pPr>
                      <a:r>
                        <a:rPr lang="en-US" sz="900" dirty="0">
                          <a:solidFill>
                            <a:srgbClr val="6B1F7C"/>
                          </a:solidFill>
                          <a:effectLst/>
                        </a:rPr>
                        <a:t>construction phase of a project. This includes:</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extLst>
                  <a:ext uri="{0D108BD9-81ED-4DB2-BD59-A6C34878D82A}">
                    <a16:rowId xmlns:a16="http://schemas.microsoft.com/office/drawing/2014/main" val="3141493890"/>
                  </a:ext>
                </a:extLst>
              </a:tr>
              <a:tr h="161158">
                <a:tc>
                  <a:txBody>
                    <a:bodyPr/>
                    <a:lstStyle/>
                    <a:p>
                      <a:pPr marL="63500">
                        <a:lnSpc>
                          <a:spcPct val="115000"/>
                        </a:lnSpc>
                        <a:spcAft>
                          <a:spcPts val="0"/>
                        </a:spcAft>
                      </a:pPr>
                      <a:r>
                        <a:rPr lang="en-US" sz="900" dirty="0">
                          <a:solidFill>
                            <a:srgbClr val="6B1F7C"/>
                          </a:solidFill>
                          <a:effectLst/>
                        </a:rPr>
                        <a:t>where a project involves more than one Contractor.</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pPr marL="304800">
                        <a:lnSpc>
                          <a:spcPct val="115000"/>
                        </a:lnSpc>
                        <a:spcAft>
                          <a:spcPts val="0"/>
                        </a:spcAft>
                      </a:pPr>
                      <a:r>
                        <a:rPr lang="en-US" sz="900" dirty="0">
                          <a:solidFill>
                            <a:srgbClr val="6B1F7C"/>
                          </a:solidFill>
                          <a:effectLst/>
                        </a:rPr>
                        <a:t>● Helping and advising the Client in bringing together the pre-</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extLst>
                  <a:ext uri="{0D108BD9-81ED-4DB2-BD59-A6C34878D82A}">
                    <a16:rowId xmlns:a16="http://schemas.microsoft.com/office/drawing/2014/main" val="3837646134"/>
                  </a:ext>
                </a:extLst>
              </a:tr>
              <a:tr h="168910">
                <a:tc>
                  <a:txBody>
                    <a:bodyPr/>
                    <a:lstStyle/>
                    <a:p>
                      <a:pPr>
                        <a:lnSpc>
                          <a:spcPct val="115000"/>
                        </a:lnSpc>
                        <a:spcAft>
                          <a:spcPts val="0"/>
                        </a:spcAft>
                      </a:pPr>
                      <a:r>
                        <a:rPr lang="en-US" sz="900" dirty="0">
                          <a:solidFill>
                            <a:srgbClr val="6B1F7C"/>
                          </a:solidFill>
                          <a:effectLst/>
                        </a:rPr>
                        <a:t> </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pPr marL="444500">
                        <a:lnSpc>
                          <a:spcPct val="115000"/>
                        </a:lnSpc>
                        <a:spcAft>
                          <a:spcPts val="0"/>
                        </a:spcAft>
                      </a:pPr>
                      <a:r>
                        <a:rPr lang="en-US" sz="900" dirty="0">
                          <a:solidFill>
                            <a:srgbClr val="6B1F7C"/>
                          </a:solidFill>
                          <a:effectLst/>
                        </a:rPr>
                        <a:t>construction information.</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extLst>
                  <a:ext uri="{0D108BD9-81ED-4DB2-BD59-A6C34878D82A}">
                    <a16:rowId xmlns:a16="http://schemas.microsoft.com/office/drawing/2014/main" val="3365854156"/>
                  </a:ext>
                </a:extLst>
              </a:tr>
              <a:tr h="161158">
                <a:tc>
                  <a:txBody>
                    <a:bodyPr/>
                    <a:lstStyle/>
                    <a:p>
                      <a:pPr marL="63500">
                        <a:lnSpc>
                          <a:spcPct val="115000"/>
                        </a:lnSpc>
                        <a:spcAft>
                          <a:spcPts val="0"/>
                        </a:spcAft>
                      </a:pPr>
                      <a:r>
                        <a:rPr lang="en-US" sz="900" dirty="0">
                          <a:solidFill>
                            <a:srgbClr val="6B1F7C"/>
                          </a:solidFill>
                          <a:effectLst/>
                        </a:rPr>
                        <a:t>Appointed by the Client or if not appointed, the role</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pPr marL="304800">
                        <a:lnSpc>
                          <a:spcPct val="115000"/>
                        </a:lnSpc>
                        <a:spcAft>
                          <a:spcPts val="0"/>
                        </a:spcAft>
                      </a:pPr>
                      <a:r>
                        <a:rPr lang="en-US" sz="900" dirty="0">
                          <a:solidFill>
                            <a:srgbClr val="6B1F7C"/>
                          </a:solidFill>
                          <a:effectLst/>
                        </a:rPr>
                        <a:t>● Working with other Designers to identify, eliminate or control</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extLst>
                  <a:ext uri="{0D108BD9-81ED-4DB2-BD59-A6C34878D82A}">
                    <a16:rowId xmlns:a16="http://schemas.microsoft.com/office/drawing/2014/main" val="792671661"/>
                  </a:ext>
                </a:extLst>
              </a:tr>
              <a:tr h="157734">
                <a:tc>
                  <a:txBody>
                    <a:bodyPr/>
                    <a:lstStyle/>
                    <a:p>
                      <a:pPr marL="63500">
                        <a:lnSpc>
                          <a:spcPct val="115000"/>
                        </a:lnSpc>
                        <a:spcAft>
                          <a:spcPts val="0"/>
                        </a:spcAft>
                      </a:pPr>
                      <a:r>
                        <a:rPr lang="en-US" sz="900" dirty="0">
                          <a:solidFill>
                            <a:srgbClr val="6B1F7C"/>
                          </a:solidFill>
                          <a:effectLst/>
                        </a:rPr>
                        <a:t>is undertaken by the Client.</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pPr marL="444500">
                        <a:lnSpc>
                          <a:spcPct val="115000"/>
                        </a:lnSpc>
                        <a:spcAft>
                          <a:spcPts val="0"/>
                        </a:spcAft>
                      </a:pPr>
                      <a:r>
                        <a:rPr lang="en-US" sz="900" dirty="0">
                          <a:solidFill>
                            <a:srgbClr val="6B1F7C"/>
                          </a:solidFill>
                          <a:effectLst/>
                        </a:rPr>
                        <a:t>foreseeable risks.</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extLst>
                  <a:ext uri="{0D108BD9-81ED-4DB2-BD59-A6C34878D82A}">
                    <a16:rowId xmlns:a16="http://schemas.microsoft.com/office/drawing/2014/main" val="591661411"/>
                  </a:ext>
                </a:extLst>
              </a:tr>
              <a:tr h="168910">
                <a:tc>
                  <a:txBody>
                    <a:bodyPr/>
                    <a:lstStyle/>
                    <a:p>
                      <a:pPr>
                        <a:lnSpc>
                          <a:spcPct val="115000"/>
                        </a:lnSpc>
                        <a:spcAft>
                          <a:spcPts val="0"/>
                        </a:spcAft>
                      </a:pPr>
                      <a:r>
                        <a:rPr lang="en-US" sz="900" dirty="0">
                          <a:solidFill>
                            <a:srgbClr val="6B1F7C"/>
                          </a:solidFill>
                          <a:effectLst/>
                        </a:rPr>
                        <a:t> </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pPr marL="304800">
                        <a:lnSpc>
                          <a:spcPct val="115000"/>
                        </a:lnSpc>
                        <a:spcAft>
                          <a:spcPts val="0"/>
                        </a:spcAft>
                      </a:pPr>
                      <a:r>
                        <a:rPr lang="en-US" sz="900" dirty="0">
                          <a:solidFill>
                            <a:srgbClr val="6B1F7C"/>
                          </a:solidFill>
                          <a:effectLst/>
                        </a:rPr>
                        <a:t>● Ensuring Designers carry out their duties.</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extLst>
                  <a:ext uri="{0D108BD9-81ED-4DB2-BD59-A6C34878D82A}">
                    <a16:rowId xmlns:a16="http://schemas.microsoft.com/office/drawing/2014/main" val="3507655450"/>
                  </a:ext>
                </a:extLst>
              </a:tr>
              <a:tr h="168910">
                <a:tc>
                  <a:txBody>
                    <a:bodyPr/>
                    <a:lstStyle/>
                    <a:p>
                      <a:pPr>
                        <a:lnSpc>
                          <a:spcPct val="115000"/>
                        </a:lnSpc>
                        <a:spcAft>
                          <a:spcPts val="0"/>
                        </a:spcAft>
                      </a:pPr>
                      <a:r>
                        <a:rPr lang="en-US" sz="900" dirty="0">
                          <a:solidFill>
                            <a:srgbClr val="6B1F7C"/>
                          </a:solidFill>
                          <a:effectLst/>
                        </a:rPr>
                        <a:t> </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pPr marL="50800">
                        <a:lnSpc>
                          <a:spcPct val="115000"/>
                        </a:lnSpc>
                        <a:spcAft>
                          <a:spcPts val="0"/>
                        </a:spcAft>
                      </a:pPr>
                      <a:r>
                        <a:rPr lang="en-US" sz="900" dirty="0">
                          <a:solidFill>
                            <a:srgbClr val="6B1F7C"/>
                          </a:solidFill>
                          <a:effectLst/>
                        </a:rPr>
                        <a:t>Prepare and provide relevant information to other duty holders, including</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extLst>
                  <a:ext uri="{0D108BD9-81ED-4DB2-BD59-A6C34878D82A}">
                    <a16:rowId xmlns:a16="http://schemas.microsoft.com/office/drawing/2014/main" val="2092205906"/>
                  </a:ext>
                </a:extLst>
              </a:tr>
              <a:tr h="315468">
                <a:tc>
                  <a:txBody>
                    <a:bodyPr/>
                    <a:lstStyle/>
                    <a:p>
                      <a:pPr>
                        <a:lnSpc>
                          <a:spcPct val="115000"/>
                        </a:lnSpc>
                        <a:spcAft>
                          <a:spcPts val="0"/>
                        </a:spcAft>
                      </a:pPr>
                      <a:r>
                        <a:rPr lang="en-US" sz="900" dirty="0">
                          <a:solidFill>
                            <a:srgbClr val="6B1F7C"/>
                          </a:solidFill>
                          <a:effectLst/>
                        </a:rPr>
                        <a:t> </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pPr marL="50800">
                        <a:lnSpc>
                          <a:spcPct val="115000"/>
                        </a:lnSpc>
                        <a:spcAft>
                          <a:spcPts val="0"/>
                        </a:spcAft>
                      </a:pPr>
                      <a:r>
                        <a:rPr lang="en-US" sz="900" dirty="0">
                          <a:solidFill>
                            <a:srgbClr val="6B1F7C"/>
                          </a:solidFill>
                          <a:effectLst/>
                        </a:rPr>
                        <a:t>the Principal Contractor to help them plan, manage, monitor and coordinate</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extLst>
                  <a:ext uri="{0D108BD9-81ED-4DB2-BD59-A6C34878D82A}">
                    <a16:rowId xmlns:a16="http://schemas.microsoft.com/office/drawing/2014/main" val="3003464381"/>
                  </a:ext>
                </a:extLst>
              </a:tr>
              <a:tr h="168910">
                <a:tc>
                  <a:txBody>
                    <a:bodyPr/>
                    <a:lstStyle/>
                    <a:p>
                      <a:pPr>
                        <a:lnSpc>
                          <a:spcPct val="115000"/>
                        </a:lnSpc>
                        <a:spcAft>
                          <a:spcPts val="0"/>
                        </a:spcAft>
                      </a:pPr>
                      <a:r>
                        <a:rPr lang="en-US" sz="900" dirty="0">
                          <a:solidFill>
                            <a:srgbClr val="6B1F7C"/>
                          </a:solidFill>
                          <a:effectLst/>
                        </a:rPr>
                        <a:t> </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bg1"/>
                    </a:solidFill>
                  </a:tcPr>
                </a:tc>
                <a:tc>
                  <a:txBody>
                    <a:bodyPr/>
                    <a:lstStyle/>
                    <a:p>
                      <a:pPr marL="50800">
                        <a:lnSpc>
                          <a:spcPct val="115000"/>
                        </a:lnSpc>
                        <a:spcAft>
                          <a:spcPts val="0"/>
                        </a:spcAft>
                      </a:pPr>
                      <a:r>
                        <a:rPr lang="en-US" sz="900" dirty="0">
                          <a:solidFill>
                            <a:srgbClr val="6B1F7C"/>
                          </a:solidFill>
                          <a:effectLst/>
                        </a:rPr>
                        <a:t>health and safety in the construction phase.</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632840748"/>
                  </a:ext>
                </a:extLst>
              </a:tr>
              <a:tr h="143657">
                <a:tc>
                  <a:txBody>
                    <a:bodyPr/>
                    <a:lstStyle/>
                    <a:p>
                      <a:pPr marL="63500">
                        <a:lnSpc>
                          <a:spcPts val="980"/>
                        </a:lnSpc>
                        <a:spcAft>
                          <a:spcPts val="0"/>
                        </a:spcAft>
                      </a:pPr>
                      <a:r>
                        <a:rPr lang="en-US" sz="900" dirty="0">
                          <a:solidFill>
                            <a:srgbClr val="6B1F7C"/>
                          </a:solidFill>
                          <a:effectLst/>
                        </a:rPr>
                        <a:t>Principal Contractors are </a:t>
                      </a:r>
                      <a:r>
                        <a:rPr lang="en-US" sz="900" dirty="0" err="1">
                          <a:solidFill>
                            <a:srgbClr val="6B1F7C"/>
                          </a:solidFill>
                          <a:effectLst/>
                        </a:rPr>
                        <a:t>organisations</a:t>
                      </a:r>
                      <a:r>
                        <a:rPr lang="en-US" sz="900" dirty="0">
                          <a:solidFill>
                            <a:srgbClr val="6B1F7C"/>
                          </a:solidFill>
                          <a:effectLst/>
                        </a:rPr>
                        <a:t>, or</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chemeClr val="bg1"/>
                    </a:solidFill>
                  </a:tcPr>
                </a:tc>
                <a:tc rowSpan="2">
                  <a:txBody>
                    <a:bodyPr/>
                    <a:lstStyle/>
                    <a:p>
                      <a:pPr marL="38100">
                        <a:lnSpc>
                          <a:spcPct val="115000"/>
                        </a:lnSpc>
                        <a:spcAft>
                          <a:spcPts val="0"/>
                        </a:spcAft>
                      </a:pPr>
                      <a:r>
                        <a:rPr lang="en-US" sz="900" dirty="0">
                          <a:solidFill>
                            <a:srgbClr val="6B1F7C"/>
                          </a:solidFill>
                          <a:effectLst/>
                        </a:rPr>
                        <a:t>Plan, manage, monitor and coordinate health and safety in the construction</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chemeClr val="bg1"/>
                    </a:solidFill>
                  </a:tcPr>
                </a:tc>
                <a:extLst>
                  <a:ext uri="{0D108BD9-81ED-4DB2-BD59-A6C34878D82A}">
                    <a16:rowId xmlns:a16="http://schemas.microsoft.com/office/drawing/2014/main" val="754599620"/>
                  </a:ext>
                </a:extLst>
              </a:tr>
              <a:tr h="31624">
                <a:tc rowSpan="2">
                  <a:txBody>
                    <a:bodyPr/>
                    <a:lstStyle/>
                    <a:p>
                      <a:pPr marL="63500">
                        <a:lnSpc>
                          <a:spcPts val="1080"/>
                        </a:lnSpc>
                        <a:spcAft>
                          <a:spcPts val="0"/>
                        </a:spcAft>
                      </a:pPr>
                      <a:r>
                        <a:rPr lang="en-US" sz="900" dirty="0">
                          <a:solidFill>
                            <a:srgbClr val="6B1F7C"/>
                          </a:solidFill>
                          <a:effectLst/>
                        </a:rPr>
                        <a:t>individuals, in control of the construction phase</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vMerge="1">
                  <a:txBody>
                    <a:bodyPr/>
                    <a:lstStyle/>
                    <a:p>
                      <a:endParaRPr lang="en-GB"/>
                    </a:p>
                  </a:txBody>
                  <a:tcPr/>
                </a:tc>
                <a:extLst>
                  <a:ext uri="{0D108BD9-81ED-4DB2-BD59-A6C34878D82A}">
                    <a16:rowId xmlns:a16="http://schemas.microsoft.com/office/drawing/2014/main" val="60587477"/>
                  </a:ext>
                </a:extLst>
              </a:tr>
              <a:tr h="123891">
                <a:tc vMerge="1">
                  <a:txBody>
                    <a:bodyPr/>
                    <a:lstStyle/>
                    <a:p>
                      <a:endParaRPr lang="en-GB"/>
                    </a:p>
                  </a:txBody>
                  <a:tcPr/>
                </a:tc>
                <a:tc rowSpan="2">
                  <a:txBody>
                    <a:bodyPr/>
                    <a:lstStyle/>
                    <a:p>
                      <a:pPr marL="38100">
                        <a:lnSpc>
                          <a:spcPct val="115000"/>
                        </a:lnSpc>
                        <a:spcAft>
                          <a:spcPts val="0"/>
                        </a:spcAft>
                      </a:pPr>
                      <a:r>
                        <a:rPr lang="en-US" sz="900" dirty="0">
                          <a:solidFill>
                            <a:srgbClr val="6B1F7C"/>
                          </a:solidFill>
                          <a:effectLst/>
                        </a:rPr>
                        <a:t>phase of a project. This includes:</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extLst>
                  <a:ext uri="{0D108BD9-81ED-4DB2-BD59-A6C34878D82A}">
                    <a16:rowId xmlns:a16="http://schemas.microsoft.com/office/drawing/2014/main" val="3418574513"/>
                  </a:ext>
                </a:extLst>
              </a:tr>
              <a:tr h="155517">
                <a:tc>
                  <a:txBody>
                    <a:bodyPr/>
                    <a:lstStyle/>
                    <a:p>
                      <a:pPr marL="63500">
                        <a:lnSpc>
                          <a:spcPts val="1080"/>
                        </a:lnSpc>
                        <a:spcAft>
                          <a:spcPts val="0"/>
                        </a:spcAft>
                      </a:pPr>
                      <a:r>
                        <a:rPr lang="en-US" sz="900" dirty="0">
                          <a:solidFill>
                            <a:srgbClr val="6B1F7C"/>
                          </a:solidFill>
                          <a:effectLst/>
                        </a:rPr>
                        <a:t>where the project involves more than one</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vMerge="1">
                  <a:txBody>
                    <a:bodyPr/>
                    <a:lstStyle/>
                    <a:p>
                      <a:endParaRPr lang="en-GB"/>
                    </a:p>
                  </a:txBody>
                  <a:tcPr/>
                </a:tc>
                <a:extLst>
                  <a:ext uri="{0D108BD9-81ED-4DB2-BD59-A6C34878D82A}">
                    <a16:rowId xmlns:a16="http://schemas.microsoft.com/office/drawing/2014/main" val="3514794065"/>
                  </a:ext>
                </a:extLst>
              </a:tr>
              <a:tr h="157734">
                <a:tc>
                  <a:txBody>
                    <a:bodyPr/>
                    <a:lstStyle/>
                    <a:p>
                      <a:pPr marL="63500">
                        <a:lnSpc>
                          <a:spcPct val="115000"/>
                        </a:lnSpc>
                        <a:spcAft>
                          <a:spcPts val="0"/>
                        </a:spcAft>
                      </a:pPr>
                      <a:r>
                        <a:rPr lang="en-US" sz="900" dirty="0">
                          <a:solidFill>
                            <a:srgbClr val="6B1F7C"/>
                          </a:solidFill>
                          <a:effectLst/>
                        </a:rPr>
                        <a:t>Contractor.</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rowSpan="2">
                  <a:txBody>
                    <a:bodyPr/>
                    <a:lstStyle/>
                    <a:p>
                      <a:pPr marL="304800">
                        <a:lnSpc>
                          <a:spcPct val="115000"/>
                        </a:lnSpc>
                        <a:spcAft>
                          <a:spcPts val="0"/>
                        </a:spcAft>
                      </a:pPr>
                      <a:r>
                        <a:rPr lang="en-US" sz="900" dirty="0">
                          <a:solidFill>
                            <a:srgbClr val="6B1F7C"/>
                          </a:solidFill>
                          <a:effectLst/>
                        </a:rPr>
                        <a:t>● Liaising with the Client and Principal Designers.</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extLst>
                  <a:ext uri="{0D108BD9-81ED-4DB2-BD59-A6C34878D82A}">
                    <a16:rowId xmlns:a16="http://schemas.microsoft.com/office/drawing/2014/main" val="2793652791"/>
                  </a:ext>
                </a:extLst>
              </a:tr>
              <a:tr h="157734">
                <a:tc>
                  <a:txBody>
                    <a:bodyPr/>
                    <a:lstStyle/>
                    <a:p>
                      <a:pPr>
                        <a:lnSpc>
                          <a:spcPct val="115000"/>
                        </a:lnSpc>
                        <a:spcAft>
                          <a:spcPts val="0"/>
                        </a:spcAft>
                      </a:pPr>
                      <a:r>
                        <a:rPr lang="en-US" sz="900" dirty="0">
                          <a:solidFill>
                            <a:srgbClr val="6B1F7C"/>
                          </a:solidFill>
                          <a:effectLst/>
                        </a:rPr>
                        <a:t> </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vMerge="1">
                  <a:txBody>
                    <a:bodyPr/>
                    <a:lstStyle/>
                    <a:p>
                      <a:endParaRPr lang="en-GB"/>
                    </a:p>
                  </a:txBody>
                  <a:tcPr/>
                </a:tc>
                <a:extLst>
                  <a:ext uri="{0D108BD9-81ED-4DB2-BD59-A6C34878D82A}">
                    <a16:rowId xmlns:a16="http://schemas.microsoft.com/office/drawing/2014/main" val="394416937"/>
                  </a:ext>
                </a:extLst>
              </a:tr>
              <a:tr h="157734">
                <a:tc rowSpan="2">
                  <a:txBody>
                    <a:bodyPr/>
                    <a:lstStyle/>
                    <a:p>
                      <a:pPr marL="63500">
                        <a:lnSpc>
                          <a:spcPct val="115000"/>
                        </a:lnSpc>
                        <a:spcAft>
                          <a:spcPts val="0"/>
                        </a:spcAft>
                      </a:pPr>
                      <a:r>
                        <a:rPr lang="en-US" sz="900" dirty="0">
                          <a:solidFill>
                            <a:srgbClr val="6B1F7C"/>
                          </a:solidFill>
                          <a:effectLst/>
                        </a:rPr>
                        <a:t>Appointed by the Client or if not appointed, the role</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pPr marL="304800">
                        <a:lnSpc>
                          <a:spcPct val="115000"/>
                        </a:lnSpc>
                        <a:spcAft>
                          <a:spcPts val="0"/>
                        </a:spcAft>
                      </a:pPr>
                      <a:r>
                        <a:rPr lang="en-US" sz="900" dirty="0">
                          <a:solidFill>
                            <a:srgbClr val="6B1F7C"/>
                          </a:solidFill>
                          <a:effectLst/>
                        </a:rPr>
                        <a:t>● Preparing the Construction Phase Plan.</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extLst>
                  <a:ext uri="{0D108BD9-81ED-4DB2-BD59-A6C34878D82A}">
                    <a16:rowId xmlns:a16="http://schemas.microsoft.com/office/drawing/2014/main" val="3348057190"/>
                  </a:ext>
                </a:extLst>
              </a:tr>
              <a:tr h="31624">
                <a:tc vMerge="1">
                  <a:txBody>
                    <a:bodyPr/>
                    <a:lstStyle/>
                    <a:p>
                      <a:endParaRPr lang="en-GB"/>
                    </a:p>
                  </a:txBody>
                  <a:tcPr/>
                </a:tc>
                <a:tc rowSpan="2">
                  <a:txBody>
                    <a:bodyPr/>
                    <a:lstStyle/>
                    <a:p>
                      <a:pPr marL="304800">
                        <a:lnSpc>
                          <a:spcPct val="115000"/>
                        </a:lnSpc>
                        <a:spcAft>
                          <a:spcPts val="0"/>
                        </a:spcAft>
                      </a:pPr>
                      <a:r>
                        <a:rPr lang="en-US" sz="900" dirty="0">
                          <a:solidFill>
                            <a:srgbClr val="6B1F7C"/>
                          </a:solidFill>
                          <a:effectLst/>
                        </a:rPr>
                        <a:t>● </a:t>
                      </a:r>
                      <a:r>
                        <a:rPr lang="en-US" sz="900" dirty="0" err="1">
                          <a:solidFill>
                            <a:srgbClr val="6B1F7C"/>
                          </a:solidFill>
                          <a:effectLst/>
                        </a:rPr>
                        <a:t>Organising</a:t>
                      </a:r>
                      <a:r>
                        <a:rPr lang="en-US" sz="900" dirty="0">
                          <a:solidFill>
                            <a:srgbClr val="6B1F7C"/>
                          </a:solidFill>
                          <a:effectLst/>
                        </a:rPr>
                        <a:t> cooperation between Contractors and coordinating their</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extLst>
                  <a:ext uri="{0D108BD9-81ED-4DB2-BD59-A6C34878D82A}">
                    <a16:rowId xmlns:a16="http://schemas.microsoft.com/office/drawing/2014/main" val="2977734829"/>
                  </a:ext>
                </a:extLst>
              </a:tr>
              <a:tr h="126110">
                <a:tc rowSpan="2">
                  <a:txBody>
                    <a:bodyPr/>
                    <a:lstStyle/>
                    <a:p>
                      <a:pPr marL="63500">
                        <a:lnSpc>
                          <a:spcPct val="115000"/>
                        </a:lnSpc>
                        <a:spcAft>
                          <a:spcPts val="0"/>
                        </a:spcAft>
                      </a:pPr>
                      <a:r>
                        <a:rPr lang="en-US" sz="900" dirty="0">
                          <a:solidFill>
                            <a:srgbClr val="6B1F7C"/>
                          </a:solidFill>
                          <a:effectLst/>
                        </a:rPr>
                        <a:t>is undertaken by the Client.</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vMerge="1">
                  <a:txBody>
                    <a:bodyPr/>
                    <a:lstStyle/>
                    <a:p>
                      <a:endParaRPr lang="en-GB"/>
                    </a:p>
                  </a:txBody>
                  <a:tcPr/>
                </a:tc>
                <a:extLst>
                  <a:ext uri="{0D108BD9-81ED-4DB2-BD59-A6C34878D82A}">
                    <a16:rowId xmlns:a16="http://schemas.microsoft.com/office/drawing/2014/main" val="1127140128"/>
                  </a:ext>
                </a:extLst>
              </a:tr>
              <a:tr h="31624">
                <a:tc vMerge="1">
                  <a:txBody>
                    <a:bodyPr/>
                    <a:lstStyle/>
                    <a:p>
                      <a:endParaRPr lang="en-GB"/>
                    </a:p>
                  </a:txBody>
                  <a:tcPr/>
                </a:tc>
                <a:tc rowSpan="2">
                  <a:txBody>
                    <a:bodyPr/>
                    <a:lstStyle/>
                    <a:p>
                      <a:pPr marL="444500">
                        <a:lnSpc>
                          <a:spcPct val="115000"/>
                        </a:lnSpc>
                        <a:spcAft>
                          <a:spcPts val="0"/>
                        </a:spcAft>
                      </a:pPr>
                      <a:r>
                        <a:rPr lang="en-US" sz="900" dirty="0">
                          <a:solidFill>
                            <a:srgbClr val="6B1F7C"/>
                          </a:solidFill>
                          <a:effectLst/>
                        </a:rPr>
                        <a:t>work.</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extLst>
                  <a:ext uri="{0D108BD9-81ED-4DB2-BD59-A6C34878D82A}">
                    <a16:rowId xmlns:a16="http://schemas.microsoft.com/office/drawing/2014/main" val="2651692844"/>
                  </a:ext>
                </a:extLst>
              </a:tr>
              <a:tr h="157734">
                <a:tc>
                  <a:txBody>
                    <a:bodyPr/>
                    <a:lstStyle/>
                    <a:p>
                      <a:pPr>
                        <a:lnSpc>
                          <a:spcPct val="115000"/>
                        </a:lnSpc>
                        <a:spcAft>
                          <a:spcPts val="0"/>
                        </a:spcAft>
                      </a:pPr>
                      <a:r>
                        <a:rPr lang="en-US" sz="900" dirty="0">
                          <a:solidFill>
                            <a:srgbClr val="6B1F7C"/>
                          </a:solidFill>
                          <a:effectLst/>
                        </a:rPr>
                        <a:t> </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vMerge="1">
                  <a:txBody>
                    <a:bodyPr/>
                    <a:lstStyle/>
                    <a:p>
                      <a:endParaRPr lang="en-GB"/>
                    </a:p>
                  </a:txBody>
                  <a:tcPr/>
                </a:tc>
                <a:extLst>
                  <a:ext uri="{0D108BD9-81ED-4DB2-BD59-A6C34878D82A}">
                    <a16:rowId xmlns:a16="http://schemas.microsoft.com/office/drawing/2014/main" val="4035618406"/>
                  </a:ext>
                </a:extLst>
              </a:tr>
              <a:tr h="168910">
                <a:tc>
                  <a:txBody>
                    <a:bodyPr/>
                    <a:lstStyle/>
                    <a:p>
                      <a:pPr>
                        <a:lnSpc>
                          <a:spcPct val="115000"/>
                        </a:lnSpc>
                        <a:spcAft>
                          <a:spcPts val="0"/>
                        </a:spcAft>
                      </a:pPr>
                      <a:r>
                        <a:rPr lang="en-US" sz="900" dirty="0">
                          <a:solidFill>
                            <a:srgbClr val="6B1F7C"/>
                          </a:solidFill>
                          <a:effectLst/>
                        </a:rPr>
                        <a:t> </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pPr marL="38100">
                        <a:lnSpc>
                          <a:spcPct val="115000"/>
                        </a:lnSpc>
                        <a:spcAft>
                          <a:spcPts val="0"/>
                        </a:spcAft>
                      </a:pPr>
                      <a:r>
                        <a:rPr lang="en-US" sz="900" dirty="0">
                          <a:solidFill>
                            <a:srgbClr val="6B1F7C"/>
                          </a:solidFill>
                          <a:effectLst/>
                        </a:rPr>
                        <a:t>Ensure:</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extLst>
                  <a:ext uri="{0D108BD9-81ED-4DB2-BD59-A6C34878D82A}">
                    <a16:rowId xmlns:a16="http://schemas.microsoft.com/office/drawing/2014/main" val="2763150045"/>
                  </a:ext>
                </a:extLst>
              </a:tr>
              <a:tr h="168910">
                <a:tc>
                  <a:txBody>
                    <a:bodyPr/>
                    <a:lstStyle/>
                    <a:p>
                      <a:pPr>
                        <a:lnSpc>
                          <a:spcPct val="115000"/>
                        </a:lnSpc>
                        <a:spcAft>
                          <a:spcPts val="0"/>
                        </a:spcAft>
                      </a:pPr>
                      <a:r>
                        <a:rPr lang="en-US" sz="900" dirty="0">
                          <a:solidFill>
                            <a:srgbClr val="6B1F7C"/>
                          </a:solidFill>
                          <a:effectLst/>
                        </a:rPr>
                        <a:t> </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pPr marL="304800">
                        <a:lnSpc>
                          <a:spcPct val="115000"/>
                        </a:lnSpc>
                        <a:spcAft>
                          <a:spcPts val="0"/>
                        </a:spcAft>
                      </a:pPr>
                      <a:r>
                        <a:rPr lang="en-US" sz="900" dirty="0">
                          <a:solidFill>
                            <a:srgbClr val="6B1F7C"/>
                          </a:solidFill>
                          <a:effectLst/>
                        </a:rPr>
                        <a:t>● Suitable site inductions are provided.</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extLst>
                  <a:ext uri="{0D108BD9-81ED-4DB2-BD59-A6C34878D82A}">
                    <a16:rowId xmlns:a16="http://schemas.microsoft.com/office/drawing/2014/main" val="524788115"/>
                  </a:ext>
                </a:extLst>
              </a:tr>
              <a:tr h="168910">
                <a:tc>
                  <a:txBody>
                    <a:bodyPr/>
                    <a:lstStyle/>
                    <a:p>
                      <a:pPr>
                        <a:lnSpc>
                          <a:spcPct val="115000"/>
                        </a:lnSpc>
                        <a:spcAft>
                          <a:spcPts val="0"/>
                        </a:spcAft>
                      </a:pPr>
                      <a:r>
                        <a:rPr lang="en-US" sz="900" dirty="0">
                          <a:solidFill>
                            <a:srgbClr val="6B1F7C"/>
                          </a:solidFill>
                          <a:effectLst/>
                        </a:rPr>
                        <a:t> </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pPr marL="304800">
                        <a:lnSpc>
                          <a:spcPct val="115000"/>
                        </a:lnSpc>
                        <a:spcAft>
                          <a:spcPts val="0"/>
                        </a:spcAft>
                      </a:pPr>
                      <a:r>
                        <a:rPr lang="en-US" sz="900" dirty="0">
                          <a:solidFill>
                            <a:srgbClr val="6B1F7C"/>
                          </a:solidFill>
                          <a:effectLst/>
                        </a:rPr>
                        <a:t>● Reasonable steps are taken to prevent </a:t>
                      </a:r>
                      <a:r>
                        <a:rPr lang="en-US" sz="900" dirty="0" err="1">
                          <a:solidFill>
                            <a:srgbClr val="6B1F7C"/>
                          </a:solidFill>
                          <a:effectLst/>
                        </a:rPr>
                        <a:t>unauthorised</a:t>
                      </a:r>
                      <a:r>
                        <a:rPr lang="en-US" sz="900" dirty="0">
                          <a:solidFill>
                            <a:srgbClr val="6B1F7C"/>
                          </a:solidFill>
                          <a:effectLst/>
                        </a:rPr>
                        <a:t> access.</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extLst>
                  <a:ext uri="{0D108BD9-81ED-4DB2-BD59-A6C34878D82A}">
                    <a16:rowId xmlns:a16="http://schemas.microsoft.com/office/drawing/2014/main" val="65455998"/>
                  </a:ext>
                </a:extLst>
              </a:tr>
              <a:tr h="168910">
                <a:tc>
                  <a:txBody>
                    <a:bodyPr/>
                    <a:lstStyle/>
                    <a:p>
                      <a:pPr>
                        <a:lnSpc>
                          <a:spcPct val="115000"/>
                        </a:lnSpc>
                        <a:spcAft>
                          <a:spcPts val="0"/>
                        </a:spcAft>
                      </a:pPr>
                      <a:r>
                        <a:rPr lang="en-US" sz="900" dirty="0">
                          <a:solidFill>
                            <a:srgbClr val="6B1F7C"/>
                          </a:solidFill>
                          <a:effectLst/>
                        </a:rPr>
                        <a:t> </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pPr marL="304800">
                        <a:lnSpc>
                          <a:spcPct val="115000"/>
                        </a:lnSpc>
                        <a:spcAft>
                          <a:spcPts val="0"/>
                        </a:spcAft>
                      </a:pPr>
                      <a:r>
                        <a:rPr lang="en-US" sz="900" dirty="0">
                          <a:solidFill>
                            <a:srgbClr val="6B1F7C"/>
                          </a:solidFill>
                          <a:effectLst/>
                        </a:rPr>
                        <a:t>● Workers are consulted and engaged in securing their health and</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extLst>
                  <a:ext uri="{0D108BD9-81ED-4DB2-BD59-A6C34878D82A}">
                    <a16:rowId xmlns:a16="http://schemas.microsoft.com/office/drawing/2014/main" val="1517171132"/>
                  </a:ext>
                </a:extLst>
              </a:tr>
              <a:tr h="168910">
                <a:tc>
                  <a:txBody>
                    <a:bodyPr/>
                    <a:lstStyle/>
                    <a:p>
                      <a:pPr>
                        <a:lnSpc>
                          <a:spcPct val="115000"/>
                        </a:lnSpc>
                        <a:spcAft>
                          <a:spcPts val="0"/>
                        </a:spcAft>
                      </a:pPr>
                      <a:r>
                        <a:rPr lang="en-US" sz="900" dirty="0">
                          <a:solidFill>
                            <a:srgbClr val="6B1F7C"/>
                          </a:solidFill>
                          <a:effectLst/>
                        </a:rPr>
                        <a:t> </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pPr marL="444500">
                        <a:lnSpc>
                          <a:spcPct val="115000"/>
                        </a:lnSpc>
                        <a:spcAft>
                          <a:spcPts val="0"/>
                        </a:spcAft>
                      </a:pPr>
                      <a:r>
                        <a:rPr lang="en-US" sz="900" dirty="0">
                          <a:solidFill>
                            <a:srgbClr val="6B1F7C"/>
                          </a:solidFill>
                          <a:effectLst/>
                        </a:rPr>
                        <a:t>safety</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extLst>
                  <a:ext uri="{0D108BD9-81ED-4DB2-BD59-A6C34878D82A}">
                    <a16:rowId xmlns:a16="http://schemas.microsoft.com/office/drawing/2014/main" val="1625408540"/>
                  </a:ext>
                </a:extLst>
              </a:tr>
              <a:tr h="168910">
                <a:tc>
                  <a:txBody>
                    <a:bodyPr/>
                    <a:lstStyle/>
                    <a:p>
                      <a:pPr>
                        <a:lnSpc>
                          <a:spcPct val="115000"/>
                        </a:lnSpc>
                        <a:spcAft>
                          <a:spcPts val="0"/>
                        </a:spcAft>
                      </a:pPr>
                      <a:r>
                        <a:rPr lang="en-US" sz="900" dirty="0">
                          <a:solidFill>
                            <a:srgbClr val="6B1F7C"/>
                          </a:solidFill>
                          <a:effectLst/>
                        </a:rPr>
                        <a:t> </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bg1"/>
                    </a:solidFill>
                  </a:tcPr>
                </a:tc>
                <a:tc>
                  <a:txBody>
                    <a:bodyPr/>
                    <a:lstStyle/>
                    <a:p>
                      <a:pPr marL="304800">
                        <a:lnSpc>
                          <a:spcPct val="115000"/>
                        </a:lnSpc>
                        <a:spcAft>
                          <a:spcPts val="0"/>
                        </a:spcAft>
                      </a:pPr>
                      <a:r>
                        <a:rPr lang="en-US" sz="900" dirty="0">
                          <a:solidFill>
                            <a:srgbClr val="6B1F7C"/>
                          </a:solidFill>
                          <a:effectLst/>
                        </a:rPr>
                        <a:t>● Provided suitable welfare arrangements.</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181360930"/>
                  </a:ext>
                </a:extLst>
              </a:tr>
            </a:tbl>
          </a:graphicData>
        </a:graphic>
      </p:graphicFrame>
    </p:spTree>
    <p:extLst>
      <p:ext uri="{BB962C8B-B14F-4D97-AF65-F5344CB8AC3E}">
        <p14:creationId xmlns:p14="http://schemas.microsoft.com/office/powerpoint/2010/main" val="410177205"/>
      </p:ext>
    </p:extLst>
  </p:cSld>
  <p:clrMapOvr>
    <a:masterClrMapping/>
  </p:clrMapOvr>
</p:sld>
</file>

<file path=ppt/theme/theme1.xml><?xml version="1.0" encoding="utf-8"?>
<a:theme xmlns:a="http://schemas.openxmlformats.org/drawingml/2006/main" name="Office Theme">
  <a:themeElements>
    <a:clrScheme name="QEII">
      <a:dk1>
        <a:srgbClr val="18154A"/>
      </a:dk1>
      <a:lt1>
        <a:sysClr val="window" lastClr="FFFFFF"/>
      </a:lt1>
      <a:dk2>
        <a:srgbClr val="661768"/>
      </a:dk2>
      <a:lt2>
        <a:srgbClr val="DDDEDD"/>
      </a:lt2>
      <a:accent1>
        <a:srgbClr val="CC006A"/>
      </a:accent1>
      <a:accent2>
        <a:srgbClr val="007B38"/>
      </a:accent2>
      <a:accent3>
        <a:srgbClr val="ABB830"/>
      </a:accent3>
      <a:accent4>
        <a:srgbClr val="3E1E5A"/>
      </a:accent4>
      <a:accent5>
        <a:srgbClr val="009BAA"/>
      </a:accent5>
      <a:accent6>
        <a:srgbClr val="D01D30"/>
      </a:accent6>
      <a:hlink>
        <a:srgbClr val="6D3281"/>
      </a:hlink>
      <a:folHlink>
        <a:srgbClr val="121037"/>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5C452C64BF6C044B3B3023C2B62AFE9" ma:contentTypeVersion="16" ma:contentTypeDescription="Create a new document." ma:contentTypeScope="" ma:versionID="e03a3fc8d29a567dbfdfe742d4a5bf1f">
  <xsd:schema xmlns:xsd="http://www.w3.org/2001/XMLSchema" xmlns:xs="http://www.w3.org/2001/XMLSchema" xmlns:p="http://schemas.microsoft.com/office/2006/metadata/properties" xmlns:ns2="11383f98-e39d-419a-9d20-9e79906c2b08" xmlns:ns3="1c6125f1-d776-4a0c-b4f4-58d3ef681171" targetNamespace="http://schemas.microsoft.com/office/2006/metadata/properties" ma:root="true" ma:fieldsID="9a6730345be1705f6fe2b7de42d2249e" ns2:_="" ns3:_="">
    <xsd:import namespace="11383f98-e39d-419a-9d20-9e79906c2b08"/>
    <xsd:import namespace="1c6125f1-d776-4a0c-b4f4-58d3ef681171"/>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OCR" minOccurs="0"/>
                <xsd:element ref="ns2:MediaServiceLocation" minOccurs="0"/>
                <xsd:element ref="ns3:SharedWithUsers" minOccurs="0"/>
                <xsd:element ref="ns3:SharedWithDetails" minOccurs="0"/>
                <xsd:element ref="ns2:MediaServiceGenerationTime" minOccurs="0"/>
                <xsd:element ref="ns2:MediaServiceEventHashCode" minOccurs="0"/>
                <xsd:element ref="ns2:MediaServiceAutoKeyPoints" minOccurs="0"/>
                <xsd:element ref="ns2:MediaServiceKeyPoints" minOccurs="0"/>
                <xsd:element ref="ns2:MediaLengthInSeconds" minOccurs="0"/>
                <xsd:element ref="ns2:lcf76f155ced4ddcb4097134ff3c332f" minOccurs="0"/>
                <xsd:element ref="ns3: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1383f98-e39d-419a-9d20-9e79906c2b0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MediaServiceAutoTags" ma:internalName="MediaServiceAutoTags" ma:readOnly="true">
      <xsd:simpleType>
        <xsd:restriction base="dms:Text"/>
      </xsd:simpleType>
    </xsd:element>
    <xsd:element name="MediaServiceOCR" ma:index="12" nillable="true" ma:displayName="MediaServiceOCR" ma:internalName="MediaServiceOCR" ma:readOnly="true">
      <xsd:simpleType>
        <xsd:restriction base="dms:Note">
          <xsd:maxLength value="255"/>
        </xsd:restriction>
      </xsd:simpleType>
    </xsd:element>
    <xsd:element name="MediaServiceLocation" ma:index="13" nillable="true" ma:displayName="MediaServiceLocation" ma:internalName="MediaServiceLocatio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LengthInSeconds" ma:index="20" nillable="true" ma:displayName="MediaLengthInSeconds" ma:hidden="true"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0e236dbc-b352-4633-ab53-96b0ac7db555"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1c6125f1-d776-4a0c-b4f4-58d3ef681171"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f8d528e0-15be-4733-a7eb-a1188ec8e82c}" ma:internalName="TaxCatchAll" ma:showField="CatchAllData" ma:web="1c6125f1-d776-4a0c-b4f4-58d3ef68117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11383f98-e39d-419a-9d20-9e79906c2b08">
      <Terms xmlns="http://schemas.microsoft.com/office/infopath/2007/PartnerControls"/>
    </lcf76f155ced4ddcb4097134ff3c332f>
    <TaxCatchAll xmlns="1c6125f1-d776-4a0c-b4f4-58d3ef681171" xsi:nil="true"/>
  </documentManagement>
</p:properties>
</file>

<file path=customXml/itemProps1.xml><?xml version="1.0" encoding="utf-8"?>
<ds:datastoreItem xmlns:ds="http://schemas.openxmlformats.org/officeDocument/2006/customXml" ds:itemID="{06D74CFA-9430-48E3-B0B1-C13E9F8DEE39}"/>
</file>

<file path=customXml/itemProps2.xml><?xml version="1.0" encoding="utf-8"?>
<ds:datastoreItem xmlns:ds="http://schemas.openxmlformats.org/officeDocument/2006/customXml" ds:itemID="{D5D17C59-9563-4AD9-A1AC-CD7FE81EC468}"/>
</file>

<file path=customXml/itemProps3.xml><?xml version="1.0" encoding="utf-8"?>
<ds:datastoreItem xmlns:ds="http://schemas.openxmlformats.org/officeDocument/2006/customXml" ds:itemID="{13197749-BAC3-40A5-895B-E97118F68C67}"/>
</file>

<file path=docProps/app.xml><?xml version="1.0" encoding="utf-8"?>
<Properties xmlns="http://schemas.openxmlformats.org/officeDocument/2006/extended-properties" xmlns:vt="http://schemas.openxmlformats.org/officeDocument/2006/docPropsVTypes">
  <Template/>
  <TotalTime>0</TotalTime>
  <Words>6902</Words>
  <Application>Microsoft Office PowerPoint</Application>
  <PresentationFormat>On-screen Show (4:3)</PresentationFormat>
  <Paragraphs>1029</Paragraphs>
  <Slides>40</Slides>
  <Notes>3</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40</vt:i4>
      </vt:variant>
    </vt:vector>
  </HeadingPairs>
  <TitlesOfParts>
    <vt:vector size="46" baseType="lpstr">
      <vt:lpstr>Arial</vt:lpstr>
      <vt:lpstr>Calibri</vt:lpstr>
      <vt:lpstr>Tahoma</vt:lpstr>
      <vt:lpstr>Times New Roman</vt:lpstr>
      <vt:lpstr>Wingdings</vt:lpstr>
      <vt:lpstr>Office Theme</vt:lpstr>
      <vt:lpstr>CDM Resource Pack and Health and Safety Guidelines</vt:lpstr>
      <vt:lpstr>  Welcome to the Queen Elizabeth II Centre and thank you for holding your event with us. We very much look forward to working with you to deliver your event as safely as possible. </vt:lpstr>
      <vt:lpstr>                                         Content </vt:lpstr>
      <vt:lpstr>Intro - What’s in this pack? </vt:lpstr>
      <vt:lpstr>Intro - What is CDM 2015 </vt:lpstr>
      <vt:lpstr>PowerPoint Presentation</vt:lpstr>
      <vt:lpstr>PowerPoint Presentation</vt:lpstr>
      <vt:lpstr>Organisers - What they need to do </vt:lpstr>
      <vt:lpstr>PowerPoint Presentation</vt:lpstr>
      <vt:lpstr>Organisers - What they need to do </vt:lpstr>
      <vt:lpstr>Organisers - What they need to do </vt:lpstr>
      <vt:lpstr>Organisers - What they need to do</vt:lpstr>
      <vt:lpstr>Organisers - What they need to do</vt:lpstr>
      <vt:lpstr>Exhibitors - What they need to do </vt:lpstr>
      <vt:lpstr>Exhibitors - What they need to do </vt:lpstr>
      <vt:lpstr>Exhibitors - What they need to do </vt:lpstr>
      <vt:lpstr>Exhibitors - What they need to do </vt:lpstr>
      <vt:lpstr>Exhibitors - What they need to do </vt:lpstr>
      <vt:lpstr>Venues - What they need to do </vt:lpstr>
      <vt:lpstr>Venues - What they need to do </vt:lpstr>
      <vt:lpstr>Venues - What they need to do </vt:lpstr>
      <vt:lpstr>Venues - What they need to do </vt:lpstr>
      <vt:lpstr>Venues - What they need to do </vt:lpstr>
      <vt:lpstr>Contractors - What they need to do </vt:lpstr>
      <vt:lpstr>PowerPoint Presentation</vt:lpstr>
      <vt:lpstr>PowerPoint Presentation</vt:lpstr>
      <vt:lpstr>Contractors - What they need to do </vt:lpstr>
      <vt:lpstr>Contractors - What they need to do </vt:lpstr>
      <vt:lpstr>Contractors - What they need to do </vt:lpstr>
      <vt:lpstr>Contractors - What they need to do </vt:lpstr>
      <vt:lpstr>CDM2015 Template Pack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Risk Rating System</vt:lpstr>
    </vt:vector>
  </TitlesOfParts>
  <Company>Wildfire Design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Lauret Hodgson</dc:creator>
  <cp:lastModifiedBy>Charlotte Best</cp:lastModifiedBy>
  <cp:revision>93</cp:revision>
  <dcterms:created xsi:type="dcterms:W3CDTF">2014-10-07T16:12:23Z</dcterms:created>
  <dcterms:modified xsi:type="dcterms:W3CDTF">2018-10-05T15:16:43Z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0x01010075C452C64BF6C044B3B3023C2B62AFE9</vt:lpwstr>
  </property>
</Properties>
</file>